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0"/>
  </p:notesMasterIdLst>
  <p:sldIdLst>
    <p:sldId id="287" r:id="rId2"/>
    <p:sldId id="257" r:id="rId3"/>
    <p:sldId id="258" r:id="rId4"/>
    <p:sldId id="261" r:id="rId5"/>
    <p:sldId id="262" r:id="rId6"/>
    <p:sldId id="276" r:id="rId7"/>
    <p:sldId id="282" r:id="rId8"/>
    <p:sldId id="278" r:id="rId9"/>
    <p:sldId id="270" r:id="rId10"/>
    <p:sldId id="281" r:id="rId11"/>
    <p:sldId id="284" r:id="rId12"/>
    <p:sldId id="285" r:id="rId13"/>
    <p:sldId id="283" r:id="rId14"/>
    <p:sldId id="266" r:id="rId15"/>
    <p:sldId id="267" r:id="rId16"/>
    <p:sldId id="280" r:id="rId17"/>
    <p:sldId id="275" r:id="rId18"/>
    <p:sldId id="269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55A8F3"/>
    <a:srgbClr val="009999"/>
    <a:srgbClr val="E6E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57487" autoAdjust="0"/>
  </p:normalViewPr>
  <p:slideViewPr>
    <p:cSldViewPr>
      <p:cViewPr varScale="1">
        <p:scale>
          <a:sx n="41" d="100"/>
          <a:sy n="41" d="100"/>
        </p:scale>
        <p:origin x="1190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BD08E-ECFD-4116-B011-8DECD81243E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D6C440-2433-48BE-A5B9-19AD6AD7A48C}">
      <dgm:prSet phldrT="[Text]"/>
      <dgm:spPr/>
      <dgm:t>
        <a:bodyPr/>
        <a:lstStyle/>
        <a:p>
          <a:r>
            <a:rPr lang="en-US" dirty="0">
              <a:latin typeface="Aharoni" pitchFamily="2" charset="-79"/>
              <a:cs typeface="Aharoni" pitchFamily="2" charset="-79"/>
            </a:rPr>
            <a:t>Track </a:t>
          </a:r>
          <a:r>
            <a:rPr lang="en-US" dirty="0">
              <a:latin typeface="Berlin Sans FB Demi" pitchFamily="34" charset="0"/>
              <a:cs typeface="Aharoni" pitchFamily="2" charset="-79"/>
            </a:rPr>
            <a:t>1</a:t>
          </a:r>
        </a:p>
      </dgm:t>
      <dgm:extLst>
        <a:ext uri="{E40237B7-FDA0-4F09-8148-C483321AD2D9}">
          <dgm14:cNvPr xmlns:dgm14="http://schemas.microsoft.com/office/drawing/2010/diagram" id="0" name="" descr="Track 1&#10; BRFSS core (~90)&#10; Optional modules (~20-30)&#10; State/program-added questions (~50 – 75)&#10;Track 2&#10; BRFSS core (~90)&#10; Optional modules (~20-30)&#10; State/program-added questions (~50-75)&#10;Track 3&#10; BRFSS core (~90)&#10; California Adult Tobacco Survey (CATS)  (~100+)&#10; Optional modules (~20-30)&#10; "/>
        </a:ext>
      </dgm:extLst>
    </dgm:pt>
    <dgm:pt modelId="{1D944FC7-FD66-49E3-BEF9-9374BD1325F9}" type="parTrans" cxnId="{E8B1D35E-FE32-414E-B1D1-E57230DB58AE}">
      <dgm:prSet/>
      <dgm:spPr/>
      <dgm:t>
        <a:bodyPr/>
        <a:lstStyle/>
        <a:p>
          <a:endParaRPr lang="en-US"/>
        </a:p>
      </dgm:t>
    </dgm:pt>
    <dgm:pt modelId="{01F1F185-8EFC-4476-8DE8-4B65D34A8D86}" type="sibTrans" cxnId="{E8B1D35E-FE32-414E-B1D1-E57230DB58AE}">
      <dgm:prSet/>
      <dgm:spPr/>
      <dgm:t>
        <a:bodyPr/>
        <a:lstStyle/>
        <a:p>
          <a:endParaRPr lang="en-US"/>
        </a:p>
      </dgm:t>
    </dgm:pt>
    <dgm:pt modelId="{D59419B0-0BB3-42E4-8E50-631321C2D92A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BRFSS core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(~90)</a:t>
          </a:r>
        </a:p>
      </dgm:t>
      <dgm:extLst>
        <a:ext uri="{E40237B7-FDA0-4F09-8148-C483321AD2D9}">
          <dgm14:cNvPr xmlns:dgm14="http://schemas.microsoft.com/office/drawing/2010/diagram" id="0" name="" descr="Track 1&#10; BRFSS core (~90)&#10; Optional modules (~20-30)&#10; State/program-added questions (~50 – 75)&#10;Track 2&#10; BRFSS core (~90)&#10; Optional modules (~20-30)&#10; State/program-added questions (~50-75)&#10;Track 3&#10; BRFSS core (~90)&#10; California Adult Tobacco Survey (CATS)  (~100+)&#10; Optional modules (~20-30)&#10; "/>
        </a:ext>
      </dgm:extLst>
    </dgm:pt>
    <dgm:pt modelId="{C1D68D8C-7B1A-43A8-B2EE-0960619EB0E0}" type="parTrans" cxnId="{AE709FA8-51FD-456D-8994-B8806CFD9AE8}">
      <dgm:prSet/>
      <dgm:spPr/>
      <dgm:t>
        <a:bodyPr/>
        <a:lstStyle/>
        <a:p>
          <a:endParaRPr lang="en-US"/>
        </a:p>
      </dgm:t>
    </dgm:pt>
    <dgm:pt modelId="{8C2B3E33-1E23-4B12-9C40-20E4C7A4915A}" type="sibTrans" cxnId="{AE709FA8-51FD-456D-8994-B8806CFD9AE8}">
      <dgm:prSet/>
      <dgm:spPr/>
      <dgm:t>
        <a:bodyPr/>
        <a:lstStyle/>
        <a:p>
          <a:endParaRPr lang="en-US"/>
        </a:p>
      </dgm:t>
    </dgm:pt>
    <dgm:pt modelId="{ECF81197-8716-4BF4-9BAB-8B8DFFA819C7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Optional modules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(~20-30)</a:t>
          </a:r>
        </a:p>
      </dgm:t>
    </dgm:pt>
    <dgm:pt modelId="{A61082E4-715F-4814-83CD-2533CB330137}" type="parTrans" cxnId="{9ED1211D-70D5-4535-B2B9-435F7EAA4B2B}">
      <dgm:prSet/>
      <dgm:spPr/>
      <dgm:t>
        <a:bodyPr/>
        <a:lstStyle/>
        <a:p>
          <a:endParaRPr lang="en-US"/>
        </a:p>
      </dgm:t>
    </dgm:pt>
    <dgm:pt modelId="{8A02E0D2-070B-447A-AEFA-2652FA104669}" type="sibTrans" cxnId="{9ED1211D-70D5-4535-B2B9-435F7EAA4B2B}">
      <dgm:prSet/>
      <dgm:spPr/>
      <dgm:t>
        <a:bodyPr/>
        <a:lstStyle/>
        <a:p>
          <a:endParaRPr lang="en-US"/>
        </a:p>
      </dgm:t>
    </dgm:pt>
    <dgm:pt modelId="{F9C238A5-FD31-4F25-A97C-4963F6D82A1E}">
      <dgm:prSet phldrT="[Text]"/>
      <dgm:spPr/>
      <dgm:t>
        <a:bodyPr/>
        <a:lstStyle/>
        <a:p>
          <a:r>
            <a:rPr lang="en-US" dirty="0">
              <a:latin typeface="Aharoni" pitchFamily="2" charset="-79"/>
              <a:cs typeface="Aharoni" pitchFamily="2" charset="-79"/>
            </a:rPr>
            <a:t>Track </a:t>
          </a:r>
          <a:r>
            <a:rPr lang="en-US" dirty="0">
              <a:latin typeface="Berlin Sans FB Demi" pitchFamily="34" charset="0"/>
              <a:cs typeface="Aharoni" pitchFamily="2" charset="-79"/>
            </a:rPr>
            <a:t>2</a:t>
          </a:r>
        </a:p>
      </dgm:t>
      <dgm:extLst>
        <a:ext uri="{E40237B7-FDA0-4F09-8148-C483321AD2D9}">
          <dgm14:cNvPr xmlns:dgm14="http://schemas.microsoft.com/office/drawing/2010/diagram" id="0" name="" descr="Track 1&#10; BRFSS core (~90)&#10; Optional modules (~20-30)&#10; State/program-added questions (~50 – 75)&#10;Track 2&#10; BRFSS core (~90)&#10; Optional modules (~20-30)&#10; State/program-added questions (~50-75)&#10;Track 3&#10; BRFSS core (~90)&#10; California Adult Tobacco Survey (CATS)  (~100+)&#10; Optional modules (~20-30)&#10; "/>
        </a:ext>
      </dgm:extLst>
    </dgm:pt>
    <dgm:pt modelId="{5D5824E1-4CAD-45F7-99AD-77015F1BFC64}" type="parTrans" cxnId="{5D24F6E4-C54E-4EC6-9FAD-702D20B7DBD2}">
      <dgm:prSet/>
      <dgm:spPr/>
      <dgm:t>
        <a:bodyPr/>
        <a:lstStyle/>
        <a:p>
          <a:endParaRPr lang="en-US"/>
        </a:p>
      </dgm:t>
    </dgm:pt>
    <dgm:pt modelId="{92687E27-FE0F-43FB-8870-27BBF58A8523}" type="sibTrans" cxnId="{5D24F6E4-C54E-4EC6-9FAD-702D20B7DBD2}">
      <dgm:prSet/>
      <dgm:spPr/>
      <dgm:t>
        <a:bodyPr/>
        <a:lstStyle/>
        <a:p>
          <a:endParaRPr lang="en-US"/>
        </a:p>
      </dgm:t>
    </dgm:pt>
    <dgm:pt modelId="{B93AEF03-A612-4593-92CD-3CCE8449EF65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BRFSS core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(~90)</a:t>
          </a:r>
        </a:p>
      </dgm:t>
      <dgm:extLst>
        <a:ext uri="{E40237B7-FDA0-4F09-8148-C483321AD2D9}">
          <dgm14:cNvPr xmlns:dgm14="http://schemas.microsoft.com/office/drawing/2010/diagram" id="0" name="" descr="Track 1&#10; BRFSS core (~90)&#10; Optional modules (~20-30)&#10; State/program-added questions (~50 – 75)&#10;Track 2&#10; BRFSS core (~90)&#10; Optional modules (~20-30)&#10; State/program-added questions (~50-75)&#10;Track 3&#10; BRFSS core (~90)&#10; California Adult Tobacco Survey (CATS)  (~100+)&#10; Optional modules (~20-30)&#10; "/>
        </a:ext>
      </dgm:extLst>
    </dgm:pt>
    <dgm:pt modelId="{577A8E23-5C15-472C-A4E0-7302B986FEBC}" type="parTrans" cxnId="{BE4393C5-FDB4-4C10-9395-81DD755E358D}">
      <dgm:prSet/>
      <dgm:spPr/>
      <dgm:t>
        <a:bodyPr/>
        <a:lstStyle/>
        <a:p>
          <a:endParaRPr lang="en-US"/>
        </a:p>
      </dgm:t>
    </dgm:pt>
    <dgm:pt modelId="{97648A4A-39EB-432D-96F3-3FD0F4A2510C}" type="sibTrans" cxnId="{BE4393C5-FDB4-4C10-9395-81DD755E358D}">
      <dgm:prSet/>
      <dgm:spPr/>
      <dgm:t>
        <a:bodyPr/>
        <a:lstStyle/>
        <a:p>
          <a:endParaRPr lang="en-US"/>
        </a:p>
      </dgm:t>
    </dgm:pt>
    <dgm:pt modelId="{6C9D4845-F0C2-435A-A390-B5203AF0992A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Optional modules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(~20-30)</a:t>
          </a:r>
        </a:p>
      </dgm:t>
    </dgm:pt>
    <dgm:pt modelId="{B3ECFF16-7B0A-4E18-93C0-BA0D9A35AD70}" type="parTrans" cxnId="{2C2E7BDF-E3C7-483E-AA71-1E465AB547B9}">
      <dgm:prSet/>
      <dgm:spPr/>
      <dgm:t>
        <a:bodyPr/>
        <a:lstStyle/>
        <a:p>
          <a:endParaRPr lang="en-US"/>
        </a:p>
      </dgm:t>
    </dgm:pt>
    <dgm:pt modelId="{AD575D0D-9DCA-4717-9B18-4AE5D6ABD00C}" type="sibTrans" cxnId="{2C2E7BDF-E3C7-483E-AA71-1E465AB547B9}">
      <dgm:prSet/>
      <dgm:spPr/>
      <dgm:t>
        <a:bodyPr/>
        <a:lstStyle/>
        <a:p>
          <a:endParaRPr lang="en-US"/>
        </a:p>
      </dgm:t>
    </dgm:pt>
    <dgm:pt modelId="{D97B756B-5CC1-4738-BB78-DB11220BD99E}">
      <dgm:prSet phldrT="[Text]"/>
      <dgm:spPr/>
      <dgm:t>
        <a:bodyPr/>
        <a:lstStyle/>
        <a:p>
          <a:r>
            <a:rPr lang="en-US" dirty="0">
              <a:latin typeface="Aharoni" pitchFamily="2" charset="-79"/>
              <a:cs typeface="Aharoni" pitchFamily="2" charset="-79"/>
            </a:rPr>
            <a:t>Track </a:t>
          </a:r>
          <a:r>
            <a:rPr lang="en-US" dirty="0">
              <a:latin typeface="Berlin Sans FB Demi" pitchFamily="34" charset="0"/>
              <a:cs typeface="Aharoni" pitchFamily="2" charset="-79"/>
            </a:rPr>
            <a:t>3</a:t>
          </a:r>
        </a:p>
      </dgm:t>
      <dgm:extLst>
        <a:ext uri="{E40237B7-FDA0-4F09-8148-C483321AD2D9}">
          <dgm14:cNvPr xmlns:dgm14="http://schemas.microsoft.com/office/drawing/2010/diagram" id="0" name="" descr="Track 1&#10; BRFSS core (~90)&#10; Optional modules (~20-30)&#10; State/program-added questions (~50 – 75)&#10;Track 2&#10; BRFSS core (~90)&#10; Optional modules (~20-30)&#10; State/program-added questions (~50-75)&#10;Track 3&#10; BRFSS core (~90)&#10; California Adult Tobacco Survey (CATS)  (~100+)&#10; Optional modules (~20-30)&#10; "/>
        </a:ext>
      </dgm:extLst>
    </dgm:pt>
    <dgm:pt modelId="{5EDB6607-C5E3-4237-8939-6F726C337A05}" type="parTrans" cxnId="{007165AD-B5CB-45E3-BF8C-A8EAF5D4537C}">
      <dgm:prSet/>
      <dgm:spPr/>
      <dgm:t>
        <a:bodyPr/>
        <a:lstStyle/>
        <a:p>
          <a:endParaRPr lang="en-US"/>
        </a:p>
      </dgm:t>
    </dgm:pt>
    <dgm:pt modelId="{5D75E535-4700-4A1B-87C0-08EA3457F412}" type="sibTrans" cxnId="{007165AD-B5CB-45E3-BF8C-A8EAF5D4537C}">
      <dgm:prSet/>
      <dgm:spPr/>
      <dgm:t>
        <a:bodyPr/>
        <a:lstStyle/>
        <a:p>
          <a:endParaRPr lang="en-US"/>
        </a:p>
      </dgm:t>
    </dgm:pt>
    <dgm:pt modelId="{053ACE60-1448-48E1-8CE6-F0A6BC51E2A8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BRFSS core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(~90)</a:t>
          </a:r>
        </a:p>
      </dgm:t>
      <dgm:extLst>
        <a:ext uri="{E40237B7-FDA0-4F09-8148-C483321AD2D9}">
          <dgm14:cNvPr xmlns:dgm14="http://schemas.microsoft.com/office/drawing/2010/diagram" id="0" name="" descr="Track 1&#10; BRFSS core (~90)&#10; Optional modules (~20-30)&#10; State/program-added questions (~50 – 75)&#10;Track 2&#10; BRFSS core (~90)&#10; Optional modules (~20-30)&#10; State/program-added questions (~50-75)&#10;Track 3&#10; BRFSS core (~90)&#10; California Adult Tobacco Survey (CATS)  (~100+)&#10; Optional modules (~20-30)&#10; "/>
        </a:ext>
      </dgm:extLst>
    </dgm:pt>
    <dgm:pt modelId="{82C6685C-04D8-4420-B14D-35549C94227B}" type="parTrans" cxnId="{23F725A7-F3BB-472B-928D-DFCACF5119D9}">
      <dgm:prSet/>
      <dgm:spPr/>
      <dgm:t>
        <a:bodyPr/>
        <a:lstStyle/>
        <a:p>
          <a:endParaRPr lang="en-US"/>
        </a:p>
      </dgm:t>
    </dgm:pt>
    <dgm:pt modelId="{99136D7C-3951-469B-9CD4-C5DE84ABC2D4}" type="sibTrans" cxnId="{23F725A7-F3BB-472B-928D-DFCACF5119D9}">
      <dgm:prSet/>
      <dgm:spPr/>
      <dgm:t>
        <a:bodyPr/>
        <a:lstStyle/>
        <a:p>
          <a:endParaRPr lang="en-US"/>
        </a:p>
      </dgm:t>
    </dgm:pt>
    <dgm:pt modelId="{517BBB4E-952A-40AE-AF3C-D684030A898E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State/program-added questions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(~50 – 75)</a:t>
          </a:r>
        </a:p>
      </dgm:t>
    </dgm:pt>
    <dgm:pt modelId="{258039BB-5B57-438B-8578-BBBA4BE64763}" type="parTrans" cxnId="{9EBBA1B2-450E-4B49-9883-68563F123015}">
      <dgm:prSet/>
      <dgm:spPr/>
      <dgm:t>
        <a:bodyPr/>
        <a:lstStyle/>
        <a:p>
          <a:endParaRPr lang="en-US"/>
        </a:p>
      </dgm:t>
    </dgm:pt>
    <dgm:pt modelId="{CB72B2F7-B37C-474F-BFE2-D9F5A3CE0DA4}" type="sibTrans" cxnId="{9EBBA1B2-450E-4B49-9883-68563F123015}">
      <dgm:prSet/>
      <dgm:spPr/>
      <dgm:t>
        <a:bodyPr/>
        <a:lstStyle/>
        <a:p>
          <a:endParaRPr lang="en-US"/>
        </a:p>
      </dgm:t>
    </dgm:pt>
    <dgm:pt modelId="{04E4B76E-C666-4826-B898-79A9EC0B8E12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State/program-added questions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(~50-75)</a:t>
          </a:r>
        </a:p>
      </dgm:t>
    </dgm:pt>
    <dgm:pt modelId="{DC4CC941-9C60-43B1-98FA-F81BA2AA872D}" type="parTrans" cxnId="{F16D9ECE-54ED-4C56-9DAF-A4B5D925FA15}">
      <dgm:prSet/>
      <dgm:spPr/>
      <dgm:t>
        <a:bodyPr/>
        <a:lstStyle/>
        <a:p>
          <a:endParaRPr lang="en-US"/>
        </a:p>
      </dgm:t>
    </dgm:pt>
    <dgm:pt modelId="{0A61B08D-DBFF-46DE-8BDE-6D8C4506F532}" type="sibTrans" cxnId="{F16D9ECE-54ED-4C56-9DAF-A4B5D925FA15}">
      <dgm:prSet/>
      <dgm:spPr/>
      <dgm:t>
        <a:bodyPr/>
        <a:lstStyle/>
        <a:p>
          <a:endParaRPr lang="en-US"/>
        </a:p>
      </dgm:t>
    </dgm:pt>
    <dgm:pt modelId="{20530D58-A065-4894-A88C-EDAB8149FF2A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California Adult Tobacco Survey (CATS) 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(~100+)</a:t>
          </a:r>
        </a:p>
      </dgm:t>
    </dgm:pt>
    <dgm:pt modelId="{50A0EC6A-D116-436B-8D3D-CDFE61C18F3F}" type="parTrans" cxnId="{D5BE017B-3FC6-43F3-A3FA-6EC567F0C4A2}">
      <dgm:prSet/>
      <dgm:spPr/>
      <dgm:t>
        <a:bodyPr/>
        <a:lstStyle/>
        <a:p>
          <a:endParaRPr lang="en-US"/>
        </a:p>
      </dgm:t>
    </dgm:pt>
    <dgm:pt modelId="{BC646A37-948F-412E-B6BF-E236BF60DF13}" type="sibTrans" cxnId="{D5BE017B-3FC6-43F3-A3FA-6EC567F0C4A2}">
      <dgm:prSet/>
      <dgm:spPr/>
      <dgm:t>
        <a:bodyPr/>
        <a:lstStyle/>
        <a:p>
          <a:endParaRPr lang="en-US"/>
        </a:p>
      </dgm:t>
    </dgm:pt>
    <dgm:pt modelId="{1136F4CB-D2DB-45EC-AB3F-7723426E7574}">
      <dgm:prSet phldrT="[Text]"/>
      <dgm:spPr/>
      <dgm:t>
        <a:bodyPr/>
        <a:lstStyle/>
        <a:p>
          <a:endParaRPr lang="en-US" sz="1200" dirty="0"/>
        </a:p>
      </dgm:t>
    </dgm:pt>
    <dgm:pt modelId="{C2042DDE-7EB5-4715-89DD-EA0F40033F68}" type="parTrans" cxnId="{892AE265-F4AC-4590-96EA-F02FE8D80717}">
      <dgm:prSet/>
      <dgm:spPr/>
      <dgm:t>
        <a:bodyPr/>
        <a:lstStyle/>
        <a:p>
          <a:endParaRPr lang="en-US"/>
        </a:p>
      </dgm:t>
    </dgm:pt>
    <dgm:pt modelId="{EB753CC0-4D40-4D85-AD86-A7A66903A77B}" type="sibTrans" cxnId="{892AE265-F4AC-4590-96EA-F02FE8D80717}">
      <dgm:prSet/>
      <dgm:spPr/>
      <dgm:t>
        <a:bodyPr/>
        <a:lstStyle/>
        <a:p>
          <a:endParaRPr lang="en-US"/>
        </a:p>
      </dgm:t>
    </dgm:pt>
    <dgm:pt modelId="{E14EB793-9E65-4AD1-B99E-F61B59627220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Optional modules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(~20-30)</a:t>
          </a:r>
        </a:p>
      </dgm:t>
    </dgm:pt>
    <dgm:pt modelId="{6C84602B-1DB5-4555-826B-8D5A95DAF032}" type="parTrans" cxnId="{755F3167-D5E8-4ED5-AFE4-D0870D7EB298}">
      <dgm:prSet/>
      <dgm:spPr/>
      <dgm:t>
        <a:bodyPr/>
        <a:lstStyle/>
        <a:p>
          <a:endParaRPr lang="en-US"/>
        </a:p>
      </dgm:t>
    </dgm:pt>
    <dgm:pt modelId="{5F99AEA8-5F3B-45F2-B9BF-EEC65396E720}" type="sibTrans" cxnId="{755F3167-D5E8-4ED5-AFE4-D0870D7EB298}">
      <dgm:prSet/>
      <dgm:spPr/>
      <dgm:t>
        <a:bodyPr/>
        <a:lstStyle/>
        <a:p>
          <a:endParaRPr lang="en-US"/>
        </a:p>
      </dgm:t>
    </dgm:pt>
    <dgm:pt modelId="{AE27DF65-8050-4F2B-91B8-78EF917DA4C6}">
      <dgm:prSet phldrT="[Text]"/>
      <dgm:spPr/>
      <dgm:t>
        <a:bodyPr/>
        <a:lstStyle/>
        <a:p>
          <a:endParaRPr lang="en-US" sz="1200" dirty="0"/>
        </a:p>
      </dgm:t>
    </dgm:pt>
    <dgm:pt modelId="{736CA9A3-24E6-4F24-ACE4-9BE5C3CE8DE3}" type="parTrans" cxnId="{6F0E6D64-39D7-4B8F-A2A8-F4A1941E4B28}">
      <dgm:prSet/>
      <dgm:spPr/>
      <dgm:t>
        <a:bodyPr/>
        <a:lstStyle/>
        <a:p>
          <a:endParaRPr lang="en-US"/>
        </a:p>
      </dgm:t>
    </dgm:pt>
    <dgm:pt modelId="{EDB40AA8-9C16-4C49-A6BC-F009BA3511C2}" type="sibTrans" cxnId="{6F0E6D64-39D7-4B8F-A2A8-F4A1941E4B28}">
      <dgm:prSet/>
      <dgm:spPr/>
      <dgm:t>
        <a:bodyPr/>
        <a:lstStyle/>
        <a:p>
          <a:endParaRPr lang="en-US"/>
        </a:p>
      </dgm:t>
    </dgm:pt>
    <dgm:pt modelId="{D65B5425-F38B-4962-857A-44667D01380D}" type="pres">
      <dgm:prSet presAssocID="{9D9BD08E-ECFD-4116-B011-8DECD81243E2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6A1ACB2-4C08-482E-93D0-6781095B8636}" type="pres">
      <dgm:prSet presAssocID="{9D9BD08E-ECFD-4116-B011-8DECD81243E2}" presName="cycle" presStyleCnt="0"/>
      <dgm:spPr/>
    </dgm:pt>
    <dgm:pt modelId="{7A8A680E-2473-4B0B-8D93-20049A8E7535}" type="pres">
      <dgm:prSet presAssocID="{9D9BD08E-ECFD-4116-B011-8DECD81243E2}" presName="centerShape" presStyleCnt="0"/>
      <dgm:spPr/>
    </dgm:pt>
    <dgm:pt modelId="{4A7D894A-B65E-4C36-BE7A-18E98ED91644}" type="pres">
      <dgm:prSet presAssocID="{9D9BD08E-ECFD-4116-B011-8DECD81243E2}" presName="connSite" presStyleLbl="node1" presStyleIdx="0" presStyleCnt="4"/>
      <dgm:spPr/>
    </dgm:pt>
    <dgm:pt modelId="{FABBBE4C-25F4-4DFA-8E77-96E321BDA7BC}" type="pres">
      <dgm:prSet presAssocID="{9D9BD08E-ECFD-4116-B011-8DECD81243E2}" presName="visible" presStyleLbl="node1" presStyleIdx="0" presStyleCnt="4" custScaleX="89027" custScaleY="89026" custLinFactNeighborX="1405" custLinFactNeighborY="205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4784CCA-42A1-4EA9-98CA-F7FBEA80F0EC}" type="pres">
      <dgm:prSet presAssocID="{1D944FC7-FD66-49E3-BEF9-9374BD1325F9}" presName="Name25" presStyleLbl="parChTrans1D1" presStyleIdx="0" presStyleCnt="3"/>
      <dgm:spPr/>
    </dgm:pt>
    <dgm:pt modelId="{614A2BE5-7078-4557-A58B-A6C188E342C1}" type="pres">
      <dgm:prSet presAssocID="{79D6C440-2433-48BE-A5B9-19AD6AD7A48C}" presName="node" presStyleCnt="0"/>
      <dgm:spPr/>
    </dgm:pt>
    <dgm:pt modelId="{4BE767C2-57DA-4BEA-A016-3E44E4F6FA7D}" type="pres">
      <dgm:prSet presAssocID="{79D6C440-2433-48BE-A5B9-19AD6AD7A48C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9B8D2F9D-BE3E-4C11-A4DF-1DF20F78CE0D}" type="pres">
      <dgm:prSet presAssocID="{79D6C440-2433-48BE-A5B9-19AD6AD7A48C}" presName="childNode" presStyleLbl="revTx" presStyleIdx="0" presStyleCnt="3">
        <dgm:presLayoutVars>
          <dgm:bulletEnabled val="1"/>
        </dgm:presLayoutVars>
      </dgm:prSet>
      <dgm:spPr/>
    </dgm:pt>
    <dgm:pt modelId="{14DB2184-8011-420A-AC76-14C726F8A149}" type="pres">
      <dgm:prSet presAssocID="{5D5824E1-4CAD-45F7-99AD-77015F1BFC64}" presName="Name25" presStyleLbl="parChTrans1D1" presStyleIdx="1" presStyleCnt="3"/>
      <dgm:spPr/>
    </dgm:pt>
    <dgm:pt modelId="{3E7DFB8D-9CC9-443E-A53F-F10551946E9D}" type="pres">
      <dgm:prSet presAssocID="{F9C238A5-FD31-4F25-A97C-4963F6D82A1E}" presName="node" presStyleCnt="0"/>
      <dgm:spPr/>
    </dgm:pt>
    <dgm:pt modelId="{A2E4CA57-7910-45B7-8DFA-7813625DE3CE}" type="pres">
      <dgm:prSet presAssocID="{F9C238A5-FD31-4F25-A97C-4963F6D82A1E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6C0F9B9B-0343-485F-B8C2-443E889DDDFA}" type="pres">
      <dgm:prSet presAssocID="{F9C238A5-FD31-4F25-A97C-4963F6D82A1E}" presName="childNode" presStyleLbl="revTx" presStyleIdx="1" presStyleCnt="3">
        <dgm:presLayoutVars>
          <dgm:bulletEnabled val="1"/>
        </dgm:presLayoutVars>
      </dgm:prSet>
      <dgm:spPr/>
    </dgm:pt>
    <dgm:pt modelId="{DD554BD8-C63F-4E10-BE65-E33ADC9D0E42}" type="pres">
      <dgm:prSet presAssocID="{5EDB6607-C5E3-4237-8939-6F726C337A05}" presName="Name25" presStyleLbl="parChTrans1D1" presStyleIdx="2" presStyleCnt="3"/>
      <dgm:spPr/>
    </dgm:pt>
    <dgm:pt modelId="{1C4766C2-3D8F-4ED8-B2DF-B95C35D8F273}" type="pres">
      <dgm:prSet presAssocID="{D97B756B-5CC1-4738-BB78-DB11220BD99E}" presName="node" presStyleCnt="0"/>
      <dgm:spPr/>
    </dgm:pt>
    <dgm:pt modelId="{D9D45D27-0C3C-4535-BA9C-4879353C2798}" type="pres">
      <dgm:prSet presAssocID="{D97B756B-5CC1-4738-BB78-DB11220BD99E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90256E55-689A-471B-BA23-79EB6D1B3F36}" type="pres">
      <dgm:prSet presAssocID="{D97B756B-5CC1-4738-BB78-DB11220BD99E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D0652203-FF36-45B2-9A1A-FA0EDD59F50F}" type="presOf" srcId="{6C9D4845-F0C2-435A-A390-B5203AF0992A}" destId="{6C0F9B9B-0343-485F-B8C2-443E889DDDFA}" srcOrd="0" destOrd="1" presId="urn:microsoft.com/office/officeart/2005/8/layout/radial2"/>
    <dgm:cxn modelId="{20293B11-9B14-48C1-9F11-66829A642513}" type="presOf" srcId="{D97B756B-5CC1-4738-BB78-DB11220BD99E}" destId="{D9D45D27-0C3C-4535-BA9C-4879353C2798}" srcOrd="0" destOrd="0" presId="urn:microsoft.com/office/officeart/2005/8/layout/radial2"/>
    <dgm:cxn modelId="{B3694E17-2A17-41C2-A32D-7B17F6EAF878}" type="presOf" srcId="{04E4B76E-C666-4826-B898-79A9EC0B8E12}" destId="{6C0F9B9B-0343-485F-B8C2-443E889DDDFA}" srcOrd="0" destOrd="2" presId="urn:microsoft.com/office/officeart/2005/8/layout/radial2"/>
    <dgm:cxn modelId="{9ED1211D-70D5-4535-B2B9-435F7EAA4B2B}" srcId="{79D6C440-2433-48BE-A5B9-19AD6AD7A48C}" destId="{ECF81197-8716-4BF4-9BAB-8B8DFFA819C7}" srcOrd="1" destOrd="0" parTransId="{A61082E4-715F-4814-83CD-2533CB330137}" sibTransId="{8A02E0D2-070B-447A-AEFA-2652FA104669}"/>
    <dgm:cxn modelId="{E8B1D35E-FE32-414E-B1D1-E57230DB58AE}" srcId="{9D9BD08E-ECFD-4116-B011-8DECD81243E2}" destId="{79D6C440-2433-48BE-A5B9-19AD6AD7A48C}" srcOrd="0" destOrd="0" parTransId="{1D944FC7-FD66-49E3-BEF9-9374BD1325F9}" sibTransId="{01F1F185-8EFC-4476-8DE8-4B65D34A8D86}"/>
    <dgm:cxn modelId="{8CD0C443-79F7-405C-B8D7-8EDB838BB3D1}" type="presOf" srcId="{1D944FC7-FD66-49E3-BEF9-9374BD1325F9}" destId="{84784CCA-42A1-4EA9-98CA-F7FBEA80F0EC}" srcOrd="0" destOrd="0" presId="urn:microsoft.com/office/officeart/2005/8/layout/radial2"/>
    <dgm:cxn modelId="{6F0E6D64-39D7-4B8F-A2A8-F4A1941E4B28}" srcId="{D97B756B-5CC1-4738-BB78-DB11220BD99E}" destId="{AE27DF65-8050-4F2B-91B8-78EF917DA4C6}" srcOrd="3" destOrd="0" parTransId="{736CA9A3-24E6-4F24-ACE4-9BE5C3CE8DE3}" sibTransId="{EDB40AA8-9C16-4C49-A6BC-F009BA3511C2}"/>
    <dgm:cxn modelId="{892AE265-F4AC-4590-96EA-F02FE8D80717}" srcId="{D97B756B-5CC1-4738-BB78-DB11220BD99E}" destId="{1136F4CB-D2DB-45EC-AB3F-7723426E7574}" srcOrd="4" destOrd="0" parTransId="{C2042DDE-7EB5-4715-89DD-EA0F40033F68}" sibTransId="{EB753CC0-4D40-4D85-AD86-A7A66903A77B}"/>
    <dgm:cxn modelId="{755F3167-D5E8-4ED5-AFE4-D0870D7EB298}" srcId="{D97B756B-5CC1-4738-BB78-DB11220BD99E}" destId="{E14EB793-9E65-4AD1-B99E-F61B59627220}" srcOrd="2" destOrd="0" parTransId="{6C84602B-1DB5-4555-826B-8D5A95DAF032}" sibTransId="{5F99AEA8-5F3B-45F2-B9BF-EEC65396E720}"/>
    <dgm:cxn modelId="{024EAF49-349A-45EC-9573-435E143FD73E}" type="presOf" srcId="{E14EB793-9E65-4AD1-B99E-F61B59627220}" destId="{90256E55-689A-471B-BA23-79EB6D1B3F36}" srcOrd="0" destOrd="2" presId="urn:microsoft.com/office/officeart/2005/8/layout/radial2"/>
    <dgm:cxn modelId="{11FCF16B-DC6D-4B94-AC7F-547057E047BC}" type="presOf" srcId="{79D6C440-2433-48BE-A5B9-19AD6AD7A48C}" destId="{4BE767C2-57DA-4BEA-A016-3E44E4F6FA7D}" srcOrd="0" destOrd="0" presId="urn:microsoft.com/office/officeart/2005/8/layout/radial2"/>
    <dgm:cxn modelId="{E89AEE73-41C3-4FFF-B6AE-88F71A067932}" type="presOf" srcId="{5EDB6607-C5E3-4237-8939-6F726C337A05}" destId="{DD554BD8-C63F-4E10-BE65-E33ADC9D0E42}" srcOrd="0" destOrd="0" presId="urn:microsoft.com/office/officeart/2005/8/layout/radial2"/>
    <dgm:cxn modelId="{EC7E1059-9190-414C-8660-70A4F6E1FAF4}" type="presOf" srcId="{5D5824E1-4CAD-45F7-99AD-77015F1BFC64}" destId="{14DB2184-8011-420A-AC76-14C726F8A149}" srcOrd="0" destOrd="0" presId="urn:microsoft.com/office/officeart/2005/8/layout/radial2"/>
    <dgm:cxn modelId="{D5BE017B-3FC6-43F3-A3FA-6EC567F0C4A2}" srcId="{D97B756B-5CC1-4738-BB78-DB11220BD99E}" destId="{20530D58-A065-4894-A88C-EDAB8149FF2A}" srcOrd="1" destOrd="0" parTransId="{50A0EC6A-D116-436B-8D3D-CDFE61C18F3F}" sibTransId="{BC646A37-948F-412E-B6BF-E236BF60DF13}"/>
    <dgm:cxn modelId="{FB9C899C-3BEA-40E7-ACBA-04B1EF8BB68F}" type="presOf" srcId="{20530D58-A065-4894-A88C-EDAB8149FF2A}" destId="{90256E55-689A-471B-BA23-79EB6D1B3F36}" srcOrd="0" destOrd="1" presId="urn:microsoft.com/office/officeart/2005/8/layout/radial2"/>
    <dgm:cxn modelId="{23F725A7-F3BB-472B-928D-DFCACF5119D9}" srcId="{D97B756B-5CC1-4738-BB78-DB11220BD99E}" destId="{053ACE60-1448-48E1-8CE6-F0A6BC51E2A8}" srcOrd="0" destOrd="0" parTransId="{82C6685C-04D8-4420-B14D-35549C94227B}" sibTransId="{99136D7C-3951-469B-9CD4-C5DE84ABC2D4}"/>
    <dgm:cxn modelId="{AE709FA8-51FD-456D-8994-B8806CFD9AE8}" srcId="{79D6C440-2433-48BE-A5B9-19AD6AD7A48C}" destId="{D59419B0-0BB3-42E4-8E50-631321C2D92A}" srcOrd="0" destOrd="0" parTransId="{C1D68D8C-7B1A-43A8-B2EE-0960619EB0E0}" sibTransId="{8C2B3E33-1E23-4B12-9C40-20E4C7A4915A}"/>
    <dgm:cxn modelId="{007165AD-B5CB-45E3-BF8C-A8EAF5D4537C}" srcId="{9D9BD08E-ECFD-4116-B011-8DECD81243E2}" destId="{D97B756B-5CC1-4738-BB78-DB11220BD99E}" srcOrd="2" destOrd="0" parTransId="{5EDB6607-C5E3-4237-8939-6F726C337A05}" sibTransId="{5D75E535-4700-4A1B-87C0-08EA3457F412}"/>
    <dgm:cxn modelId="{9EBBA1B2-450E-4B49-9883-68563F123015}" srcId="{79D6C440-2433-48BE-A5B9-19AD6AD7A48C}" destId="{517BBB4E-952A-40AE-AF3C-D684030A898E}" srcOrd="2" destOrd="0" parTransId="{258039BB-5B57-438B-8578-BBBA4BE64763}" sibTransId="{CB72B2F7-B37C-474F-BFE2-D9F5A3CE0DA4}"/>
    <dgm:cxn modelId="{0D20E4B6-6A71-4EFA-815C-3F6490D49F5C}" type="presOf" srcId="{F9C238A5-FD31-4F25-A97C-4963F6D82A1E}" destId="{A2E4CA57-7910-45B7-8DFA-7813625DE3CE}" srcOrd="0" destOrd="0" presId="urn:microsoft.com/office/officeart/2005/8/layout/radial2"/>
    <dgm:cxn modelId="{BE4393C5-FDB4-4C10-9395-81DD755E358D}" srcId="{F9C238A5-FD31-4F25-A97C-4963F6D82A1E}" destId="{B93AEF03-A612-4593-92CD-3CCE8449EF65}" srcOrd="0" destOrd="0" parTransId="{577A8E23-5C15-472C-A4E0-7302B986FEBC}" sibTransId="{97648A4A-39EB-432D-96F3-3FD0F4A2510C}"/>
    <dgm:cxn modelId="{E1CBD8C6-DBDD-4D68-86C1-9A7B2480D84E}" type="presOf" srcId="{D59419B0-0BB3-42E4-8E50-631321C2D92A}" destId="{9B8D2F9D-BE3E-4C11-A4DF-1DF20F78CE0D}" srcOrd="0" destOrd="0" presId="urn:microsoft.com/office/officeart/2005/8/layout/radial2"/>
    <dgm:cxn modelId="{F16D9ECE-54ED-4C56-9DAF-A4B5D925FA15}" srcId="{F9C238A5-FD31-4F25-A97C-4963F6D82A1E}" destId="{04E4B76E-C666-4826-B898-79A9EC0B8E12}" srcOrd="2" destOrd="0" parTransId="{DC4CC941-9C60-43B1-98FA-F81BA2AA872D}" sibTransId="{0A61B08D-DBFF-46DE-8BDE-6D8C4506F532}"/>
    <dgm:cxn modelId="{D98B92DC-99F6-4BCD-913F-D6B90C7D5F72}" type="presOf" srcId="{053ACE60-1448-48E1-8CE6-F0A6BC51E2A8}" destId="{90256E55-689A-471B-BA23-79EB6D1B3F36}" srcOrd="0" destOrd="0" presId="urn:microsoft.com/office/officeart/2005/8/layout/radial2"/>
    <dgm:cxn modelId="{2C2E7BDF-E3C7-483E-AA71-1E465AB547B9}" srcId="{F9C238A5-FD31-4F25-A97C-4963F6D82A1E}" destId="{6C9D4845-F0C2-435A-A390-B5203AF0992A}" srcOrd="1" destOrd="0" parTransId="{B3ECFF16-7B0A-4E18-93C0-BA0D9A35AD70}" sibTransId="{AD575D0D-9DCA-4717-9B18-4AE5D6ABD00C}"/>
    <dgm:cxn modelId="{099EBFE2-3CD6-4891-9212-00EFC0E16053}" type="presOf" srcId="{9D9BD08E-ECFD-4116-B011-8DECD81243E2}" destId="{D65B5425-F38B-4962-857A-44667D01380D}" srcOrd="0" destOrd="0" presId="urn:microsoft.com/office/officeart/2005/8/layout/radial2"/>
    <dgm:cxn modelId="{5D24F6E4-C54E-4EC6-9FAD-702D20B7DBD2}" srcId="{9D9BD08E-ECFD-4116-B011-8DECD81243E2}" destId="{F9C238A5-FD31-4F25-A97C-4963F6D82A1E}" srcOrd="1" destOrd="0" parTransId="{5D5824E1-4CAD-45F7-99AD-77015F1BFC64}" sibTransId="{92687E27-FE0F-43FB-8870-27BBF58A8523}"/>
    <dgm:cxn modelId="{1DD924EC-6D4B-4E4C-945F-6A1B5C464169}" type="presOf" srcId="{1136F4CB-D2DB-45EC-AB3F-7723426E7574}" destId="{90256E55-689A-471B-BA23-79EB6D1B3F36}" srcOrd="0" destOrd="4" presId="urn:microsoft.com/office/officeart/2005/8/layout/radial2"/>
    <dgm:cxn modelId="{7E2F03F7-3823-4F7B-B009-519A959633F2}" type="presOf" srcId="{ECF81197-8716-4BF4-9BAB-8B8DFFA819C7}" destId="{9B8D2F9D-BE3E-4C11-A4DF-1DF20F78CE0D}" srcOrd="0" destOrd="1" presId="urn:microsoft.com/office/officeart/2005/8/layout/radial2"/>
    <dgm:cxn modelId="{BEB4E7FB-3CA6-4682-B151-E06A8F3404A3}" type="presOf" srcId="{517BBB4E-952A-40AE-AF3C-D684030A898E}" destId="{9B8D2F9D-BE3E-4C11-A4DF-1DF20F78CE0D}" srcOrd="0" destOrd="2" presId="urn:microsoft.com/office/officeart/2005/8/layout/radial2"/>
    <dgm:cxn modelId="{C9A2C6FC-51B3-4DA0-82B9-F2D388D8F782}" type="presOf" srcId="{B93AEF03-A612-4593-92CD-3CCE8449EF65}" destId="{6C0F9B9B-0343-485F-B8C2-443E889DDDFA}" srcOrd="0" destOrd="0" presId="urn:microsoft.com/office/officeart/2005/8/layout/radial2"/>
    <dgm:cxn modelId="{2EA4D6FD-1F94-490C-86C3-6C376E653BCB}" type="presOf" srcId="{AE27DF65-8050-4F2B-91B8-78EF917DA4C6}" destId="{90256E55-689A-471B-BA23-79EB6D1B3F36}" srcOrd="0" destOrd="3" presId="urn:microsoft.com/office/officeart/2005/8/layout/radial2"/>
    <dgm:cxn modelId="{629E24D4-8EAA-4BB5-BE7B-6526F6E8210B}" type="presParOf" srcId="{D65B5425-F38B-4962-857A-44667D01380D}" destId="{A6A1ACB2-4C08-482E-93D0-6781095B8636}" srcOrd="0" destOrd="0" presId="urn:microsoft.com/office/officeart/2005/8/layout/radial2"/>
    <dgm:cxn modelId="{A9AB9EAE-AE1B-4005-B204-F4F6D8C987DE}" type="presParOf" srcId="{A6A1ACB2-4C08-482E-93D0-6781095B8636}" destId="{7A8A680E-2473-4B0B-8D93-20049A8E7535}" srcOrd="0" destOrd="0" presId="urn:microsoft.com/office/officeart/2005/8/layout/radial2"/>
    <dgm:cxn modelId="{39FE8A7D-14D0-4B34-97C5-199047C4B6FD}" type="presParOf" srcId="{7A8A680E-2473-4B0B-8D93-20049A8E7535}" destId="{4A7D894A-B65E-4C36-BE7A-18E98ED91644}" srcOrd="0" destOrd="0" presId="urn:microsoft.com/office/officeart/2005/8/layout/radial2"/>
    <dgm:cxn modelId="{FA2BB884-354D-4B0A-AFAE-3EB4DECB63C5}" type="presParOf" srcId="{7A8A680E-2473-4B0B-8D93-20049A8E7535}" destId="{FABBBE4C-25F4-4DFA-8E77-96E321BDA7BC}" srcOrd="1" destOrd="0" presId="urn:microsoft.com/office/officeart/2005/8/layout/radial2"/>
    <dgm:cxn modelId="{0F823A40-54A6-418D-AAF8-3E67946D1136}" type="presParOf" srcId="{A6A1ACB2-4C08-482E-93D0-6781095B8636}" destId="{84784CCA-42A1-4EA9-98CA-F7FBEA80F0EC}" srcOrd="1" destOrd="0" presId="urn:microsoft.com/office/officeart/2005/8/layout/radial2"/>
    <dgm:cxn modelId="{BDDC288B-7F14-4025-9356-2B0BE277F6AA}" type="presParOf" srcId="{A6A1ACB2-4C08-482E-93D0-6781095B8636}" destId="{614A2BE5-7078-4557-A58B-A6C188E342C1}" srcOrd="2" destOrd="0" presId="urn:microsoft.com/office/officeart/2005/8/layout/radial2"/>
    <dgm:cxn modelId="{4E2CD1E7-A59E-4DBD-AF21-1621C4CD9EAC}" type="presParOf" srcId="{614A2BE5-7078-4557-A58B-A6C188E342C1}" destId="{4BE767C2-57DA-4BEA-A016-3E44E4F6FA7D}" srcOrd="0" destOrd="0" presId="urn:microsoft.com/office/officeart/2005/8/layout/radial2"/>
    <dgm:cxn modelId="{C2F8D297-6821-41A1-A661-45C18FD583A5}" type="presParOf" srcId="{614A2BE5-7078-4557-A58B-A6C188E342C1}" destId="{9B8D2F9D-BE3E-4C11-A4DF-1DF20F78CE0D}" srcOrd="1" destOrd="0" presId="urn:microsoft.com/office/officeart/2005/8/layout/radial2"/>
    <dgm:cxn modelId="{3A541415-6865-4FCE-9CCE-DCEBBFE22D94}" type="presParOf" srcId="{A6A1ACB2-4C08-482E-93D0-6781095B8636}" destId="{14DB2184-8011-420A-AC76-14C726F8A149}" srcOrd="3" destOrd="0" presId="urn:microsoft.com/office/officeart/2005/8/layout/radial2"/>
    <dgm:cxn modelId="{B9AB203F-9A71-4601-BD1E-04EBB62A6E61}" type="presParOf" srcId="{A6A1ACB2-4C08-482E-93D0-6781095B8636}" destId="{3E7DFB8D-9CC9-443E-A53F-F10551946E9D}" srcOrd="4" destOrd="0" presId="urn:microsoft.com/office/officeart/2005/8/layout/radial2"/>
    <dgm:cxn modelId="{158B009C-F3C0-41CD-A25B-DEF9A2CC73E8}" type="presParOf" srcId="{3E7DFB8D-9CC9-443E-A53F-F10551946E9D}" destId="{A2E4CA57-7910-45B7-8DFA-7813625DE3CE}" srcOrd="0" destOrd="0" presId="urn:microsoft.com/office/officeart/2005/8/layout/radial2"/>
    <dgm:cxn modelId="{AB27CE73-9ECF-433E-9DE6-E4EEFBC2DF2D}" type="presParOf" srcId="{3E7DFB8D-9CC9-443E-A53F-F10551946E9D}" destId="{6C0F9B9B-0343-485F-B8C2-443E889DDDFA}" srcOrd="1" destOrd="0" presId="urn:microsoft.com/office/officeart/2005/8/layout/radial2"/>
    <dgm:cxn modelId="{94D291A1-8AB8-4CC6-B9AD-E5686246B2F6}" type="presParOf" srcId="{A6A1ACB2-4C08-482E-93D0-6781095B8636}" destId="{DD554BD8-C63F-4E10-BE65-E33ADC9D0E42}" srcOrd="5" destOrd="0" presId="urn:microsoft.com/office/officeart/2005/8/layout/radial2"/>
    <dgm:cxn modelId="{2DD6211E-CC68-49A6-AC3A-5E97555FEF08}" type="presParOf" srcId="{A6A1ACB2-4C08-482E-93D0-6781095B8636}" destId="{1C4766C2-3D8F-4ED8-B2DF-B95C35D8F273}" srcOrd="6" destOrd="0" presId="urn:microsoft.com/office/officeart/2005/8/layout/radial2"/>
    <dgm:cxn modelId="{9EFA0D87-1D5A-43EB-AB3A-07C3F779C53A}" type="presParOf" srcId="{1C4766C2-3D8F-4ED8-B2DF-B95C35D8F273}" destId="{D9D45D27-0C3C-4535-BA9C-4879353C2798}" srcOrd="0" destOrd="0" presId="urn:microsoft.com/office/officeart/2005/8/layout/radial2"/>
    <dgm:cxn modelId="{DCA8D9E8-68F4-417C-9DAC-81ED9B7F3611}" type="presParOf" srcId="{1C4766C2-3D8F-4ED8-B2DF-B95C35D8F273}" destId="{90256E55-689A-471B-BA23-79EB6D1B3F3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EE3220-1854-48CE-9B2B-958409FBCC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494901-69A4-4352-8DAF-9337E0338207}">
      <dgm:prSet phldrT="[Text]" custT="1"/>
      <dgm:spPr/>
      <dgm:t>
        <a:bodyPr/>
        <a:lstStyle/>
        <a:p>
          <a:r>
            <a:rPr lang="en-US" sz="3600" dirty="0">
              <a:latin typeface="Aharoni" pitchFamily="2" charset="-79"/>
              <a:cs typeface="Aharoni" pitchFamily="2" charset="-79"/>
            </a:rPr>
            <a:t>National BRFSS survey </a:t>
          </a:r>
        </a:p>
      </dgm:t>
      <dgm:extLst>
        <a:ext uri="{E40237B7-FDA0-4F09-8148-C483321AD2D9}">
          <dgm14:cNvPr xmlns:dgm14="http://schemas.microsoft.com/office/drawing/2010/diagram" id="0" name="" descr="National BRFSS survey &#10; Annual BRFSS Conference&#10; Proposals and Workgroups&#10; Presentations and Discussions&#10; Tallying votes&#10;CA BRFSS survey&#10; Quarterly Data Users Meetings&#10; State/Program-added Questions Proposals &#10; Questionnaire Development&#10;"/>
        </a:ext>
      </dgm:extLst>
    </dgm:pt>
    <dgm:pt modelId="{5AC8C3B6-62E9-44D7-BB25-8517D2B4B9FC}" type="parTrans" cxnId="{08F2E8CE-04EB-48AD-9DEA-F6D7AB596797}">
      <dgm:prSet/>
      <dgm:spPr/>
      <dgm:t>
        <a:bodyPr/>
        <a:lstStyle/>
        <a:p>
          <a:endParaRPr lang="en-US"/>
        </a:p>
      </dgm:t>
    </dgm:pt>
    <dgm:pt modelId="{70D42415-9874-4E33-9CBA-C300AECD7BDF}" type="sibTrans" cxnId="{08F2E8CE-04EB-48AD-9DEA-F6D7AB596797}">
      <dgm:prSet/>
      <dgm:spPr/>
      <dgm:t>
        <a:bodyPr/>
        <a:lstStyle/>
        <a:p>
          <a:endParaRPr lang="en-US"/>
        </a:p>
      </dgm:t>
    </dgm:pt>
    <dgm:pt modelId="{9E88A3B3-DB93-486B-8B99-232C904F9D86}">
      <dgm:prSet phldrT="[Text]" custT="1"/>
      <dgm:spPr/>
      <dgm:t>
        <a:bodyPr/>
        <a:lstStyle/>
        <a:p>
          <a:r>
            <a:rPr lang="en-US" sz="2400" dirty="0">
              <a:latin typeface="Aharoni" pitchFamily="2" charset="-79"/>
              <a:cs typeface="Aharoni" pitchFamily="2" charset="-79"/>
            </a:rPr>
            <a:t>Annual BRFSS Conference</a:t>
          </a:r>
          <a:endParaRPr lang="en-US" sz="2400" dirty="0"/>
        </a:p>
      </dgm:t>
      <dgm:extLst>
        <a:ext uri="{E40237B7-FDA0-4F09-8148-C483321AD2D9}">
          <dgm14:cNvPr xmlns:dgm14="http://schemas.microsoft.com/office/drawing/2010/diagram" id="0" name="" descr="National BRFSS survey &#10; Annual BRFSS Conference&#10; Proposals and Workgroups&#10; Presentations and Discussions&#10; Tallying votes&#10;CA BRFSS survey&#10; Quarterly Data Users Meetings&#10; State/Program-added Questions Proposals &#10; Questionnaire Development&#10;"/>
        </a:ext>
      </dgm:extLst>
    </dgm:pt>
    <dgm:pt modelId="{CA2C0C09-91E5-4347-9713-39197E3AB580}" type="parTrans" cxnId="{643CDFC4-F16B-4DD4-998C-6A92FD56C8AC}">
      <dgm:prSet/>
      <dgm:spPr/>
      <dgm:t>
        <a:bodyPr/>
        <a:lstStyle/>
        <a:p>
          <a:endParaRPr lang="en-US"/>
        </a:p>
      </dgm:t>
    </dgm:pt>
    <dgm:pt modelId="{DF179503-3AC4-40E0-85BF-1A650A3A4BA4}" type="sibTrans" cxnId="{643CDFC4-F16B-4DD4-998C-6A92FD56C8AC}">
      <dgm:prSet/>
      <dgm:spPr/>
      <dgm:t>
        <a:bodyPr/>
        <a:lstStyle/>
        <a:p>
          <a:endParaRPr lang="en-US"/>
        </a:p>
      </dgm:t>
    </dgm:pt>
    <dgm:pt modelId="{6D2E2EE7-000E-404F-91D7-1655BA25B1DC}">
      <dgm:prSet phldrT="[Text]" custT="1"/>
      <dgm:spPr/>
      <dgm:t>
        <a:bodyPr/>
        <a:lstStyle/>
        <a:p>
          <a:r>
            <a:rPr lang="en-US" sz="3600" dirty="0">
              <a:latin typeface="Aharoni" pitchFamily="2" charset="-79"/>
              <a:cs typeface="Aharoni" pitchFamily="2" charset="-79"/>
            </a:rPr>
            <a:t>CA BRFSS survey</a:t>
          </a:r>
        </a:p>
      </dgm:t>
      <dgm:extLst>
        <a:ext uri="{E40237B7-FDA0-4F09-8148-C483321AD2D9}">
          <dgm14:cNvPr xmlns:dgm14="http://schemas.microsoft.com/office/drawing/2010/diagram" id="0" name="" descr="National BRFSS survey &#10; Annual BRFSS Conference&#10; Proposals and Workgroups&#10; Presentations and Discussions&#10; Tallying votes&#10;CA BRFSS survey&#10; Quarterly Data Users Meetings&#10; State/Program-added Questions Proposals &#10; Questionnaire Development&#10;"/>
        </a:ext>
      </dgm:extLst>
    </dgm:pt>
    <dgm:pt modelId="{73F5FD10-FD0D-4AB2-AD15-B3081B3320EB}" type="parTrans" cxnId="{2BEDF7CD-9732-4878-813D-3A29C4F70C2E}">
      <dgm:prSet/>
      <dgm:spPr/>
      <dgm:t>
        <a:bodyPr/>
        <a:lstStyle/>
        <a:p>
          <a:endParaRPr lang="en-US"/>
        </a:p>
      </dgm:t>
    </dgm:pt>
    <dgm:pt modelId="{0ADD2C96-74FE-4251-9E93-2715801577B3}" type="sibTrans" cxnId="{2BEDF7CD-9732-4878-813D-3A29C4F70C2E}">
      <dgm:prSet/>
      <dgm:spPr/>
      <dgm:t>
        <a:bodyPr/>
        <a:lstStyle/>
        <a:p>
          <a:endParaRPr lang="en-US"/>
        </a:p>
      </dgm:t>
    </dgm:pt>
    <dgm:pt modelId="{0B76BA25-0233-44AD-B3B4-7F2CBA21FD52}">
      <dgm:prSet phldrT="[Text]" custT="1"/>
      <dgm:spPr/>
      <dgm:t>
        <a:bodyPr/>
        <a:lstStyle/>
        <a:p>
          <a:r>
            <a:rPr lang="en-US" sz="2400" dirty="0">
              <a:latin typeface="Aharoni" pitchFamily="2" charset="-79"/>
              <a:cs typeface="Aharoni" pitchFamily="2" charset="-79"/>
            </a:rPr>
            <a:t>Quarterly Data Users Meetings</a:t>
          </a:r>
          <a:endParaRPr lang="en-US" sz="2400" dirty="0"/>
        </a:p>
      </dgm:t>
      <dgm:extLst>
        <a:ext uri="{E40237B7-FDA0-4F09-8148-C483321AD2D9}">
          <dgm14:cNvPr xmlns:dgm14="http://schemas.microsoft.com/office/drawing/2010/diagram" id="0" name="" descr="National BRFSS survey &#10; Annual BRFSS Conference&#10; Proposals and Workgroups&#10; Presentations and Discussions&#10; Tallying votes&#10;CA BRFSS survey&#10; Quarterly Data Users Meetings&#10; State/Program-added Questions Proposals &#10; Questionnaire Development&#10;"/>
        </a:ext>
      </dgm:extLst>
    </dgm:pt>
    <dgm:pt modelId="{287A3375-8686-4F66-8E9E-91EEF5EB1703}" type="parTrans" cxnId="{EDCB7966-BB4F-4C68-83FD-22D9A3FF7269}">
      <dgm:prSet/>
      <dgm:spPr/>
      <dgm:t>
        <a:bodyPr/>
        <a:lstStyle/>
        <a:p>
          <a:endParaRPr lang="en-US"/>
        </a:p>
      </dgm:t>
    </dgm:pt>
    <dgm:pt modelId="{F305D63F-40C1-4FAA-AB9D-BBA78EFC3E7E}" type="sibTrans" cxnId="{EDCB7966-BB4F-4C68-83FD-22D9A3FF7269}">
      <dgm:prSet/>
      <dgm:spPr/>
      <dgm:t>
        <a:bodyPr/>
        <a:lstStyle/>
        <a:p>
          <a:endParaRPr lang="en-US"/>
        </a:p>
      </dgm:t>
    </dgm:pt>
    <dgm:pt modelId="{0D288A6A-5806-4A63-9C41-5E060420EF7E}">
      <dgm:prSet custT="1"/>
      <dgm:spPr/>
      <dgm:t>
        <a:bodyPr/>
        <a:lstStyle/>
        <a:p>
          <a:r>
            <a:rPr lang="en-US" sz="2400" dirty="0">
              <a:latin typeface="Aharoni" pitchFamily="2" charset="-79"/>
              <a:cs typeface="Aharoni" pitchFamily="2" charset="-79"/>
            </a:rPr>
            <a:t>Proposals and Workgroups</a:t>
          </a:r>
        </a:p>
      </dgm:t>
    </dgm:pt>
    <dgm:pt modelId="{EE0D8977-F866-47C5-A5E4-D303A0F7B2AC}" type="parTrans" cxnId="{F415525E-7096-48D2-B693-AF1C3367F233}">
      <dgm:prSet/>
      <dgm:spPr/>
      <dgm:t>
        <a:bodyPr/>
        <a:lstStyle/>
        <a:p>
          <a:endParaRPr lang="en-US"/>
        </a:p>
      </dgm:t>
    </dgm:pt>
    <dgm:pt modelId="{85AFB7C0-F0AF-403A-B0B3-81B9A51C753C}" type="sibTrans" cxnId="{F415525E-7096-48D2-B693-AF1C3367F233}">
      <dgm:prSet/>
      <dgm:spPr/>
      <dgm:t>
        <a:bodyPr/>
        <a:lstStyle/>
        <a:p>
          <a:endParaRPr lang="en-US"/>
        </a:p>
      </dgm:t>
    </dgm:pt>
    <dgm:pt modelId="{DD871723-0E22-46A3-95E7-D365A505B3D9}">
      <dgm:prSet custT="1"/>
      <dgm:spPr/>
      <dgm:t>
        <a:bodyPr/>
        <a:lstStyle/>
        <a:p>
          <a:r>
            <a:rPr lang="en-US" sz="2400" dirty="0">
              <a:latin typeface="Aharoni" pitchFamily="2" charset="-79"/>
              <a:cs typeface="Aharoni" pitchFamily="2" charset="-79"/>
            </a:rPr>
            <a:t>Presentations and Discussions</a:t>
          </a:r>
        </a:p>
      </dgm:t>
    </dgm:pt>
    <dgm:pt modelId="{366F8F3A-49DC-4CE6-A792-5A8DBA6912C4}" type="parTrans" cxnId="{FE950626-DA0B-4474-9A3D-62F2253A161B}">
      <dgm:prSet/>
      <dgm:spPr/>
      <dgm:t>
        <a:bodyPr/>
        <a:lstStyle/>
        <a:p>
          <a:endParaRPr lang="en-US"/>
        </a:p>
      </dgm:t>
    </dgm:pt>
    <dgm:pt modelId="{D200A942-0195-466B-B6EE-46568C6767AE}" type="sibTrans" cxnId="{FE950626-DA0B-4474-9A3D-62F2253A161B}">
      <dgm:prSet/>
      <dgm:spPr/>
      <dgm:t>
        <a:bodyPr/>
        <a:lstStyle/>
        <a:p>
          <a:endParaRPr lang="en-US"/>
        </a:p>
      </dgm:t>
    </dgm:pt>
    <dgm:pt modelId="{2DB90AFC-2E58-4986-8941-8B9541BBFDD8}">
      <dgm:prSet custT="1"/>
      <dgm:spPr/>
      <dgm:t>
        <a:bodyPr/>
        <a:lstStyle/>
        <a:p>
          <a:r>
            <a:rPr lang="en-US" sz="2400" dirty="0">
              <a:latin typeface="Aharoni" pitchFamily="2" charset="-79"/>
              <a:cs typeface="Aharoni" pitchFamily="2" charset="-79"/>
            </a:rPr>
            <a:t>Tallying votes</a:t>
          </a:r>
        </a:p>
      </dgm:t>
    </dgm:pt>
    <dgm:pt modelId="{AAD9DB9A-BB93-49A4-85FD-F4CD928EA333}" type="parTrans" cxnId="{A3DCC1A2-1064-49B6-B2BA-369B718198D8}">
      <dgm:prSet/>
      <dgm:spPr/>
      <dgm:t>
        <a:bodyPr/>
        <a:lstStyle/>
        <a:p>
          <a:endParaRPr lang="en-US"/>
        </a:p>
      </dgm:t>
    </dgm:pt>
    <dgm:pt modelId="{97B277E0-DEFD-460E-8706-AB55DE548AF4}" type="sibTrans" cxnId="{A3DCC1A2-1064-49B6-B2BA-369B718198D8}">
      <dgm:prSet/>
      <dgm:spPr/>
      <dgm:t>
        <a:bodyPr/>
        <a:lstStyle/>
        <a:p>
          <a:endParaRPr lang="en-US"/>
        </a:p>
      </dgm:t>
    </dgm:pt>
    <dgm:pt modelId="{89296F65-0CED-4663-8421-B8A148A94B57}">
      <dgm:prSet custT="1"/>
      <dgm:spPr/>
      <dgm:t>
        <a:bodyPr/>
        <a:lstStyle/>
        <a:p>
          <a:r>
            <a:rPr lang="en-US" sz="2400" dirty="0">
              <a:latin typeface="Aharoni" pitchFamily="2" charset="-79"/>
              <a:cs typeface="Aharoni" pitchFamily="2" charset="-79"/>
            </a:rPr>
            <a:t>State/Program-added Questions Proposals </a:t>
          </a:r>
        </a:p>
      </dgm:t>
    </dgm:pt>
    <dgm:pt modelId="{7BDF40FC-9711-4C9B-9620-5CBE454D8977}" type="parTrans" cxnId="{F46A08CD-5A91-4C73-A05D-283AB3747491}">
      <dgm:prSet/>
      <dgm:spPr/>
      <dgm:t>
        <a:bodyPr/>
        <a:lstStyle/>
        <a:p>
          <a:endParaRPr lang="en-US"/>
        </a:p>
      </dgm:t>
    </dgm:pt>
    <dgm:pt modelId="{187E8EB9-9BA4-456C-A23F-46461DA6A072}" type="sibTrans" cxnId="{F46A08CD-5A91-4C73-A05D-283AB3747491}">
      <dgm:prSet/>
      <dgm:spPr/>
      <dgm:t>
        <a:bodyPr/>
        <a:lstStyle/>
        <a:p>
          <a:endParaRPr lang="en-US"/>
        </a:p>
      </dgm:t>
    </dgm:pt>
    <dgm:pt modelId="{949C6475-4443-4142-AC36-AF8C675B6438}">
      <dgm:prSet custT="1"/>
      <dgm:spPr/>
      <dgm:t>
        <a:bodyPr/>
        <a:lstStyle/>
        <a:p>
          <a:r>
            <a:rPr lang="en-US" sz="2400" dirty="0">
              <a:latin typeface="Aharoni" pitchFamily="2" charset="-79"/>
              <a:cs typeface="Aharoni" pitchFamily="2" charset="-79"/>
            </a:rPr>
            <a:t>Questionnaire Development</a:t>
          </a:r>
        </a:p>
      </dgm:t>
    </dgm:pt>
    <dgm:pt modelId="{328749B8-4777-49A0-BAB6-177299B77517}" type="parTrans" cxnId="{69E52AC2-C9D7-4398-92AD-8F3F0C585861}">
      <dgm:prSet/>
      <dgm:spPr/>
      <dgm:t>
        <a:bodyPr/>
        <a:lstStyle/>
        <a:p>
          <a:endParaRPr lang="en-US"/>
        </a:p>
      </dgm:t>
    </dgm:pt>
    <dgm:pt modelId="{B69A1721-245C-489F-8AB5-434819D3F99E}" type="sibTrans" cxnId="{69E52AC2-C9D7-4398-92AD-8F3F0C585861}">
      <dgm:prSet/>
      <dgm:spPr/>
      <dgm:t>
        <a:bodyPr/>
        <a:lstStyle/>
        <a:p>
          <a:endParaRPr lang="en-US"/>
        </a:p>
      </dgm:t>
    </dgm:pt>
    <dgm:pt modelId="{ABF50B09-BFE7-4C28-82FB-84A3A76D6B25}" type="pres">
      <dgm:prSet presAssocID="{1CEE3220-1854-48CE-9B2B-958409FBCC25}" presName="linear" presStyleCnt="0">
        <dgm:presLayoutVars>
          <dgm:animLvl val="lvl"/>
          <dgm:resizeHandles val="exact"/>
        </dgm:presLayoutVars>
      </dgm:prSet>
      <dgm:spPr/>
    </dgm:pt>
    <dgm:pt modelId="{E4FE1F27-9582-4011-9E18-E352677178D2}" type="pres">
      <dgm:prSet presAssocID="{4C494901-69A4-4352-8DAF-9337E0338207}" presName="parentText" presStyleLbl="node1" presStyleIdx="0" presStyleCnt="2" custScaleX="87755" custScaleY="53327">
        <dgm:presLayoutVars>
          <dgm:chMax val="0"/>
          <dgm:bulletEnabled val="1"/>
        </dgm:presLayoutVars>
      </dgm:prSet>
      <dgm:spPr/>
    </dgm:pt>
    <dgm:pt modelId="{893A7682-D3CE-4A2D-9D1D-9E038F445A40}" type="pres">
      <dgm:prSet presAssocID="{4C494901-69A4-4352-8DAF-9337E0338207}" presName="childText" presStyleLbl="revTx" presStyleIdx="0" presStyleCnt="2">
        <dgm:presLayoutVars>
          <dgm:bulletEnabled val="1"/>
        </dgm:presLayoutVars>
      </dgm:prSet>
      <dgm:spPr/>
    </dgm:pt>
    <dgm:pt modelId="{ABF102E9-1D41-40CC-B21B-437F67EB54D3}" type="pres">
      <dgm:prSet presAssocID="{6D2E2EE7-000E-404F-91D7-1655BA25B1DC}" presName="parentText" presStyleLbl="node1" presStyleIdx="1" presStyleCnt="2" custScaleX="87755" custScaleY="57266">
        <dgm:presLayoutVars>
          <dgm:chMax val="0"/>
          <dgm:bulletEnabled val="1"/>
        </dgm:presLayoutVars>
      </dgm:prSet>
      <dgm:spPr/>
    </dgm:pt>
    <dgm:pt modelId="{A3039526-0B1B-4869-95C1-B699CDDED05F}" type="pres">
      <dgm:prSet presAssocID="{6D2E2EE7-000E-404F-91D7-1655BA25B1D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E950626-DA0B-4474-9A3D-62F2253A161B}" srcId="{4C494901-69A4-4352-8DAF-9337E0338207}" destId="{DD871723-0E22-46A3-95E7-D365A505B3D9}" srcOrd="2" destOrd="0" parTransId="{366F8F3A-49DC-4CE6-A792-5A8DBA6912C4}" sibTransId="{D200A942-0195-466B-B6EE-46568C6767AE}"/>
    <dgm:cxn modelId="{FA8A1927-BC4E-4F02-B5AA-9DB5A4AD5D90}" type="presOf" srcId="{6D2E2EE7-000E-404F-91D7-1655BA25B1DC}" destId="{ABF102E9-1D41-40CC-B21B-437F67EB54D3}" srcOrd="0" destOrd="0" presId="urn:microsoft.com/office/officeart/2005/8/layout/vList2"/>
    <dgm:cxn modelId="{F415525E-7096-48D2-B693-AF1C3367F233}" srcId="{4C494901-69A4-4352-8DAF-9337E0338207}" destId="{0D288A6A-5806-4A63-9C41-5E060420EF7E}" srcOrd="1" destOrd="0" parTransId="{EE0D8977-F866-47C5-A5E4-D303A0F7B2AC}" sibTransId="{85AFB7C0-F0AF-403A-B0B3-81B9A51C753C}"/>
    <dgm:cxn modelId="{A11E0764-2C4E-46E8-BDB0-9AC50D780DD7}" type="presOf" srcId="{4C494901-69A4-4352-8DAF-9337E0338207}" destId="{E4FE1F27-9582-4011-9E18-E352677178D2}" srcOrd="0" destOrd="0" presId="urn:microsoft.com/office/officeart/2005/8/layout/vList2"/>
    <dgm:cxn modelId="{EDCB7966-BB4F-4C68-83FD-22D9A3FF7269}" srcId="{6D2E2EE7-000E-404F-91D7-1655BA25B1DC}" destId="{0B76BA25-0233-44AD-B3B4-7F2CBA21FD52}" srcOrd="0" destOrd="0" parTransId="{287A3375-8686-4F66-8E9E-91EEF5EB1703}" sibTransId="{F305D63F-40C1-4FAA-AB9D-BBA78EFC3E7E}"/>
    <dgm:cxn modelId="{BFCF3D87-EAB5-4F0F-8A3E-831795CD2DBC}" type="presOf" srcId="{DD871723-0E22-46A3-95E7-D365A505B3D9}" destId="{893A7682-D3CE-4A2D-9D1D-9E038F445A40}" srcOrd="0" destOrd="2" presId="urn:microsoft.com/office/officeart/2005/8/layout/vList2"/>
    <dgm:cxn modelId="{A3DCC1A2-1064-49B6-B2BA-369B718198D8}" srcId="{4C494901-69A4-4352-8DAF-9337E0338207}" destId="{2DB90AFC-2E58-4986-8941-8B9541BBFDD8}" srcOrd="3" destOrd="0" parTransId="{AAD9DB9A-BB93-49A4-85FD-F4CD928EA333}" sibTransId="{97B277E0-DEFD-460E-8706-AB55DE548AF4}"/>
    <dgm:cxn modelId="{8CDF42AB-9C30-4B9C-97BE-92C79208EAFE}" type="presOf" srcId="{89296F65-0CED-4663-8421-B8A148A94B57}" destId="{A3039526-0B1B-4869-95C1-B699CDDED05F}" srcOrd="0" destOrd="1" presId="urn:microsoft.com/office/officeart/2005/8/layout/vList2"/>
    <dgm:cxn modelId="{FB7EB9B9-DAF6-466F-836C-E3D2950D9297}" type="presOf" srcId="{0B76BA25-0233-44AD-B3B4-7F2CBA21FD52}" destId="{A3039526-0B1B-4869-95C1-B699CDDED05F}" srcOrd="0" destOrd="0" presId="urn:microsoft.com/office/officeart/2005/8/layout/vList2"/>
    <dgm:cxn modelId="{92C159BB-FA71-42AB-8209-37103412B6EF}" type="presOf" srcId="{9E88A3B3-DB93-486B-8B99-232C904F9D86}" destId="{893A7682-D3CE-4A2D-9D1D-9E038F445A40}" srcOrd="0" destOrd="0" presId="urn:microsoft.com/office/officeart/2005/8/layout/vList2"/>
    <dgm:cxn modelId="{69E52AC2-C9D7-4398-92AD-8F3F0C585861}" srcId="{6D2E2EE7-000E-404F-91D7-1655BA25B1DC}" destId="{949C6475-4443-4142-AC36-AF8C675B6438}" srcOrd="2" destOrd="0" parTransId="{328749B8-4777-49A0-BAB6-177299B77517}" sibTransId="{B69A1721-245C-489F-8AB5-434819D3F99E}"/>
    <dgm:cxn modelId="{643CDFC4-F16B-4DD4-998C-6A92FD56C8AC}" srcId="{4C494901-69A4-4352-8DAF-9337E0338207}" destId="{9E88A3B3-DB93-486B-8B99-232C904F9D86}" srcOrd="0" destOrd="0" parTransId="{CA2C0C09-91E5-4347-9713-39197E3AB580}" sibTransId="{DF179503-3AC4-40E0-85BF-1A650A3A4BA4}"/>
    <dgm:cxn modelId="{F46A08CD-5A91-4C73-A05D-283AB3747491}" srcId="{6D2E2EE7-000E-404F-91D7-1655BA25B1DC}" destId="{89296F65-0CED-4663-8421-B8A148A94B57}" srcOrd="1" destOrd="0" parTransId="{7BDF40FC-9711-4C9B-9620-5CBE454D8977}" sibTransId="{187E8EB9-9BA4-456C-A23F-46461DA6A072}"/>
    <dgm:cxn modelId="{2BEDF7CD-9732-4878-813D-3A29C4F70C2E}" srcId="{1CEE3220-1854-48CE-9B2B-958409FBCC25}" destId="{6D2E2EE7-000E-404F-91D7-1655BA25B1DC}" srcOrd="1" destOrd="0" parTransId="{73F5FD10-FD0D-4AB2-AD15-B3081B3320EB}" sibTransId="{0ADD2C96-74FE-4251-9E93-2715801577B3}"/>
    <dgm:cxn modelId="{08F2E8CE-04EB-48AD-9DEA-F6D7AB596797}" srcId="{1CEE3220-1854-48CE-9B2B-958409FBCC25}" destId="{4C494901-69A4-4352-8DAF-9337E0338207}" srcOrd="0" destOrd="0" parTransId="{5AC8C3B6-62E9-44D7-BB25-8517D2B4B9FC}" sibTransId="{70D42415-9874-4E33-9CBA-C300AECD7BDF}"/>
    <dgm:cxn modelId="{008487CF-F25E-40F7-BA11-69C8F5109BBB}" type="presOf" srcId="{2DB90AFC-2E58-4986-8941-8B9541BBFDD8}" destId="{893A7682-D3CE-4A2D-9D1D-9E038F445A40}" srcOrd="0" destOrd="3" presId="urn:microsoft.com/office/officeart/2005/8/layout/vList2"/>
    <dgm:cxn modelId="{B4B44DEB-D49C-4D4D-B654-366CB8D71453}" type="presOf" srcId="{949C6475-4443-4142-AC36-AF8C675B6438}" destId="{A3039526-0B1B-4869-95C1-B699CDDED05F}" srcOrd="0" destOrd="2" presId="urn:microsoft.com/office/officeart/2005/8/layout/vList2"/>
    <dgm:cxn modelId="{ED3BB1EF-D0F9-48A5-8172-AC9D79E2D6C7}" type="presOf" srcId="{1CEE3220-1854-48CE-9B2B-958409FBCC25}" destId="{ABF50B09-BFE7-4C28-82FB-84A3A76D6B25}" srcOrd="0" destOrd="0" presId="urn:microsoft.com/office/officeart/2005/8/layout/vList2"/>
    <dgm:cxn modelId="{4DB95BFE-83BE-45D8-905D-D5FF00CC5178}" type="presOf" srcId="{0D288A6A-5806-4A63-9C41-5E060420EF7E}" destId="{893A7682-D3CE-4A2D-9D1D-9E038F445A40}" srcOrd="0" destOrd="1" presId="urn:microsoft.com/office/officeart/2005/8/layout/vList2"/>
    <dgm:cxn modelId="{35B69EF6-BB3A-4E95-B2B5-E5206C57AE23}" type="presParOf" srcId="{ABF50B09-BFE7-4C28-82FB-84A3A76D6B25}" destId="{E4FE1F27-9582-4011-9E18-E352677178D2}" srcOrd="0" destOrd="0" presId="urn:microsoft.com/office/officeart/2005/8/layout/vList2"/>
    <dgm:cxn modelId="{9B63D899-692D-42E7-B5F0-6D343668F701}" type="presParOf" srcId="{ABF50B09-BFE7-4C28-82FB-84A3A76D6B25}" destId="{893A7682-D3CE-4A2D-9D1D-9E038F445A40}" srcOrd="1" destOrd="0" presId="urn:microsoft.com/office/officeart/2005/8/layout/vList2"/>
    <dgm:cxn modelId="{6CF7ACB9-75AD-4B24-AD5D-7CF95760CB7F}" type="presParOf" srcId="{ABF50B09-BFE7-4C28-82FB-84A3A76D6B25}" destId="{ABF102E9-1D41-40CC-B21B-437F67EB54D3}" srcOrd="2" destOrd="0" presId="urn:microsoft.com/office/officeart/2005/8/layout/vList2"/>
    <dgm:cxn modelId="{6CDC7255-916F-4D65-AC37-46C6DF4289AE}" type="presParOf" srcId="{ABF50B09-BFE7-4C28-82FB-84A3A76D6B25}" destId="{A3039526-0B1B-4869-95C1-B699CDDED05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A456B2-1EB3-47D4-9803-2ECFB9E9EC8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4EA0EA2-3249-48DB-9DF2-0B267E858087}">
      <dgm:prSet phldrT="[Text]"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Survey planning, cost per question determined – </a:t>
          </a:r>
        </a:p>
        <a:p>
          <a:r>
            <a:rPr lang="en-US" sz="1400" b="1" dirty="0">
              <a:latin typeface="Aharoni" pitchFamily="2" charset="-79"/>
              <a:cs typeface="Aharoni" pitchFamily="2" charset="-79"/>
            </a:rPr>
            <a:t>July</a:t>
          </a:r>
        </a:p>
      </dgm:t>
      <dgm:extLst>
        <a:ext uri="{E40237B7-FDA0-4F09-8148-C483321AD2D9}">
          <dgm14:cNvPr xmlns:dgm14="http://schemas.microsoft.com/office/drawing/2010/diagram" id="0" name="" descr="Survey planning, cost per question determined – &#10;July&#10;State-added questions proposals – September&#10;Draft survey reviewed at Quarterly Data Users Meeting &#10;_&#10;October&#10;Pre-testing/programming of state-added questions &#10;Oct – Dec&#10;Survey instrument finalized &#10;– December&#10;Data collection begins &#10;_&#10;January&#10;"/>
        </a:ext>
      </dgm:extLst>
    </dgm:pt>
    <dgm:pt modelId="{C78FFCB8-962E-4598-91BA-A9EB3ED2FEC7}" type="parTrans" cxnId="{DEC6C16A-AAC1-4DCA-AC31-833610EB31C7}">
      <dgm:prSet/>
      <dgm:spPr/>
      <dgm:t>
        <a:bodyPr/>
        <a:lstStyle/>
        <a:p>
          <a:endParaRPr lang="en-US"/>
        </a:p>
      </dgm:t>
    </dgm:pt>
    <dgm:pt modelId="{899CB1B8-4CE0-4F16-9EA1-ECB18F63CA2B}" type="sibTrans" cxnId="{DEC6C16A-AAC1-4DCA-AC31-833610EB31C7}">
      <dgm:prSet/>
      <dgm:spPr/>
      <dgm:t>
        <a:bodyPr/>
        <a:lstStyle/>
        <a:p>
          <a:endParaRPr lang="en-US"/>
        </a:p>
      </dgm:t>
    </dgm:pt>
    <dgm:pt modelId="{0329D783-E59E-41B9-8EAB-62CDCB84535F}">
      <dgm:prSet phldrT="[Text]"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State-added questions proposals – September</a:t>
          </a:r>
        </a:p>
      </dgm:t>
      <dgm:extLst>
        <a:ext uri="{E40237B7-FDA0-4F09-8148-C483321AD2D9}">
          <dgm14:cNvPr xmlns:dgm14="http://schemas.microsoft.com/office/drawing/2010/diagram" id="0" name="" descr="Survey planning, cost per question determined – &#10;July&#10;State-added questions proposals – September&#10;Draft survey reviewed at Quarterly Data Users Meeting &#10;_&#10;October&#10;Pre-testing/programming of state-added questions &#10;Oct – Dec&#10;Survey instrument finalized &#10;– December&#10;Data collection begins &#10;_&#10;January&#10;"/>
        </a:ext>
      </dgm:extLst>
    </dgm:pt>
    <dgm:pt modelId="{4404F031-C12B-4950-8DC2-DA7A8D457344}" type="parTrans" cxnId="{0374F356-CB59-477C-AE23-08D7081E369F}">
      <dgm:prSet/>
      <dgm:spPr/>
      <dgm:t>
        <a:bodyPr/>
        <a:lstStyle/>
        <a:p>
          <a:endParaRPr lang="en-US"/>
        </a:p>
      </dgm:t>
    </dgm:pt>
    <dgm:pt modelId="{22AEB7CC-AC6A-4B00-ABC2-C8198FA463A1}" type="sibTrans" cxnId="{0374F356-CB59-477C-AE23-08D7081E369F}">
      <dgm:prSet/>
      <dgm:spPr/>
      <dgm:t>
        <a:bodyPr/>
        <a:lstStyle/>
        <a:p>
          <a:endParaRPr lang="en-US"/>
        </a:p>
      </dgm:t>
    </dgm:pt>
    <dgm:pt modelId="{C9AD0895-BF25-4159-8CCE-EA23F2F389ED}">
      <dgm:prSet phldrT="[Text]"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Pre-testing/programming of state-added questions </a:t>
          </a:r>
        </a:p>
        <a:p>
          <a:r>
            <a:rPr lang="en-US" sz="1400" b="1" dirty="0">
              <a:latin typeface="Aharoni" pitchFamily="2" charset="-79"/>
              <a:cs typeface="Aharoni" pitchFamily="2" charset="-79"/>
            </a:rPr>
            <a:t>Oct – Dec</a:t>
          </a:r>
        </a:p>
      </dgm:t>
      <dgm:extLst>
        <a:ext uri="{E40237B7-FDA0-4F09-8148-C483321AD2D9}">
          <dgm14:cNvPr xmlns:dgm14="http://schemas.microsoft.com/office/drawing/2010/diagram" id="0" name="" descr="Survey planning, cost per question determined – &#10;July&#10;State-added questions proposals – September&#10;Draft survey reviewed at Quarterly Data Users Meeting &#10;_&#10;October&#10;Pre-testing/programming of state-added questions &#10;Oct – Dec&#10;Survey instrument finalized &#10;– December&#10;Data collection begins &#10;_&#10;January&#10;"/>
        </a:ext>
      </dgm:extLst>
    </dgm:pt>
    <dgm:pt modelId="{3F0191CD-60B1-4332-A454-6FEC5713A73D}" type="parTrans" cxnId="{0F73EB73-BECF-485B-9432-1135266CCDC4}">
      <dgm:prSet/>
      <dgm:spPr/>
      <dgm:t>
        <a:bodyPr/>
        <a:lstStyle/>
        <a:p>
          <a:endParaRPr lang="en-US"/>
        </a:p>
      </dgm:t>
    </dgm:pt>
    <dgm:pt modelId="{A28521FC-52A0-4FEE-9435-4C4B5D9BF332}" type="sibTrans" cxnId="{0F73EB73-BECF-485B-9432-1135266CCDC4}">
      <dgm:prSet/>
      <dgm:spPr/>
      <dgm:t>
        <a:bodyPr/>
        <a:lstStyle/>
        <a:p>
          <a:endParaRPr lang="en-US"/>
        </a:p>
      </dgm:t>
    </dgm:pt>
    <dgm:pt modelId="{896CCCC5-191B-4918-8624-C86B3697C503}">
      <dgm:prSet phldrT="[Text]"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Survey instrument finalized </a:t>
          </a:r>
        </a:p>
        <a:p>
          <a:r>
            <a:rPr lang="en-US" sz="1400" b="1" dirty="0">
              <a:latin typeface="Aharoni" pitchFamily="2" charset="-79"/>
              <a:cs typeface="Aharoni" pitchFamily="2" charset="-79"/>
            </a:rPr>
            <a:t>– December</a:t>
          </a:r>
        </a:p>
      </dgm:t>
      <dgm:extLst>
        <a:ext uri="{E40237B7-FDA0-4F09-8148-C483321AD2D9}">
          <dgm14:cNvPr xmlns:dgm14="http://schemas.microsoft.com/office/drawing/2010/diagram" id="0" name="" descr="Survey planning, cost per question determined – &#10;July&#10;State-added questions proposals – September&#10;Draft survey reviewed at Quarterly Data Users Meeting &#10;_&#10;October&#10;Pre-testing/programming of state-added questions &#10;Oct – Dec&#10;Survey instrument finalized &#10;– December&#10;Data collection begins &#10;_&#10;January&#10;"/>
        </a:ext>
      </dgm:extLst>
    </dgm:pt>
    <dgm:pt modelId="{A25766CE-4646-438C-B0BE-356FDD3A8790}" type="parTrans" cxnId="{0036D61E-0AD2-4AAD-904F-901775B5A338}">
      <dgm:prSet/>
      <dgm:spPr/>
      <dgm:t>
        <a:bodyPr/>
        <a:lstStyle/>
        <a:p>
          <a:endParaRPr lang="en-US"/>
        </a:p>
      </dgm:t>
    </dgm:pt>
    <dgm:pt modelId="{C59E09E7-193C-4BA7-864C-C4D4FD4E5B1D}" type="sibTrans" cxnId="{0036D61E-0AD2-4AAD-904F-901775B5A338}">
      <dgm:prSet/>
      <dgm:spPr/>
      <dgm:t>
        <a:bodyPr/>
        <a:lstStyle/>
        <a:p>
          <a:endParaRPr lang="en-US"/>
        </a:p>
      </dgm:t>
    </dgm:pt>
    <dgm:pt modelId="{3ED8B525-6A63-48B5-8D90-4FA730DFD3A4}">
      <dgm:prSet phldrT="[Text]"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Draft survey reviewed at Quarterly Data Users Meeting </a:t>
          </a:r>
        </a:p>
        <a:p>
          <a:r>
            <a:rPr lang="en-US" sz="1400" b="1" dirty="0">
              <a:latin typeface="Aharoni" pitchFamily="2" charset="-79"/>
              <a:cs typeface="Aharoni" pitchFamily="2" charset="-79"/>
            </a:rPr>
            <a:t>_</a:t>
          </a:r>
        </a:p>
        <a:p>
          <a:r>
            <a:rPr lang="en-US" sz="1400" b="1" dirty="0">
              <a:latin typeface="Aharoni" pitchFamily="2" charset="-79"/>
              <a:cs typeface="Aharoni" pitchFamily="2" charset="-79"/>
            </a:rPr>
            <a:t>October</a:t>
          </a:r>
        </a:p>
      </dgm:t>
      <dgm:extLst>
        <a:ext uri="{E40237B7-FDA0-4F09-8148-C483321AD2D9}">
          <dgm14:cNvPr xmlns:dgm14="http://schemas.microsoft.com/office/drawing/2010/diagram" id="0" name="" descr="Survey planning, cost per question determined – &#10;July&#10;State-added questions proposals – September&#10;Draft survey reviewed at Quarterly Data Users Meeting &#10;_&#10;October&#10;Pre-testing/programming of state-added questions &#10;Oct – Dec&#10;Survey instrument finalized &#10;– December&#10;Data collection begins &#10;_&#10;January&#10;"/>
        </a:ext>
      </dgm:extLst>
    </dgm:pt>
    <dgm:pt modelId="{0F73EE9A-6DC3-491D-93F5-8C27617E6D10}" type="parTrans" cxnId="{31A5423D-FAA1-4331-A1AA-3503879797E6}">
      <dgm:prSet/>
      <dgm:spPr/>
      <dgm:t>
        <a:bodyPr/>
        <a:lstStyle/>
        <a:p>
          <a:endParaRPr lang="en-US"/>
        </a:p>
      </dgm:t>
    </dgm:pt>
    <dgm:pt modelId="{09B2AE32-F042-4FC2-B14E-D4718C728368}" type="sibTrans" cxnId="{31A5423D-FAA1-4331-A1AA-3503879797E6}">
      <dgm:prSet/>
      <dgm:spPr/>
      <dgm:t>
        <a:bodyPr/>
        <a:lstStyle/>
        <a:p>
          <a:endParaRPr lang="en-US"/>
        </a:p>
      </dgm:t>
    </dgm:pt>
    <dgm:pt modelId="{B52ED306-1EEA-45E1-9F21-950405F9865B}">
      <dgm:prSet phldrT="[Text]"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Data collection begins </a:t>
          </a:r>
        </a:p>
        <a:p>
          <a:r>
            <a:rPr lang="en-US" sz="1400" b="1" dirty="0">
              <a:latin typeface="Aharoni" pitchFamily="2" charset="-79"/>
              <a:cs typeface="Aharoni" pitchFamily="2" charset="-79"/>
            </a:rPr>
            <a:t>_</a:t>
          </a:r>
        </a:p>
        <a:p>
          <a:r>
            <a:rPr lang="en-US" sz="1400" b="1" dirty="0">
              <a:latin typeface="Aharoni" pitchFamily="2" charset="-79"/>
              <a:cs typeface="Aharoni" pitchFamily="2" charset="-79"/>
            </a:rPr>
            <a:t>January</a:t>
          </a:r>
        </a:p>
      </dgm:t>
      <dgm:extLst>
        <a:ext uri="{E40237B7-FDA0-4F09-8148-C483321AD2D9}">
          <dgm14:cNvPr xmlns:dgm14="http://schemas.microsoft.com/office/drawing/2010/diagram" id="0" name="" descr="Survey planning, cost per question determined – &#10;July&#10;State-added questions proposals – September&#10;Draft survey reviewed at Quarterly Data Users Meeting &#10;_&#10;October&#10;Pre-testing/programming of state-added questions &#10;Oct – Dec&#10;Survey instrument finalized &#10;– December&#10;Data collection begins &#10;_&#10;January&#10;"/>
        </a:ext>
      </dgm:extLst>
    </dgm:pt>
    <dgm:pt modelId="{21915707-3C6E-4B5A-8C2F-0D279EA44D96}" type="parTrans" cxnId="{C4AA91ED-B39D-4E32-BFAE-0FEF29F831B7}">
      <dgm:prSet/>
      <dgm:spPr/>
      <dgm:t>
        <a:bodyPr/>
        <a:lstStyle/>
        <a:p>
          <a:endParaRPr lang="en-US"/>
        </a:p>
      </dgm:t>
    </dgm:pt>
    <dgm:pt modelId="{F4920C0B-53AE-4459-BB84-355B00795FB6}" type="sibTrans" cxnId="{C4AA91ED-B39D-4E32-BFAE-0FEF29F831B7}">
      <dgm:prSet/>
      <dgm:spPr/>
      <dgm:t>
        <a:bodyPr/>
        <a:lstStyle/>
        <a:p>
          <a:endParaRPr lang="en-US"/>
        </a:p>
      </dgm:t>
    </dgm:pt>
    <dgm:pt modelId="{98C8CE25-50D4-4D50-862A-312F8A229FBA}" type="pres">
      <dgm:prSet presAssocID="{E8A456B2-1EB3-47D4-9803-2ECFB9E9EC8A}" presName="CompostProcess" presStyleCnt="0">
        <dgm:presLayoutVars>
          <dgm:dir/>
          <dgm:resizeHandles val="exact"/>
        </dgm:presLayoutVars>
      </dgm:prSet>
      <dgm:spPr/>
    </dgm:pt>
    <dgm:pt modelId="{14D0709A-B92F-4565-BA62-8F0C82CC143E}" type="pres">
      <dgm:prSet presAssocID="{E8A456B2-1EB3-47D4-9803-2ECFB9E9EC8A}" presName="arrow" presStyleLbl="bgShp" presStyleIdx="0" presStyleCnt="1"/>
      <dgm:spPr/>
      <dgm:extLst>
        <a:ext uri="{E40237B7-FDA0-4F09-8148-C483321AD2D9}">
          <dgm14:cNvPr xmlns:dgm14="http://schemas.microsoft.com/office/drawing/2010/diagram" id="0" name="" descr="Arrow design">
            <a:extLst>
              <a:ext uri="{C183D7F6-B498-43B3-948B-1728B52AA6E4}">
                <adec:decorative xmlns:adec="http://schemas.microsoft.com/office/drawing/2017/decorative" val="0"/>
              </a:ext>
            </a:extLst>
          </dgm14:cNvPr>
        </a:ext>
      </dgm:extLst>
    </dgm:pt>
    <dgm:pt modelId="{6D4AD7B5-7403-45D2-B6C3-14AD732B6EE2}" type="pres">
      <dgm:prSet presAssocID="{E8A456B2-1EB3-47D4-9803-2ECFB9E9EC8A}" presName="linearProcess" presStyleCnt="0"/>
      <dgm:spPr/>
    </dgm:pt>
    <dgm:pt modelId="{28242D45-9B4D-4545-8AFB-3A17460EC145}" type="pres">
      <dgm:prSet presAssocID="{74EA0EA2-3249-48DB-9DF2-0B267E858087}" presName="textNode" presStyleLbl="node1" presStyleIdx="0" presStyleCnt="6">
        <dgm:presLayoutVars>
          <dgm:bulletEnabled val="1"/>
        </dgm:presLayoutVars>
      </dgm:prSet>
      <dgm:spPr/>
    </dgm:pt>
    <dgm:pt modelId="{BA835BA9-C363-49BE-B093-7D5C0CE47C7A}" type="pres">
      <dgm:prSet presAssocID="{899CB1B8-4CE0-4F16-9EA1-ECB18F63CA2B}" presName="sibTrans" presStyleCnt="0"/>
      <dgm:spPr/>
    </dgm:pt>
    <dgm:pt modelId="{76F7B0C3-30C7-4338-9841-4FB4FE17737F}" type="pres">
      <dgm:prSet presAssocID="{0329D783-E59E-41B9-8EAB-62CDCB84535F}" presName="textNode" presStyleLbl="node1" presStyleIdx="1" presStyleCnt="6">
        <dgm:presLayoutVars>
          <dgm:bulletEnabled val="1"/>
        </dgm:presLayoutVars>
      </dgm:prSet>
      <dgm:spPr/>
    </dgm:pt>
    <dgm:pt modelId="{9C0C1C37-85A4-4434-8A8B-48FC03F6CB0B}" type="pres">
      <dgm:prSet presAssocID="{22AEB7CC-AC6A-4B00-ABC2-C8198FA463A1}" presName="sibTrans" presStyleCnt="0"/>
      <dgm:spPr/>
    </dgm:pt>
    <dgm:pt modelId="{E1ED8136-FDBB-4ABB-9B4A-DC7431A64C9D}" type="pres">
      <dgm:prSet presAssocID="{3ED8B525-6A63-48B5-8D90-4FA730DFD3A4}" presName="textNode" presStyleLbl="node1" presStyleIdx="2" presStyleCnt="6">
        <dgm:presLayoutVars>
          <dgm:bulletEnabled val="1"/>
        </dgm:presLayoutVars>
      </dgm:prSet>
      <dgm:spPr/>
    </dgm:pt>
    <dgm:pt modelId="{681357E0-8B14-4C38-A6FA-48D1420BCD81}" type="pres">
      <dgm:prSet presAssocID="{09B2AE32-F042-4FC2-B14E-D4718C728368}" presName="sibTrans" presStyleCnt="0"/>
      <dgm:spPr/>
    </dgm:pt>
    <dgm:pt modelId="{F9B5F949-29B3-4E02-8A5E-C891F2DB91DB}" type="pres">
      <dgm:prSet presAssocID="{C9AD0895-BF25-4159-8CCE-EA23F2F389ED}" presName="textNode" presStyleLbl="node1" presStyleIdx="3" presStyleCnt="6">
        <dgm:presLayoutVars>
          <dgm:bulletEnabled val="1"/>
        </dgm:presLayoutVars>
      </dgm:prSet>
      <dgm:spPr/>
    </dgm:pt>
    <dgm:pt modelId="{60173061-7750-45CA-BA08-26C8E82914CD}" type="pres">
      <dgm:prSet presAssocID="{A28521FC-52A0-4FEE-9435-4C4B5D9BF332}" presName="sibTrans" presStyleCnt="0"/>
      <dgm:spPr/>
    </dgm:pt>
    <dgm:pt modelId="{B8EC091C-1DF1-4A3E-8C96-8407DA30D32A}" type="pres">
      <dgm:prSet presAssocID="{896CCCC5-191B-4918-8624-C86B3697C503}" presName="textNode" presStyleLbl="node1" presStyleIdx="4" presStyleCnt="6">
        <dgm:presLayoutVars>
          <dgm:bulletEnabled val="1"/>
        </dgm:presLayoutVars>
      </dgm:prSet>
      <dgm:spPr/>
    </dgm:pt>
    <dgm:pt modelId="{034459B4-1D97-42AE-94B9-5D4F4D72B45F}" type="pres">
      <dgm:prSet presAssocID="{C59E09E7-193C-4BA7-864C-C4D4FD4E5B1D}" presName="sibTrans" presStyleCnt="0"/>
      <dgm:spPr/>
    </dgm:pt>
    <dgm:pt modelId="{B165531A-B263-4204-BA2F-B0293AB1E34D}" type="pres">
      <dgm:prSet presAssocID="{B52ED306-1EEA-45E1-9F21-950405F9865B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8C2FFB16-7E83-40B3-A3B6-1D28CCF37C4D}" type="presOf" srcId="{3ED8B525-6A63-48B5-8D90-4FA730DFD3A4}" destId="{E1ED8136-FDBB-4ABB-9B4A-DC7431A64C9D}" srcOrd="0" destOrd="0" presId="urn:microsoft.com/office/officeart/2005/8/layout/hProcess9"/>
    <dgm:cxn modelId="{AC58EB1A-2BD1-47D5-8A8E-8D961B975F8A}" type="presOf" srcId="{B52ED306-1EEA-45E1-9F21-950405F9865B}" destId="{B165531A-B263-4204-BA2F-B0293AB1E34D}" srcOrd="0" destOrd="0" presId="urn:microsoft.com/office/officeart/2005/8/layout/hProcess9"/>
    <dgm:cxn modelId="{0036D61E-0AD2-4AAD-904F-901775B5A338}" srcId="{E8A456B2-1EB3-47D4-9803-2ECFB9E9EC8A}" destId="{896CCCC5-191B-4918-8624-C86B3697C503}" srcOrd="4" destOrd="0" parTransId="{A25766CE-4646-438C-B0BE-356FDD3A8790}" sibTransId="{C59E09E7-193C-4BA7-864C-C4D4FD4E5B1D}"/>
    <dgm:cxn modelId="{31A5423D-FAA1-4331-A1AA-3503879797E6}" srcId="{E8A456B2-1EB3-47D4-9803-2ECFB9E9EC8A}" destId="{3ED8B525-6A63-48B5-8D90-4FA730DFD3A4}" srcOrd="2" destOrd="0" parTransId="{0F73EE9A-6DC3-491D-93F5-8C27617E6D10}" sibTransId="{09B2AE32-F042-4FC2-B14E-D4718C728368}"/>
    <dgm:cxn modelId="{DEC6C16A-AAC1-4DCA-AC31-833610EB31C7}" srcId="{E8A456B2-1EB3-47D4-9803-2ECFB9E9EC8A}" destId="{74EA0EA2-3249-48DB-9DF2-0B267E858087}" srcOrd="0" destOrd="0" parTransId="{C78FFCB8-962E-4598-91BA-A9EB3ED2FEC7}" sibTransId="{899CB1B8-4CE0-4F16-9EA1-ECB18F63CA2B}"/>
    <dgm:cxn modelId="{47FC9A6B-CB45-428C-B9C3-04140C2679D7}" type="presOf" srcId="{896CCCC5-191B-4918-8624-C86B3697C503}" destId="{B8EC091C-1DF1-4A3E-8C96-8407DA30D32A}" srcOrd="0" destOrd="0" presId="urn:microsoft.com/office/officeart/2005/8/layout/hProcess9"/>
    <dgm:cxn modelId="{0F73EB73-BECF-485B-9432-1135266CCDC4}" srcId="{E8A456B2-1EB3-47D4-9803-2ECFB9E9EC8A}" destId="{C9AD0895-BF25-4159-8CCE-EA23F2F389ED}" srcOrd="3" destOrd="0" parTransId="{3F0191CD-60B1-4332-A454-6FEC5713A73D}" sibTransId="{A28521FC-52A0-4FEE-9435-4C4B5D9BF332}"/>
    <dgm:cxn modelId="{0374F356-CB59-477C-AE23-08D7081E369F}" srcId="{E8A456B2-1EB3-47D4-9803-2ECFB9E9EC8A}" destId="{0329D783-E59E-41B9-8EAB-62CDCB84535F}" srcOrd="1" destOrd="0" parTransId="{4404F031-C12B-4950-8DC2-DA7A8D457344}" sibTransId="{22AEB7CC-AC6A-4B00-ABC2-C8198FA463A1}"/>
    <dgm:cxn modelId="{3DFEAE5A-9773-4CA4-89A7-F14D69D49529}" type="presOf" srcId="{E8A456B2-1EB3-47D4-9803-2ECFB9E9EC8A}" destId="{98C8CE25-50D4-4D50-862A-312F8A229FBA}" srcOrd="0" destOrd="0" presId="urn:microsoft.com/office/officeart/2005/8/layout/hProcess9"/>
    <dgm:cxn modelId="{EF5A2688-55E6-4710-8601-7F90CE7F57B1}" type="presOf" srcId="{C9AD0895-BF25-4159-8CCE-EA23F2F389ED}" destId="{F9B5F949-29B3-4E02-8A5E-C891F2DB91DB}" srcOrd="0" destOrd="0" presId="urn:microsoft.com/office/officeart/2005/8/layout/hProcess9"/>
    <dgm:cxn modelId="{0B71A18F-9AF5-463F-AEAE-9A84F6C22D61}" type="presOf" srcId="{74EA0EA2-3249-48DB-9DF2-0B267E858087}" destId="{28242D45-9B4D-4545-8AFB-3A17460EC145}" srcOrd="0" destOrd="0" presId="urn:microsoft.com/office/officeart/2005/8/layout/hProcess9"/>
    <dgm:cxn modelId="{C4AA91ED-B39D-4E32-BFAE-0FEF29F831B7}" srcId="{E8A456B2-1EB3-47D4-9803-2ECFB9E9EC8A}" destId="{B52ED306-1EEA-45E1-9F21-950405F9865B}" srcOrd="5" destOrd="0" parTransId="{21915707-3C6E-4B5A-8C2F-0D279EA44D96}" sibTransId="{F4920C0B-53AE-4459-BB84-355B00795FB6}"/>
    <dgm:cxn modelId="{F1DC00FB-859C-4F40-BB22-E964C9C088D2}" type="presOf" srcId="{0329D783-E59E-41B9-8EAB-62CDCB84535F}" destId="{76F7B0C3-30C7-4338-9841-4FB4FE17737F}" srcOrd="0" destOrd="0" presId="urn:microsoft.com/office/officeart/2005/8/layout/hProcess9"/>
    <dgm:cxn modelId="{76A967D6-CF61-40E9-8035-3E4272BFAB96}" type="presParOf" srcId="{98C8CE25-50D4-4D50-862A-312F8A229FBA}" destId="{14D0709A-B92F-4565-BA62-8F0C82CC143E}" srcOrd="0" destOrd="0" presId="urn:microsoft.com/office/officeart/2005/8/layout/hProcess9"/>
    <dgm:cxn modelId="{9E97E40F-69DB-44B1-BDDC-C5FD866AB9A4}" type="presParOf" srcId="{98C8CE25-50D4-4D50-862A-312F8A229FBA}" destId="{6D4AD7B5-7403-45D2-B6C3-14AD732B6EE2}" srcOrd="1" destOrd="0" presId="urn:microsoft.com/office/officeart/2005/8/layout/hProcess9"/>
    <dgm:cxn modelId="{1F13B07B-9EE4-4AE5-88AF-1984E047136C}" type="presParOf" srcId="{6D4AD7B5-7403-45D2-B6C3-14AD732B6EE2}" destId="{28242D45-9B4D-4545-8AFB-3A17460EC145}" srcOrd="0" destOrd="0" presId="urn:microsoft.com/office/officeart/2005/8/layout/hProcess9"/>
    <dgm:cxn modelId="{A862D4F4-EA5E-40EB-9A9D-023B7F80F174}" type="presParOf" srcId="{6D4AD7B5-7403-45D2-B6C3-14AD732B6EE2}" destId="{BA835BA9-C363-49BE-B093-7D5C0CE47C7A}" srcOrd="1" destOrd="0" presId="urn:microsoft.com/office/officeart/2005/8/layout/hProcess9"/>
    <dgm:cxn modelId="{8D277866-7A56-492A-82C2-5304ABB615B2}" type="presParOf" srcId="{6D4AD7B5-7403-45D2-B6C3-14AD732B6EE2}" destId="{76F7B0C3-30C7-4338-9841-4FB4FE17737F}" srcOrd="2" destOrd="0" presId="urn:microsoft.com/office/officeart/2005/8/layout/hProcess9"/>
    <dgm:cxn modelId="{4BDEF874-B740-45F5-9587-A0A19C040F7F}" type="presParOf" srcId="{6D4AD7B5-7403-45D2-B6C3-14AD732B6EE2}" destId="{9C0C1C37-85A4-4434-8A8B-48FC03F6CB0B}" srcOrd="3" destOrd="0" presId="urn:microsoft.com/office/officeart/2005/8/layout/hProcess9"/>
    <dgm:cxn modelId="{EBF7A2E1-95D1-45C2-8556-286910B80C1D}" type="presParOf" srcId="{6D4AD7B5-7403-45D2-B6C3-14AD732B6EE2}" destId="{E1ED8136-FDBB-4ABB-9B4A-DC7431A64C9D}" srcOrd="4" destOrd="0" presId="urn:microsoft.com/office/officeart/2005/8/layout/hProcess9"/>
    <dgm:cxn modelId="{88A68AE3-B487-43B8-AB7D-38CFFA8B87B2}" type="presParOf" srcId="{6D4AD7B5-7403-45D2-B6C3-14AD732B6EE2}" destId="{681357E0-8B14-4C38-A6FA-48D1420BCD81}" srcOrd="5" destOrd="0" presId="urn:microsoft.com/office/officeart/2005/8/layout/hProcess9"/>
    <dgm:cxn modelId="{BB9A2F17-D288-4CF4-A665-B717A0E3F713}" type="presParOf" srcId="{6D4AD7B5-7403-45D2-B6C3-14AD732B6EE2}" destId="{F9B5F949-29B3-4E02-8A5E-C891F2DB91DB}" srcOrd="6" destOrd="0" presId="urn:microsoft.com/office/officeart/2005/8/layout/hProcess9"/>
    <dgm:cxn modelId="{57D88C04-6D52-4033-891F-D56103EA910E}" type="presParOf" srcId="{6D4AD7B5-7403-45D2-B6C3-14AD732B6EE2}" destId="{60173061-7750-45CA-BA08-26C8E82914CD}" srcOrd="7" destOrd="0" presId="urn:microsoft.com/office/officeart/2005/8/layout/hProcess9"/>
    <dgm:cxn modelId="{9E43AF81-2498-426C-BFEF-CD8C714ED181}" type="presParOf" srcId="{6D4AD7B5-7403-45D2-B6C3-14AD732B6EE2}" destId="{B8EC091C-1DF1-4A3E-8C96-8407DA30D32A}" srcOrd="8" destOrd="0" presId="urn:microsoft.com/office/officeart/2005/8/layout/hProcess9"/>
    <dgm:cxn modelId="{293FE0ED-4A48-4CA9-9D66-14ADDFD0BD8C}" type="presParOf" srcId="{6D4AD7B5-7403-45D2-B6C3-14AD732B6EE2}" destId="{034459B4-1D97-42AE-94B9-5D4F4D72B45F}" srcOrd="9" destOrd="0" presId="urn:microsoft.com/office/officeart/2005/8/layout/hProcess9"/>
    <dgm:cxn modelId="{F66FE972-0DE8-494C-BAC7-78DDA5C335E0}" type="presParOf" srcId="{6D4AD7B5-7403-45D2-B6C3-14AD732B6EE2}" destId="{B165531A-B263-4204-BA2F-B0293AB1E34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54BD8-C63F-4E10-BE65-E33ADC9D0E42}">
      <dsp:nvSpPr>
        <dsp:cNvPr id="0" name=""/>
        <dsp:cNvSpPr/>
      </dsp:nvSpPr>
      <dsp:spPr>
        <a:xfrm rot="2563792">
          <a:off x="2353630" y="3363561"/>
          <a:ext cx="721691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721691" y="278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B2184-8011-420A-AC76-14C726F8A149}">
      <dsp:nvSpPr>
        <dsp:cNvPr id="0" name=""/>
        <dsp:cNvSpPr/>
      </dsp:nvSpPr>
      <dsp:spPr>
        <a:xfrm>
          <a:off x="2449412" y="2372482"/>
          <a:ext cx="803388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803388" y="278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84CCA-42A1-4EA9-98CA-F7FBEA80F0EC}">
      <dsp:nvSpPr>
        <dsp:cNvPr id="0" name=""/>
        <dsp:cNvSpPr/>
      </dsp:nvSpPr>
      <dsp:spPr>
        <a:xfrm rot="19036208">
          <a:off x="2353630" y="1381404"/>
          <a:ext cx="721691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721691" y="278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BBE4C-25F4-4DFA-8E77-96E321BDA7BC}">
      <dsp:nvSpPr>
        <dsp:cNvPr id="0" name=""/>
        <dsp:cNvSpPr/>
      </dsp:nvSpPr>
      <dsp:spPr>
        <a:xfrm>
          <a:off x="646589" y="1420234"/>
          <a:ext cx="2054833" cy="205480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767C2-57DA-4BEA-A016-3E44E4F6FA7D}">
      <dsp:nvSpPr>
        <dsp:cNvPr id="0" name=""/>
        <dsp:cNvSpPr/>
      </dsp:nvSpPr>
      <dsp:spPr>
        <a:xfrm>
          <a:off x="2795741" y="2098"/>
          <a:ext cx="1384860" cy="1384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Aharoni" pitchFamily="2" charset="-79"/>
              <a:cs typeface="Aharoni" pitchFamily="2" charset="-79"/>
            </a:rPr>
            <a:t>Track </a:t>
          </a:r>
          <a:r>
            <a:rPr lang="en-US" sz="2900" kern="1200" dirty="0">
              <a:latin typeface="Berlin Sans FB Demi" pitchFamily="34" charset="0"/>
              <a:cs typeface="Aharoni" pitchFamily="2" charset="-79"/>
            </a:rPr>
            <a:t>1</a:t>
          </a:r>
        </a:p>
      </dsp:txBody>
      <dsp:txXfrm>
        <a:off x="2998549" y="204906"/>
        <a:ext cx="979244" cy="979244"/>
      </dsp:txXfrm>
    </dsp:sp>
    <dsp:sp modelId="{9B8D2F9D-BE3E-4C11-A4DF-1DF20F78CE0D}">
      <dsp:nvSpPr>
        <dsp:cNvPr id="0" name=""/>
        <dsp:cNvSpPr/>
      </dsp:nvSpPr>
      <dsp:spPr>
        <a:xfrm>
          <a:off x="4319088" y="2098"/>
          <a:ext cx="2077290" cy="1384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BRFSS core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(~90)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Optional modules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(~20-30)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State/program-added questions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(~50 – 75)</a:t>
          </a:r>
        </a:p>
      </dsp:txBody>
      <dsp:txXfrm>
        <a:off x="4319088" y="2098"/>
        <a:ext cx="2077290" cy="1384860"/>
      </dsp:txXfrm>
    </dsp:sp>
    <dsp:sp modelId="{A2E4CA57-7910-45B7-8DFA-7813625DE3CE}">
      <dsp:nvSpPr>
        <dsp:cNvPr id="0" name=""/>
        <dsp:cNvSpPr/>
      </dsp:nvSpPr>
      <dsp:spPr>
        <a:xfrm>
          <a:off x="3252801" y="1707869"/>
          <a:ext cx="1384860" cy="1384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Aharoni" pitchFamily="2" charset="-79"/>
              <a:cs typeface="Aharoni" pitchFamily="2" charset="-79"/>
            </a:rPr>
            <a:t>Track </a:t>
          </a:r>
          <a:r>
            <a:rPr lang="en-US" sz="2900" kern="1200" dirty="0">
              <a:latin typeface="Berlin Sans FB Demi" pitchFamily="34" charset="0"/>
              <a:cs typeface="Aharoni" pitchFamily="2" charset="-79"/>
            </a:rPr>
            <a:t>2</a:t>
          </a:r>
        </a:p>
      </dsp:txBody>
      <dsp:txXfrm>
        <a:off x="3455609" y="1910677"/>
        <a:ext cx="979244" cy="979244"/>
      </dsp:txXfrm>
    </dsp:sp>
    <dsp:sp modelId="{6C0F9B9B-0343-485F-B8C2-443E889DDDFA}">
      <dsp:nvSpPr>
        <dsp:cNvPr id="0" name=""/>
        <dsp:cNvSpPr/>
      </dsp:nvSpPr>
      <dsp:spPr>
        <a:xfrm>
          <a:off x="4776148" y="1707869"/>
          <a:ext cx="2077290" cy="1384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BRFSS core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(~90)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Optional modules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(~20-30)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State/program-added questions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(~50-75)</a:t>
          </a:r>
        </a:p>
      </dsp:txBody>
      <dsp:txXfrm>
        <a:off x="4776148" y="1707869"/>
        <a:ext cx="2077290" cy="1384860"/>
      </dsp:txXfrm>
    </dsp:sp>
    <dsp:sp modelId="{D9D45D27-0C3C-4535-BA9C-4879353C2798}">
      <dsp:nvSpPr>
        <dsp:cNvPr id="0" name=""/>
        <dsp:cNvSpPr/>
      </dsp:nvSpPr>
      <dsp:spPr>
        <a:xfrm>
          <a:off x="2795741" y="3413640"/>
          <a:ext cx="1384860" cy="1384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Aharoni" pitchFamily="2" charset="-79"/>
              <a:cs typeface="Aharoni" pitchFamily="2" charset="-79"/>
            </a:rPr>
            <a:t>Track </a:t>
          </a:r>
          <a:r>
            <a:rPr lang="en-US" sz="2900" kern="1200" dirty="0">
              <a:latin typeface="Berlin Sans FB Demi" pitchFamily="34" charset="0"/>
              <a:cs typeface="Aharoni" pitchFamily="2" charset="-79"/>
            </a:rPr>
            <a:t>3</a:t>
          </a:r>
        </a:p>
      </dsp:txBody>
      <dsp:txXfrm>
        <a:off x="2998549" y="3616448"/>
        <a:ext cx="979244" cy="979244"/>
      </dsp:txXfrm>
    </dsp:sp>
    <dsp:sp modelId="{90256E55-689A-471B-BA23-79EB6D1B3F36}">
      <dsp:nvSpPr>
        <dsp:cNvPr id="0" name=""/>
        <dsp:cNvSpPr/>
      </dsp:nvSpPr>
      <dsp:spPr>
        <a:xfrm>
          <a:off x="4319088" y="3413640"/>
          <a:ext cx="2077290" cy="1384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BRFSS core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(~90)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California Adult Tobacco Survey (CATS) 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(~100+)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Optional modules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(~20-30)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4319088" y="3413640"/>
        <a:ext cx="2077290" cy="1384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E1F27-9582-4011-9E18-E352677178D2}">
      <dsp:nvSpPr>
        <dsp:cNvPr id="0" name=""/>
        <dsp:cNvSpPr/>
      </dsp:nvSpPr>
      <dsp:spPr>
        <a:xfrm>
          <a:off x="457203" y="341925"/>
          <a:ext cx="6553192" cy="63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Aharoni" pitchFamily="2" charset="-79"/>
              <a:cs typeface="Aharoni" pitchFamily="2" charset="-79"/>
            </a:rPr>
            <a:t>National BRFSS survey </a:t>
          </a:r>
        </a:p>
      </dsp:txBody>
      <dsp:txXfrm>
        <a:off x="488392" y="373114"/>
        <a:ext cx="6490814" cy="576522"/>
      </dsp:txXfrm>
    </dsp:sp>
    <dsp:sp modelId="{893A7682-D3CE-4A2D-9D1D-9E038F445A40}">
      <dsp:nvSpPr>
        <dsp:cNvPr id="0" name=""/>
        <dsp:cNvSpPr/>
      </dsp:nvSpPr>
      <dsp:spPr>
        <a:xfrm>
          <a:off x="0" y="980825"/>
          <a:ext cx="7467600" cy="1424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Annual BRFSS Conference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Proposals and Workgroups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Presentations and Discussions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Tallying votes</a:t>
          </a:r>
        </a:p>
      </dsp:txBody>
      <dsp:txXfrm>
        <a:off x="0" y="980825"/>
        <a:ext cx="7467600" cy="1424160"/>
      </dsp:txXfrm>
    </dsp:sp>
    <dsp:sp modelId="{ABF102E9-1D41-40CC-B21B-437F67EB54D3}">
      <dsp:nvSpPr>
        <dsp:cNvPr id="0" name=""/>
        <dsp:cNvSpPr/>
      </dsp:nvSpPr>
      <dsp:spPr>
        <a:xfrm>
          <a:off x="457203" y="2404985"/>
          <a:ext cx="6553192" cy="686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Aharoni" pitchFamily="2" charset="-79"/>
              <a:cs typeface="Aharoni" pitchFamily="2" charset="-79"/>
            </a:rPr>
            <a:t>CA BRFSS survey</a:t>
          </a:r>
        </a:p>
      </dsp:txBody>
      <dsp:txXfrm>
        <a:off x="490695" y="2438477"/>
        <a:ext cx="6486208" cy="619108"/>
      </dsp:txXfrm>
    </dsp:sp>
    <dsp:sp modelId="{A3039526-0B1B-4869-95C1-B699CDDED05F}">
      <dsp:nvSpPr>
        <dsp:cNvPr id="0" name=""/>
        <dsp:cNvSpPr/>
      </dsp:nvSpPr>
      <dsp:spPr>
        <a:xfrm>
          <a:off x="0" y="3091077"/>
          <a:ext cx="7467600" cy="1092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Quarterly Data Users Meetings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State/Program-added Questions Proposals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Questionnaire Development</a:t>
          </a:r>
        </a:p>
      </dsp:txBody>
      <dsp:txXfrm>
        <a:off x="0" y="3091077"/>
        <a:ext cx="7467600" cy="1092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0709A-B92F-4565-BA62-8F0C82CC143E}">
      <dsp:nvSpPr>
        <dsp:cNvPr id="0" name=""/>
        <dsp:cNvSpPr/>
      </dsp:nvSpPr>
      <dsp:spPr>
        <a:xfrm>
          <a:off x="611504" y="0"/>
          <a:ext cx="6930390" cy="47243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242D45-9B4D-4545-8AFB-3A17460EC145}">
      <dsp:nvSpPr>
        <dsp:cNvPr id="0" name=""/>
        <dsp:cNvSpPr/>
      </dsp:nvSpPr>
      <dsp:spPr>
        <a:xfrm>
          <a:off x="99" y="1417319"/>
          <a:ext cx="1193151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Survey planning, cost per question determined –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July</a:t>
          </a:r>
        </a:p>
      </dsp:txBody>
      <dsp:txXfrm>
        <a:off x="58344" y="1475564"/>
        <a:ext cx="1076661" cy="1773270"/>
      </dsp:txXfrm>
    </dsp:sp>
    <dsp:sp modelId="{76F7B0C3-30C7-4338-9841-4FB4FE17737F}">
      <dsp:nvSpPr>
        <dsp:cNvPr id="0" name=""/>
        <dsp:cNvSpPr/>
      </dsp:nvSpPr>
      <dsp:spPr>
        <a:xfrm>
          <a:off x="1392109" y="1417319"/>
          <a:ext cx="1193151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State-added questions proposals – September</a:t>
          </a:r>
        </a:p>
      </dsp:txBody>
      <dsp:txXfrm>
        <a:off x="1450354" y="1475564"/>
        <a:ext cx="1076661" cy="1773270"/>
      </dsp:txXfrm>
    </dsp:sp>
    <dsp:sp modelId="{E1ED8136-FDBB-4ABB-9B4A-DC7431A64C9D}">
      <dsp:nvSpPr>
        <dsp:cNvPr id="0" name=""/>
        <dsp:cNvSpPr/>
      </dsp:nvSpPr>
      <dsp:spPr>
        <a:xfrm>
          <a:off x="2784119" y="1417319"/>
          <a:ext cx="1193151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Draft survey reviewed at Quarterly Data Users Meeting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_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October</a:t>
          </a:r>
        </a:p>
      </dsp:txBody>
      <dsp:txXfrm>
        <a:off x="2842364" y="1475564"/>
        <a:ext cx="1076661" cy="1773270"/>
      </dsp:txXfrm>
    </dsp:sp>
    <dsp:sp modelId="{F9B5F949-29B3-4E02-8A5E-C891F2DB91DB}">
      <dsp:nvSpPr>
        <dsp:cNvPr id="0" name=""/>
        <dsp:cNvSpPr/>
      </dsp:nvSpPr>
      <dsp:spPr>
        <a:xfrm>
          <a:off x="4176129" y="1417319"/>
          <a:ext cx="1193151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Pre-testing/programming of state-added questions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Oct – Dec</a:t>
          </a:r>
        </a:p>
      </dsp:txBody>
      <dsp:txXfrm>
        <a:off x="4234374" y="1475564"/>
        <a:ext cx="1076661" cy="1773270"/>
      </dsp:txXfrm>
    </dsp:sp>
    <dsp:sp modelId="{B8EC091C-1DF1-4A3E-8C96-8407DA30D32A}">
      <dsp:nvSpPr>
        <dsp:cNvPr id="0" name=""/>
        <dsp:cNvSpPr/>
      </dsp:nvSpPr>
      <dsp:spPr>
        <a:xfrm>
          <a:off x="5568139" y="1417319"/>
          <a:ext cx="1193151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Survey instrument finalized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– December</a:t>
          </a:r>
        </a:p>
      </dsp:txBody>
      <dsp:txXfrm>
        <a:off x="5626384" y="1475564"/>
        <a:ext cx="1076661" cy="1773270"/>
      </dsp:txXfrm>
    </dsp:sp>
    <dsp:sp modelId="{B165531A-B263-4204-BA2F-B0293AB1E34D}">
      <dsp:nvSpPr>
        <dsp:cNvPr id="0" name=""/>
        <dsp:cNvSpPr/>
      </dsp:nvSpPr>
      <dsp:spPr>
        <a:xfrm>
          <a:off x="6960149" y="1417319"/>
          <a:ext cx="1193151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Data collection begins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_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January</a:t>
          </a:r>
        </a:p>
      </dsp:txBody>
      <dsp:txXfrm>
        <a:off x="7018394" y="1475564"/>
        <a:ext cx="1076661" cy="1773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7AA344-49E3-4CE5-99CE-07F43DE67E8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8A3D69-F6E4-4BC4-9737-21CDFF66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2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92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27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30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5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71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51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0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69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9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44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0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5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584A1-F89F-43A7-B4F9-EE6BF18F67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sz="1400" baseline="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78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85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7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00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7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s.edu/research/phsr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PHSRP@csus.edu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brfs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andy.Kwong@cdph.ca.gov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California BRFSS Survey &amp; data overview"/>
          <p:cNvSpPr>
            <a:spLocks noGrp="1"/>
          </p:cNvSpPr>
          <p:nvPr>
            <p:ph type="ctrTitle"/>
          </p:nvPr>
        </p:nvSpPr>
        <p:spPr>
          <a:xfrm>
            <a:off x="685800" y="1627414"/>
            <a:ext cx="8062912" cy="234791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dirty="0">
                <a:latin typeface="Aharoni" pitchFamily="2" charset="-79"/>
                <a:cs typeface="Aharoni" pitchFamily="2" charset="-79"/>
              </a:rPr>
              <a:t> California </a:t>
            </a:r>
            <a:r>
              <a:rPr lang="en-US" sz="6000" b="1" dirty="0">
                <a:latin typeface="Aharoni" pitchFamily="2" charset="-79"/>
                <a:cs typeface="Aharoni" pitchFamily="2" charset="-79"/>
              </a:rPr>
              <a:t>BRFSS Survey &amp; data overview</a:t>
            </a:r>
            <a:br>
              <a:rPr lang="en-US" sz="6000" b="1" dirty="0">
                <a:latin typeface="Aharoni" pitchFamily="2" charset="-79"/>
                <a:cs typeface="Aharoni" pitchFamily="2" charset="-79"/>
              </a:rPr>
            </a:br>
            <a:endParaRPr lang="en-US" sz="60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 descr="Vanessa Miguelino-Keasling, MPH&#10;Chronic Disease Surveillance &amp; Research Branch&#10;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096000" cy="642257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>Vanessa Miguelino-Keasling, MPH</a:t>
            </a:r>
          </a:p>
          <a:p>
            <a:pPr algn="l"/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>Chronic Disease Surveillance &amp; Research Branch</a:t>
            </a:r>
          </a:p>
        </p:txBody>
      </p:sp>
      <p:pic>
        <p:nvPicPr>
          <p:cNvPr id="5" name="Picture 4" descr="CDPH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834485"/>
            <a:ext cx="990600" cy="831525"/>
          </a:xfrm>
          <a:prstGeom prst="rect">
            <a:avLst/>
          </a:prstGeom>
        </p:spPr>
      </p:pic>
      <p:pic>
        <p:nvPicPr>
          <p:cNvPr id="4" name="Picture 3" descr="BRFSS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094510"/>
            <a:ext cx="2095500" cy="571500"/>
          </a:xfrm>
          <a:prstGeom prst="rect">
            <a:avLst/>
          </a:prstGeom>
        </p:spPr>
      </p:pic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lasticWrap trans="63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3691320" cy="3962400"/>
          </a:xfrm>
          <a:prstGeom prst="rect">
            <a:avLst/>
          </a:prstGeom>
          <a:effectLst>
            <a:softEdge rad="850900"/>
          </a:effectLst>
        </p:spPr>
      </p:pic>
    </p:spTree>
    <p:extLst>
      <p:ext uri="{BB962C8B-B14F-4D97-AF65-F5344CB8AC3E}">
        <p14:creationId xmlns:p14="http://schemas.microsoft.com/office/powerpoint/2010/main" val="177347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tate/Program Participants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State/Program Participants</a:t>
            </a:r>
          </a:p>
        </p:txBody>
      </p:sp>
      <p:sp>
        <p:nvSpPr>
          <p:cNvPr id="3" name="Content Placeholder 2" descr="California Tobacco Control Program&#10;California Comprehensive Cancer Control Program&#10;Safe and Active Communities Branch&#10;Office of Disability and Health&#10;Immunization Branch&#10;Nutrition Education and Obesity Program&#10;Childhood Lead Poisoning Branch&#10;Environmental Health Investigations Branch&#10;California Heart Disease and Stroke Prevention&#10;California Arthritis Partnership Program&#10;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California Tobacco Control Program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California Comprehensive Cancer Control Program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Safe and Active Communities Branch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Office of Disability and Health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Immunization Branch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Nutrition Education and Obesity Program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Childhood Lead Poisoning Branch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Environmental Health Investigations Branch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California Heart Disease and Stroke Prevention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California Arthritis Partnership Program</a:t>
            </a:r>
          </a:p>
        </p:txBody>
      </p:sp>
    </p:spTree>
    <p:extLst>
      <p:ext uri="{BB962C8B-B14F-4D97-AF65-F5344CB8AC3E}">
        <p14:creationId xmlns:p14="http://schemas.microsoft.com/office/powerpoint/2010/main" val="106772537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 descr="Survey Structure  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Survey Structure 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	</a:t>
            </a:r>
          </a:p>
        </p:txBody>
      </p:sp>
      <p:graphicFrame>
        <p:nvGraphicFramePr>
          <p:cNvPr id="4" name="Content Placeholder 3" descr="Track 1&#10; BRFSS core (~90)&#10; Optional modules (~20-30)&#10; State/program-added questions (~50 – 75)&#10;Track 2&#10; BRFSS core (~90)&#10; Optional modules (~20-30)&#10; State/program-added questions (~50-75)&#10;Track 3&#10; BRFSS core (~90)&#10; California Adult Tobacco Survey (CATS)  (~100+)&#10; Optional modules (~20-30)&#10; &#10; 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753163"/>
              </p:ext>
            </p:extLst>
          </p:nvPr>
        </p:nvGraphicFramePr>
        <p:xfrm>
          <a:off x="457200" y="1600200"/>
          <a:ext cx="7467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337851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 descr="Survey Development 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Aharoni" pitchFamily="2" charset="-79"/>
                <a:cs typeface="Aharoni" pitchFamily="2" charset="-79"/>
              </a:rPr>
              <a:t>Survey Development </a:t>
            </a:r>
          </a:p>
        </p:txBody>
      </p:sp>
      <p:graphicFrame>
        <p:nvGraphicFramePr>
          <p:cNvPr id="4" name="Content Placeholder 3" descr="National BRFSS survey &#10; Annual BRFSS Conference&#10; Proposals and Workgroups&#10; Presentations and Discussions&#10; Tallying votes&#10;CA BRFSS survey&#10; Quarterly Data Users Meetings&#10; State/Program-added Questions Proposals &#10; Questionnaire Development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878918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972008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 descr="Survey Timeline&#10;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rIns="45720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 descr="Survey Timeline">
            <a:extLst>
              <a:ext uri="{FF2B5EF4-FFF2-40B4-BE49-F238E27FC236}">
                <a16:creationId xmlns:a16="http://schemas.microsoft.com/office/drawing/2014/main" id="{AD46E1D0-B59E-4C7B-889F-71E84A868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972" y="396558"/>
            <a:ext cx="6396228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haroni" pitchFamily="2" charset="-79"/>
                <a:cs typeface="Aharoni" pitchFamily="2" charset="-79"/>
              </a:rPr>
              <a:t>Survey Timeline</a:t>
            </a:r>
            <a:endParaRPr lang="en-US" dirty="0"/>
          </a:p>
        </p:txBody>
      </p:sp>
      <p:graphicFrame>
        <p:nvGraphicFramePr>
          <p:cNvPr id="4" name="Content Placeholder 3" descr="Survey planning, cost per question determined – &#10;July&#10;State-added questions proposals – September&#10;Draft survey reviewed at Quarterly Data Users Meeting &#10;_&#10;October&#10;Pre-testing/programming of state-added questions &#10;Oct – Dec&#10;Survey instrument finalized &#10;– December&#10;Data collection begins &#10;_&#10;January&#10;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75716521"/>
              </p:ext>
            </p:extLst>
          </p:nvPr>
        </p:nvGraphicFramePr>
        <p:xfrm>
          <a:off x="0" y="1600200"/>
          <a:ext cx="8153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8069880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Who uses BRFSS?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Who uses BRFSS?</a:t>
            </a:r>
          </a:p>
        </p:txBody>
      </p:sp>
      <p:sp>
        <p:nvSpPr>
          <p:cNvPr id="3" name="Content Placeholder 2" descr="State and Local Health Departments&#10;Students and Researchers&#10;Federal Agencies&#10;Non-profit Agencies&#10;Research organizations&#10;Media&#10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State and Local Health Departments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Students and Researchers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Federal Agencies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Non-profit Agencies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Research organizations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Media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20487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How is BRFSS data used?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How is BRFSS data used?</a:t>
            </a:r>
          </a:p>
        </p:txBody>
      </p:sp>
      <p:sp>
        <p:nvSpPr>
          <p:cNvPr id="3" name="Content Placeholder 2" descr="Assess health needs and monitor trends of personal behaviors of the population&#10;Plan, implement, and evaluate public health strategies&#10;Monitor and respond to public health emergencies&#10;Identify health disparities&#10;Prepare grant proposals&#10;Publish and distribute fact sheets, reports, and peer-reviewed scientific manuscripts &#10;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Assess health needs and monitor trends of personal behaviors of the population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Plan, implement, and evaluate public health strategies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Monitor and respond to public health emergencies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Identify health disparities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Prepare grant proposals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Publish and distribute fact sheets, reports, and peer-reviewed scientific manuscripts 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5342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Access to CA BRFSS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629400" cy="18263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itchFamily="2" charset="-79"/>
                <a:cs typeface="Aharoni" pitchFamily="2" charset="-79"/>
              </a:rPr>
              <a:t>Access to CA BRFSS</a:t>
            </a:r>
          </a:p>
        </p:txBody>
      </p:sp>
      <p:sp>
        <p:nvSpPr>
          <p:cNvPr id="3" name="Text Placeholder 2" descr="Public Health Survey Research Program (PHSRP) – www.csus.edu/research/phsrp &#10;&#10;Data sharing agreement/ data request form (PHSRP@csus.edu) &#10;&#10;Download data via secure link&#10;"/>
          <p:cNvSpPr>
            <a:spLocks noGrp="1"/>
          </p:cNvSpPr>
          <p:nvPr>
            <p:ph type="body" idx="1"/>
          </p:nvPr>
        </p:nvSpPr>
        <p:spPr>
          <a:xfrm>
            <a:off x="685800" y="1371600"/>
            <a:ext cx="8077200" cy="4843464"/>
          </a:xfrm>
        </p:spPr>
        <p:txBody>
          <a:bodyPr>
            <a:normAutofit/>
          </a:bodyPr>
          <a:lstStyle/>
          <a:p>
            <a:pPr marL="397764" indent="-342900">
              <a:buFont typeface="Wingdings" panose="05000000000000000000" pitchFamily="2" charset="2"/>
              <a:buChar char="q"/>
            </a:pPr>
            <a:r>
              <a:rPr lang="en-US" sz="3200" dirty="0">
                <a:latin typeface="Aharoni" pitchFamily="2" charset="-79"/>
                <a:cs typeface="Aharoni" pitchFamily="2" charset="-79"/>
              </a:rPr>
              <a:t>Public Health Survey Research Program (PHSRP) – </a:t>
            </a:r>
            <a:r>
              <a:rPr lang="en-US" sz="3200" dirty="0">
                <a:latin typeface="Aharoni" pitchFamily="2" charset="-79"/>
                <a:cs typeface="Aharoni" pitchFamily="2" charset="-79"/>
                <a:hlinkClick r:id="rId3"/>
              </a:rPr>
              <a:t>www.csus.edu/research/phsrp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	</a:t>
            </a:r>
          </a:p>
          <a:p>
            <a:pPr marL="397764" indent="-342900">
              <a:buFont typeface="Wingdings" panose="05000000000000000000" pitchFamily="2" charset="2"/>
              <a:buChar char="q"/>
            </a:pPr>
            <a:endParaRPr lang="en-US" sz="3200" dirty="0">
              <a:latin typeface="Aharoni" pitchFamily="2" charset="-79"/>
              <a:cs typeface="Aharoni" pitchFamily="2" charset="-79"/>
            </a:endParaRPr>
          </a:p>
          <a:p>
            <a:pPr marL="397764" indent="-342900">
              <a:buFont typeface="Wingdings" panose="05000000000000000000" pitchFamily="2" charset="2"/>
              <a:buChar char="q"/>
            </a:pPr>
            <a:r>
              <a:rPr lang="en-US" sz="3200" dirty="0">
                <a:latin typeface="Aharoni" pitchFamily="2" charset="-79"/>
                <a:cs typeface="Aharoni" pitchFamily="2" charset="-79"/>
              </a:rPr>
              <a:t>Data sharing agreement/ data request form (</a:t>
            </a:r>
            <a:r>
              <a:rPr lang="en-US" sz="3200" dirty="0">
                <a:latin typeface="Aharoni" pitchFamily="2" charset="-79"/>
                <a:cs typeface="Aharoni" pitchFamily="2" charset="-79"/>
                <a:hlinkClick r:id="rId4"/>
              </a:rPr>
              <a:t>PHSRP@csus.edu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)	</a:t>
            </a:r>
          </a:p>
          <a:p>
            <a:endParaRPr lang="en-US" sz="3200" dirty="0">
              <a:latin typeface="Aharoni" pitchFamily="2" charset="-79"/>
              <a:cs typeface="Aharoni" pitchFamily="2" charset="-79"/>
            </a:endParaRPr>
          </a:p>
          <a:p>
            <a:pPr marL="397764" indent="-342900">
              <a:buFont typeface="Wingdings" panose="05000000000000000000" pitchFamily="2" charset="2"/>
              <a:buChar char="q"/>
            </a:pPr>
            <a:r>
              <a:rPr lang="en-US" sz="3200" dirty="0">
                <a:latin typeface="Aharoni" pitchFamily="2" charset="-79"/>
                <a:cs typeface="Aharoni" pitchFamily="2" charset="-79"/>
              </a:rPr>
              <a:t>Download data via secure link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96012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Access to BRFSS "/>
          <p:cNvSpPr>
            <a:spLocks noGrp="1"/>
          </p:cNvSpPr>
          <p:nvPr>
            <p:ph type="title"/>
          </p:nvPr>
        </p:nvSpPr>
        <p:spPr>
          <a:xfrm>
            <a:off x="990600" y="228600"/>
            <a:ext cx="7239000" cy="136207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itchFamily="2" charset="-79"/>
                <a:cs typeface="Aharoni" pitchFamily="2" charset="-79"/>
              </a:rPr>
              <a:t>Access to BRFSS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" name="Text Placeholder 2" descr="CDC BRFSS:  http://www.cdc.gov/brfss/&#10;Aggregated data from all 50 states and participating territories&#10;&#10;Download data files, code book, design documents, methodology, surveillance summaries, fact sheets, newsletters, etc.&#10;&#10;Access to questionnaires, lists of optional modules used by states, and state-added questions.&#10;&#10;Prevalence and Trends Data, BRFSS Interactive Maps (GIS), Web Enabled Analysis Tool (WEAT)&#10;&#10;SMART City and County Survey Data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458200" cy="5715000"/>
          </a:xfrm>
        </p:spPr>
        <p:txBody>
          <a:bodyPr>
            <a:normAutofit fontScale="47500" lnSpcReduction="20000"/>
          </a:bodyPr>
          <a:lstStyle/>
          <a:p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1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CDC BRFSS:  </a:t>
            </a:r>
            <a:r>
              <a:rPr lang="en-US" sz="5100" dirty="0">
                <a:latin typeface="Aharoni" pitchFamily="2" charset="-79"/>
                <a:cs typeface="Aharoni" pitchFamily="2" charset="-79"/>
                <a:hlinkClick r:id="rId3"/>
              </a:rPr>
              <a:t>http://www.cdc.gov/brfss/</a:t>
            </a:r>
            <a:endParaRPr lang="en-US" sz="5100" dirty="0">
              <a:latin typeface="Aharoni" pitchFamily="2" charset="-79"/>
              <a:cs typeface="Aharoni" pitchFamily="2" charset="-79"/>
            </a:endParaRPr>
          </a:p>
          <a:p>
            <a:pPr marL="397764" indent="-342900">
              <a:buFont typeface="Wingdings" panose="05000000000000000000" pitchFamily="2" charset="2"/>
              <a:buChar char="Ø"/>
            </a:pPr>
            <a:r>
              <a:rPr lang="en-US" sz="5100" dirty="0">
                <a:latin typeface="Aharoni" pitchFamily="2" charset="-79"/>
                <a:cs typeface="Aharoni" pitchFamily="2" charset="-79"/>
              </a:rPr>
              <a:t>Aggregated data from all </a:t>
            </a:r>
            <a:r>
              <a:rPr lang="en-US" sz="5100" dirty="0">
                <a:latin typeface="Berlin Sans FB Demi" pitchFamily="34" charset="0"/>
                <a:cs typeface="Aharoni" pitchFamily="2" charset="-79"/>
              </a:rPr>
              <a:t>50</a:t>
            </a:r>
            <a:r>
              <a:rPr lang="en-US" sz="5100" dirty="0">
                <a:latin typeface="Aharoni" pitchFamily="2" charset="-79"/>
                <a:cs typeface="Aharoni" pitchFamily="2" charset="-79"/>
              </a:rPr>
              <a:t> states and participating territories</a:t>
            </a:r>
          </a:p>
          <a:p>
            <a:pPr marL="397764" indent="-342900">
              <a:buFont typeface="Wingdings" panose="05000000000000000000" pitchFamily="2" charset="2"/>
              <a:buChar char="Ø"/>
            </a:pPr>
            <a:endParaRPr lang="en-US" sz="5100" dirty="0">
              <a:latin typeface="Aharoni" pitchFamily="2" charset="-79"/>
              <a:cs typeface="Aharoni" pitchFamily="2" charset="-79"/>
            </a:endParaRPr>
          </a:p>
          <a:p>
            <a:pPr marL="397764" indent="-342900">
              <a:buFont typeface="Wingdings" panose="05000000000000000000" pitchFamily="2" charset="2"/>
              <a:buChar char="Ø"/>
            </a:pPr>
            <a:r>
              <a:rPr lang="en-US" sz="5100" dirty="0">
                <a:latin typeface="Aharoni" pitchFamily="2" charset="-79"/>
                <a:cs typeface="Aharoni" pitchFamily="2" charset="-79"/>
              </a:rPr>
              <a:t>Download data files, code book, design documents, methodology, surveillance summaries, fact sheets, newsletters, etc.</a:t>
            </a:r>
          </a:p>
          <a:p>
            <a:pPr marL="397764" indent="-342900">
              <a:buFont typeface="Wingdings" panose="05000000000000000000" pitchFamily="2" charset="2"/>
              <a:buChar char="Ø"/>
            </a:pPr>
            <a:endParaRPr lang="en-US" sz="5100" dirty="0">
              <a:latin typeface="Aharoni" pitchFamily="2" charset="-79"/>
              <a:cs typeface="Aharoni" pitchFamily="2" charset="-79"/>
            </a:endParaRPr>
          </a:p>
          <a:p>
            <a:pPr marL="397764" indent="-342900">
              <a:buFont typeface="Wingdings" panose="05000000000000000000" pitchFamily="2" charset="2"/>
              <a:buChar char="Ø"/>
            </a:pPr>
            <a:r>
              <a:rPr lang="en-US" sz="5100" dirty="0">
                <a:latin typeface="Aharoni" pitchFamily="2" charset="-79"/>
                <a:cs typeface="Aharoni" pitchFamily="2" charset="-79"/>
              </a:rPr>
              <a:t>Access to questionnaires, lists of optional modules used by states, and state-added questions.</a:t>
            </a:r>
          </a:p>
          <a:p>
            <a:pPr marL="397764" indent="-342900">
              <a:buFont typeface="Wingdings" panose="05000000000000000000" pitchFamily="2" charset="2"/>
              <a:buChar char="Ø"/>
            </a:pPr>
            <a:endParaRPr lang="en-US" sz="5100" dirty="0">
              <a:latin typeface="Aharoni" pitchFamily="2" charset="-79"/>
              <a:cs typeface="Aharoni" pitchFamily="2" charset="-79"/>
            </a:endParaRPr>
          </a:p>
          <a:p>
            <a:pPr marL="397764" indent="-342900">
              <a:buFont typeface="Wingdings" panose="05000000000000000000" pitchFamily="2" charset="2"/>
              <a:buChar char="Ø"/>
            </a:pPr>
            <a:r>
              <a:rPr lang="en-US" sz="5100" dirty="0">
                <a:latin typeface="Aharoni" pitchFamily="2" charset="-79"/>
                <a:cs typeface="Aharoni" pitchFamily="2" charset="-79"/>
              </a:rPr>
              <a:t>Prevalence and Trends Data, BRFSS Interactive Maps (GIS), Web Enabled Analysis Tool (WEAT)</a:t>
            </a:r>
          </a:p>
          <a:p>
            <a:endParaRPr lang="en-US" sz="5100" dirty="0">
              <a:latin typeface="Aharoni" pitchFamily="2" charset="-79"/>
              <a:cs typeface="Aharoni" pitchFamily="2" charset="-79"/>
            </a:endParaRPr>
          </a:p>
          <a:p>
            <a:pPr marL="397764" indent="-342900">
              <a:buFont typeface="Wingdings" panose="05000000000000000000" pitchFamily="2" charset="2"/>
              <a:buChar char="Ø"/>
            </a:pPr>
            <a:r>
              <a:rPr lang="en-US" sz="5100" dirty="0">
                <a:latin typeface="Aharoni" pitchFamily="2" charset="-79"/>
                <a:cs typeface="Aharoni" pitchFamily="2" charset="-79"/>
              </a:rPr>
              <a:t>SMART City and County Survey Data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108875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 descr="Further Information&#10;&#10;Contact: &#10;Sandy.Kwong@cdph.ca.gov&#10;CA BRFSS Coordinator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b="1" dirty="0">
                <a:latin typeface="Aharoni" pitchFamily="2" charset="-79"/>
                <a:cs typeface="Aharoni" pitchFamily="2" charset="-79"/>
              </a:rPr>
              <a:t>Further Information</a:t>
            </a:r>
            <a:br>
              <a:rPr lang="en-US" sz="4400" dirty="0">
                <a:latin typeface="Aharoni" pitchFamily="2" charset="-79"/>
                <a:cs typeface="Aharoni" pitchFamily="2" charset="-79"/>
              </a:rPr>
            </a:br>
            <a:br>
              <a:rPr lang="en-US" sz="4400" dirty="0">
                <a:latin typeface="Aharoni" pitchFamily="2" charset="-79"/>
                <a:cs typeface="Aharoni" pitchFamily="2" charset="-79"/>
              </a:rPr>
            </a:br>
            <a:r>
              <a:rPr lang="en-US" sz="3100" b="1" dirty="0">
                <a:solidFill>
                  <a:schemeClr val="tx1"/>
                </a:solidFill>
                <a:effectLst/>
                <a:latin typeface="Aharoni" pitchFamily="2" charset="-79"/>
                <a:cs typeface="Aharoni" pitchFamily="2" charset="-79"/>
              </a:rPr>
              <a:t>Contact: </a:t>
            </a:r>
            <a:br>
              <a:rPr lang="en-US" sz="3100" b="1" dirty="0">
                <a:solidFill>
                  <a:schemeClr val="tx1"/>
                </a:solidFill>
                <a:effectLst/>
                <a:latin typeface="Aharoni" pitchFamily="2" charset="-79"/>
                <a:cs typeface="Aharoni" pitchFamily="2" charset="-79"/>
              </a:rPr>
            </a:br>
            <a:r>
              <a:rPr lang="en-US" sz="3100" b="1" dirty="0">
                <a:latin typeface="Aharoni" pitchFamily="2" charset="-79"/>
                <a:cs typeface="Aharoni" pitchFamily="2" charset="-79"/>
                <a:hlinkClick r:id="rId3"/>
              </a:rPr>
              <a:t>Sandy.Kwong</a:t>
            </a:r>
            <a:r>
              <a:rPr lang="en-US" sz="3100" b="1" dirty="0">
                <a:solidFill>
                  <a:schemeClr val="tx1"/>
                </a:solidFill>
                <a:effectLst/>
                <a:latin typeface="Aharoni" pitchFamily="2" charset="-79"/>
                <a:cs typeface="Aharoni" pitchFamily="2" charset="-79"/>
                <a:hlinkClick r:id="rId3"/>
              </a:rPr>
              <a:t>@cdph.ca.gov</a:t>
            </a:r>
            <a:br>
              <a:rPr lang="en-US" sz="3100" b="1" dirty="0">
                <a:solidFill>
                  <a:schemeClr val="tx1"/>
                </a:solidFill>
                <a:effectLst/>
                <a:latin typeface="Aharoni" pitchFamily="2" charset="-79"/>
                <a:cs typeface="Aharoni" pitchFamily="2" charset="-79"/>
              </a:rPr>
            </a:br>
            <a:r>
              <a:rPr lang="en-US" sz="3100" b="1" dirty="0">
                <a:latin typeface="Aharoni" pitchFamily="2" charset="-79"/>
                <a:cs typeface="Aharoni" pitchFamily="2" charset="-79"/>
              </a:rPr>
              <a:t>CA BRFSS Coordinator</a:t>
            </a:r>
            <a:br>
              <a:rPr lang="en-US" sz="3100" b="1" dirty="0">
                <a:latin typeface="Aharoni" pitchFamily="2" charset="-79"/>
                <a:cs typeface="Aharoni" pitchFamily="2" charset="-79"/>
              </a:rPr>
            </a:br>
            <a:br>
              <a:rPr lang="en-US" sz="31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1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1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1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06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Overview of BRFSS Survey&#10;&#10;Background and purpose of BRFSS&#10;&#10;BRFSS survey content and data availability&#10;&#10;Uses of and access to BRFSS data&#10;">
            <a:extLst>
              <a:ext uri="{FF2B5EF4-FFF2-40B4-BE49-F238E27FC236}">
                <a16:creationId xmlns:a16="http://schemas.microsoft.com/office/drawing/2014/main" id="{76AC62C4-9BDB-4A21-89DC-A007EAAE1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7470648" cy="6096000"/>
          </a:xfrm>
        </p:spPr>
        <p:txBody>
          <a:bodyPr>
            <a:noAutofit/>
          </a:bodyPr>
          <a:lstStyle/>
          <a:p>
            <a:pPr marL="54864"/>
            <a:r>
              <a:rPr lang="en-US" sz="3600" b="1" dirty="0">
                <a:latin typeface="Aharoni" pitchFamily="2" charset="-79"/>
                <a:cs typeface="Aharoni" pitchFamily="2" charset="-79"/>
              </a:rPr>
              <a:t>Overview of BRFSS Survey</a:t>
            </a:r>
            <a:br>
              <a:rPr lang="en-US" sz="3600" b="1" dirty="0">
                <a:latin typeface="Aharoni" pitchFamily="2" charset="-79"/>
                <a:cs typeface="Aharoni" pitchFamily="2" charset="-79"/>
              </a:rPr>
            </a:br>
            <a:br>
              <a:rPr lang="en-US" sz="3600" b="1" dirty="0">
                <a:latin typeface="Aharoni" pitchFamily="2" charset="-79"/>
                <a:cs typeface="Aharoni" pitchFamily="2" charset="-79"/>
              </a:rPr>
            </a:br>
            <a:r>
              <a:rPr lang="en-US" sz="3600" b="1" dirty="0">
                <a:latin typeface="Aharoni" pitchFamily="2" charset="-79"/>
                <a:cs typeface="Aharoni" pitchFamily="2" charset="-79"/>
              </a:rPr>
              <a:t>Background and purpose of BRFSS</a:t>
            </a:r>
            <a:br>
              <a:rPr lang="en-US" sz="3600" b="1" dirty="0">
                <a:latin typeface="Aharoni" pitchFamily="2" charset="-79"/>
                <a:cs typeface="Aharoni" pitchFamily="2" charset="-79"/>
              </a:rPr>
            </a:br>
            <a:br>
              <a:rPr lang="en-US" sz="3600" b="1" dirty="0">
                <a:latin typeface="Aharoni" pitchFamily="2" charset="-79"/>
                <a:cs typeface="Aharoni" pitchFamily="2" charset="-79"/>
              </a:rPr>
            </a:br>
            <a:r>
              <a:rPr lang="en-US" sz="3600" b="1" dirty="0" err="1">
                <a:latin typeface="Aharoni" pitchFamily="2" charset="-79"/>
                <a:cs typeface="Aharoni" pitchFamily="2" charset="-79"/>
              </a:rPr>
              <a:t>BRFSS</a:t>
            </a:r>
            <a:r>
              <a:rPr lang="en-US" sz="3600" b="1" dirty="0">
                <a:latin typeface="Aharoni" pitchFamily="2" charset="-79"/>
                <a:cs typeface="Aharoni" pitchFamily="2" charset="-79"/>
              </a:rPr>
              <a:t> survey content and data availability</a:t>
            </a:r>
            <a:br>
              <a:rPr lang="en-US" sz="3600" b="1" dirty="0">
                <a:latin typeface="Aharoni" pitchFamily="2" charset="-79"/>
                <a:cs typeface="Aharoni" pitchFamily="2" charset="-79"/>
              </a:rPr>
            </a:br>
            <a:br>
              <a:rPr lang="en-US" sz="3600" b="1" dirty="0">
                <a:latin typeface="Aharoni" pitchFamily="2" charset="-79"/>
                <a:cs typeface="Aharoni" pitchFamily="2" charset="-79"/>
              </a:rPr>
            </a:br>
            <a:r>
              <a:rPr lang="en-US" sz="3600" b="1" dirty="0">
                <a:latin typeface="Aharoni" pitchFamily="2" charset="-79"/>
                <a:cs typeface="Aharoni" pitchFamily="2" charset="-79"/>
              </a:rPr>
              <a:t>Uses of and access to BRFSS data</a:t>
            </a:r>
            <a:br>
              <a:rPr lang="en-US" sz="2400" b="1" dirty="0">
                <a:latin typeface="Aharoni" pitchFamily="2" charset="-79"/>
                <a:cs typeface="Aharoni" pitchFamily="2" charset="-79"/>
              </a:rPr>
            </a:br>
            <a:br>
              <a:rPr lang="en-US" sz="2400" b="1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274943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What is BRFSS?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What is BRFSS?</a:t>
            </a:r>
          </a:p>
        </p:txBody>
      </p:sp>
      <p:sp>
        <p:nvSpPr>
          <p:cNvPr id="3" name="Content Placeholder 2" descr="Behavioral Risk Factor Surveillance System&#10;State-based, cross sectional, random-digit-dialed telephone survey conducted annually&#10;Non-institutionalized adults aged &gt; 18 years&#10;Monitors personal health behaviors that put health at risk&#10;Collaboration between CDC and 50 US States/Territories&#10;California participation since 1984&#10;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B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ehavioral </a:t>
            </a:r>
            <a:r>
              <a:rPr lang="en-US" sz="2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R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isk </a:t>
            </a:r>
            <a:r>
              <a:rPr lang="en-US" sz="2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F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actor </a:t>
            </a:r>
            <a:r>
              <a:rPr lang="en-US" sz="2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urveillance </a:t>
            </a:r>
            <a:r>
              <a:rPr lang="en-US" sz="2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ystem</a:t>
            </a:r>
          </a:p>
          <a:p>
            <a:r>
              <a:rPr lang="en-US" sz="2600" dirty="0">
                <a:latin typeface="Aharoni" pitchFamily="2" charset="-79"/>
                <a:cs typeface="Aharoni" pitchFamily="2" charset="-79"/>
              </a:rPr>
              <a:t>State-based, cross sectional, random-digit-dialed telephone survey conducted annually</a:t>
            </a:r>
          </a:p>
          <a:p>
            <a:r>
              <a:rPr lang="en-US" sz="2600" dirty="0">
                <a:latin typeface="Aharoni" pitchFamily="2" charset="-79"/>
                <a:cs typeface="Aharoni" pitchFamily="2" charset="-79"/>
              </a:rPr>
              <a:t>Non-institutionalized adults aged </a:t>
            </a:r>
            <a:r>
              <a:rPr lang="en-US" sz="2600" u="sng" dirty="0">
                <a:latin typeface="Aharoni" pitchFamily="2" charset="-79"/>
                <a:cs typeface="Aharoni" pitchFamily="2" charset="-79"/>
              </a:rPr>
              <a:t>&gt;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>
                <a:latin typeface="Berlin Sans FB Demi" pitchFamily="34" charset="0"/>
                <a:cs typeface="Aharoni" pitchFamily="2" charset="-79"/>
              </a:rPr>
              <a:t>18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years</a:t>
            </a:r>
          </a:p>
          <a:p>
            <a:r>
              <a:rPr lang="en-US" sz="2600" dirty="0">
                <a:latin typeface="Aharoni" pitchFamily="2" charset="-79"/>
                <a:cs typeface="Aharoni" pitchFamily="2" charset="-79"/>
              </a:rPr>
              <a:t>Monitors personal health behaviors that put health at risk</a:t>
            </a:r>
          </a:p>
          <a:p>
            <a:r>
              <a:rPr lang="en-US" sz="2600" dirty="0">
                <a:latin typeface="Aharoni" pitchFamily="2" charset="-79"/>
                <a:cs typeface="Aharoni" pitchFamily="2" charset="-79"/>
              </a:rPr>
              <a:t>Collaboration between CDC and </a:t>
            </a:r>
            <a:r>
              <a:rPr lang="en-US" sz="2600" dirty="0">
                <a:latin typeface="Berlin Sans FB Demi" pitchFamily="34" charset="0"/>
                <a:cs typeface="Aharoni" pitchFamily="2" charset="-79"/>
              </a:rPr>
              <a:t>50</a:t>
            </a:r>
            <a:r>
              <a:rPr lang="en-US" sz="2600" dirty="0">
                <a:latin typeface="Berlin Sans FB" pitchFamily="34" charset="0"/>
                <a:cs typeface="Aharoni" pitchFamily="2" charset="-79"/>
              </a:rPr>
              <a:t> 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US States/Territories</a:t>
            </a:r>
          </a:p>
          <a:p>
            <a:r>
              <a:rPr lang="en-US" sz="2600" dirty="0">
                <a:latin typeface="Aharoni" pitchFamily="2" charset="-79"/>
                <a:cs typeface="Aharoni" pitchFamily="2" charset="-79"/>
              </a:rPr>
              <a:t>California participation since </a:t>
            </a:r>
            <a:r>
              <a:rPr lang="en-US" sz="2600" dirty="0">
                <a:latin typeface="Berlin Sans FB Demi" pitchFamily="34" charset="0"/>
                <a:cs typeface="Aharoni" pitchFamily="2" charset="-79"/>
              </a:rPr>
              <a:t>1984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5038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 descr="Oval circle with the word BRFSS in the middle"/>
          <p:cNvSpPr>
            <a:spLocks noChangeArrowheads="1"/>
          </p:cNvSpPr>
          <p:nvPr/>
        </p:nvSpPr>
        <p:spPr bwMode="auto">
          <a:xfrm>
            <a:off x="3200400" y="2438400"/>
            <a:ext cx="2425700" cy="15113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0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E4CF7F-EC10-43E3-A168-6B0A9740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8091" y="2696340"/>
            <a:ext cx="2014992" cy="1143000"/>
          </a:xfrm>
        </p:spPr>
        <p:txBody>
          <a:bodyPr>
            <a:normAutofit/>
          </a:bodyPr>
          <a:lstStyle/>
          <a:p>
            <a:r>
              <a:rPr lang="en-US" altLang="en-US" sz="48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BRFSS</a:t>
            </a:r>
            <a:endParaRPr lang="en-US" dirty="0"/>
          </a:p>
        </p:txBody>
      </p:sp>
      <p:sp>
        <p:nvSpPr>
          <p:cNvPr id="6148" name="Line 4" descr="Arrow: TOBACCO USE&#10;"/>
          <p:cNvSpPr>
            <a:spLocks noChangeShapeType="1"/>
          </p:cNvSpPr>
          <p:nvPr/>
        </p:nvSpPr>
        <p:spPr bwMode="auto">
          <a:xfrm flipH="1" flipV="1">
            <a:off x="1448756" y="1919285"/>
            <a:ext cx="1992944" cy="83055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49" name="Rectangle 5" descr="TOBACCO USE"/>
          <p:cNvSpPr>
            <a:spLocks noChangeArrowheads="1"/>
          </p:cNvSpPr>
          <p:nvPr/>
        </p:nvSpPr>
        <p:spPr bwMode="auto">
          <a:xfrm>
            <a:off x="356122" y="1566579"/>
            <a:ext cx="1891544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TOBACCO USE</a:t>
            </a:r>
          </a:p>
        </p:txBody>
      </p:sp>
      <p:sp>
        <p:nvSpPr>
          <p:cNvPr id="6155" name="Line 11" descr="Arrow: CANCER SCREENING"/>
          <p:cNvSpPr>
            <a:spLocks noChangeShapeType="1"/>
          </p:cNvSpPr>
          <p:nvPr/>
        </p:nvSpPr>
        <p:spPr bwMode="auto">
          <a:xfrm>
            <a:off x="3048000" y="711953"/>
            <a:ext cx="990600" cy="173279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50" name="Rectangle 6" descr="CANCER SCREENING"/>
          <p:cNvSpPr>
            <a:spLocks noChangeArrowheads="1"/>
          </p:cNvSpPr>
          <p:nvPr/>
        </p:nvSpPr>
        <p:spPr bwMode="auto">
          <a:xfrm>
            <a:off x="1448757" y="345185"/>
            <a:ext cx="262892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CANCER SCREENING</a:t>
            </a:r>
          </a:p>
        </p:txBody>
      </p:sp>
      <p:sp>
        <p:nvSpPr>
          <p:cNvPr id="6154" name="Line 10" descr="Arrow: DIET/OBESITY"/>
          <p:cNvSpPr>
            <a:spLocks noChangeShapeType="1"/>
          </p:cNvSpPr>
          <p:nvPr/>
        </p:nvSpPr>
        <p:spPr bwMode="auto">
          <a:xfrm flipV="1">
            <a:off x="4614408" y="823966"/>
            <a:ext cx="643392" cy="162078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59" name="Rectangle 15" descr="DIET/OBESITY"/>
          <p:cNvSpPr>
            <a:spLocks noChangeArrowheads="1"/>
          </p:cNvSpPr>
          <p:nvPr/>
        </p:nvSpPr>
        <p:spPr bwMode="auto">
          <a:xfrm>
            <a:off x="4661354" y="457199"/>
            <a:ext cx="177452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DIET/OBESITY</a:t>
            </a:r>
          </a:p>
        </p:txBody>
      </p:sp>
      <p:sp>
        <p:nvSpPr>
          <p:cNvPr id="29" name="Line 10" descr="Arrow: CHRONIC HEALTH CONDITIONS"/>
          <p:cNvSpPr>
            <a:spLocks noChangeShapeType="1"/>
          </p:cNvSpPr>
          <p:nvPr/>
        </p:nvSpPr>
        <p:spPr bwMode="auto">
          <a:xfrm flipV="1">
            <a:off x="4987925" y="1072935"/>
            <a:ext cx="1606550" cy="1468384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1" name="Rectangle 15" descr="CHRONIC HEALTH&#10; CONDITIONS&#10;"/>
          <p:cNvSpPr>
            <a:spLocks noChangeArrowheads="1"/>
          </p:cNvSpPr>
          <p:nvPr/>
        </p:nvSpPr>
        <p:spPr bwMode="auto">
          <a:xfrm>
            <a:off x="6542892" y="528569"/>
            <a:ext cx="2327561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CHRONIC HEALTH</a:t>
            </a:r>
          </a:p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 CONDITIONS</a:t>
            </a:r>
          </a:p>
        </p:txBody>
      </p:sp>
      <p:sp>
        <p:nvSpPr>
          <p:cNvPr id="6169" name="Line 25" descr="Arrow: HEALTH CARE ACCESS"/>
          <p:cNvSpPr>
            <a:spLocks noChangeShapeType="1"/>
          </p:cNvSpPr>
          <p:nvPr/>
        </p:nvSpPr>
        <p:spPr bwMode="auto">
          <a:xfrm flipH="1">
            <a:off x="5397500" y="2076739"/>
            <a:ext cx="1066800" cy="6731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61" name="Rectangle 17" descr="HEALTH CARE ACCESS"/>
          <p:cNvSpPr>
            <a:spLocks noChangeArrowheads="1"/>
          </p:cNvSpPr>
          <p:nvPr/>
        </p:nvSpPr>
        <p:spPr bwMode="auto">
          <a:xfrm>
            <a:off x="6400800" y="1600200"/>
            <a:ext cx="2133600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HEALTH CARE ACCESS</a:t>
            </a:r>
          </a:p>
        </p:txBody>
      </p:sp>
      <p:sp>
        <p:nvSpPr>
          <p:cNvPr id="6168" name="Line 24" descr="Arrow: ORAL HEALTH"/>
          <p:cNvSpPr>
            <a:spLocks noChangeShapeType="1"/>
          </p:cNvSpPr>
          <p:nvPr/>
        </p:nvSpPr>
        <p:spPr bwMode="auto">
          <a:xfrm flipH="1">
            <a:off x="5638800" y="3048000"/>
            <a:ext cx="13843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60" name="Rectangle 16" descr="ORAL &#10;HEALTH&#10;"/>
          <p:cNvSpPr>
            <a:spLocks noChangeArrowheads="1"/>
          </p:cNvSpPr>
          <p:nvPr/>
        </p:nvSpPr>
        <p:spPr bwMode="auto">
          <a:xfrm>
            <a:off x="7010400" y="2590800"/>
            <a:ext cx="1123950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ORAL </a:t>
            </a:r>
          </a:p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HEALTH</a:t>
            </a:r>
          </a:p>
        </p:txBody>
      </p:sp>
      <p:sp>
        <p:nvSpPr>
          <p:cNvPr id="6167" name="Line 23" descr="Arrow: WOMEN’S HEALTH"/>
          <p:cNvSpPr>
            <a:spLocks noChangeShapeType="1"/>
          </p:cNvSpPr>
          <p:nvPr/>
        </p:nvSpPr>
        <p:spPr bwMode="auto">
          <a:xfrm flipH="1" flipV="1">
            <a:off x="5638800" y="3352800"/>
            <a:ext cx="1155700" cy="6223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62" name="Rectangle 18" descr="WOMEN’S HEALTH&#10;"/>
          <p:cNvSpPr>
            <a:spLocks noChangeArrowheads="1"/>
          </p:cNvSpPr>
          <p:nvPr/>
        </p:nvSpPr>
        <p:spPr bwMode="auto">
          <a:xfrm>
            <a:off x="6705600" y="3962400"/>
            <a:ext cx="244938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WOMEN’S HEALTH</a:t>
            </a:r>
          </a:p>
        </p:txBody>
      </p:sp>
      <p:sp>
        <p:nvSpPr>
          <p:cNvPr id="6165" name="Line 21" descr="Arrow: OTHER TOPICS/ OPTIONAL MODULES"/>
          <p:cNvSpPr>
            <a:spLocks noChangeShapeType="1"/>
          </p:cNvSpPr>
          <p:nvPr/>
        </p:nvSpPr>
        <p:spPr bwMode="auto">
          <a:xfrm>
            <a:off x="5168900" y="3827516"/>
            <a:ext cx="1373992" cy="173591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64" name="Text Box 20" descr="OTHER TOPICS/ OPTIONAL MODULES "/>
          <p:cNvSpPr txBox="1">
            <a:spLocks noChangeArrowheads="1"/>
          </p:cNvSpPr>
          <p:nvPr/>
        </p:nvSpPr>
        <p:spPr bwMode="auto">
          <a:xfrm>
            <a:off x="6142831" y="5563431"/>
            <a:ext cx="264953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OTHER TOPICS/ OPTIONAL MODULES </a:t>
            </a:r>
          </a:p>
        </p:txBody>
      </p:sp>
      <p:sp>
        <p:nvSpPr>
          <p:cNvPr id="6153" name="Line 9" descr="Arrow: DIABETES&#10;"/>
          <p:cNvSpPr>
            <a:spLocks noChangeShapeType="1"/>
          </p:cNvSpPr>
          <p:nvPr/>
        </p:nvSpPr>
        <p:spPr bwMode="auto">
          <a:xfrm>
            <a:off x="4572000" y="3962400"/>
            <a:ext cx="222250" cy="12128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58" name="Rectangle 14" descr="DIABETES"/>
          <p:cNvSpPr>
            <a:spLocks noChangeArrowheads="1"/>
          </p:cNvSpPr>
          <p:nvPr/>
        </p:nvSpPr>
        <p:spPr bwMode="auto">
          <a:xfrm>
            <a:off x="4114800" y="5257800"/>
            <a:ext cx="1298433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DIABETES</a:t>
            </a:r>
          </a:p>
        </p:txBody>
      </p:sp>
      <p:sp>
        <p:nvSpPr>
          <p:cNvPr id="27" name="Line 22" descr="Arrow: IMMUNIZATION"/>
          <p:cNvSpPr>
            <a:spLocks noChangeShapeType="1"/>
          </p:cNvSpPr>
          <p:nvPr/>
        </p:nvSpPr>
        <p:spPr bwMode="auto">
          <a:xfrm flipV="1">
            <a:off x="3441700" y="3962398"/>
            <a:ext cx="704850" cy="2057401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8" name="Text Box 19" descr="IMMUNIZATION"/>
          <p:cNvSpPr txBox="1">
            <a:spLocks noChangeArrowheads="1"/>
          </p:cNvSpPr>
          <p:nvPr/>
        </p:nvSpPr>
        <p:spPr bwMode="auto">
          <a:xfrm>
            <a:off x="2351314" y="6120882"/>
            <a:ext cx="21635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IMMUNIZATION</a:t>
            </a:r>
          </a:p>
        </p:txBody>
      </p:sp>
      <p:sp>
        <p:nvSpPr>
          <p:cNvPr id="6166" name="Line 22" descr="Arrow: DISABILITY"/>
          <p:cNvSpPr>
            <a:spLocks noChangeShapeType="1"/>
          </p:cNvSpPr>
          <p:nvPr/>
        </p:nvSpPr>
        <p:spPr bwMode="auto">
          <a:xfrm flipV="1">
            <a:off x="3105150" y="3827517"/>
            <a:ext cx="520700" cy="10033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57" name="Rectangle 13" descr="DISABILITY"/>
          <p:cNvSpPr>
            <a:spLocks noChangeArrowheads="1"/>
          </p:cNvSpPr>
          <p:nvPr/>
        </p:nvSpPr>
        <p:spPr bwMode="auto">
          <a:xfrm>
            <a:off x="2212228" y="4851481"/>
            <a:ext cx="1492397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DISABILITY</a:t>
            </a:r>
          </a:p>
        </p:txBody>
      </p:sp>
      <p:sp>
        <p:nvSpPr>
          <p:cNvPr id="6152" name="Line 8" descr="Arrow: HEALTH-RELATED QUALITY OF LIFE"/>
          <p:cNvSpPr>
            <a:spLocks noChangeShapeType="1"/>
          </p:cNvSpPr>
          <p:nvPr/>
        </p:nvSpPr>
        <p:spPr bwMode="auto">
          <a:xfrm flipH="1">
            <a:off x="2362200" y="3581400"/>
            <a:ext cx="1003300" cy="6731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63" name="Text Box 19" descr="HEALTH-RELATED QUALITY OF LIFE"/>
          <p:cNvSpPr txBox="1">
            <a:spLocks noChangeArrowheads="1"/>
          </p:cNvSpPr>
          <p:nvPr/>
        </p:nvSpPr>
        <p:spPr bwMode="auto">
          <a:xfrm>
            <a:off x="190499" y="4006001"/>
            <a:ext cx="26733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HEALTH-RELATED QUALITY OF LIFE</a:t>
            </a:r>
          </a:p>
        </p:txBody>
      </p:sp>
      <p:sp>
        <p:nvSpPr>
          <p:cNvPr id="6151" name="Line 7" descr="Arrow: ALCOHOL USE"/>
          <p:cNvSpPr>
            <a:spLocks noChangeShapeType="1"/>
          </p:cNvSpPr>
          <p:nvPr/>
        </p:nvSpPr>
        <p:spPr bwMode="auto">
          <a:xfrm flipH="1">
            <a:off x="2212228" y="3124200"/>
            <a:ext cx="988172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56" name="Rectangle 12" descr="ALCOHOL USE"/>
          <p:cNvSpPr>
            <a:spLocks noChangeArrowheads="1"/>
          </p:cNvSpPr>
          <p:nvPr/>
        </p:nvSpPr>
        <p:spPr bwMode="auto">
          <a:xfrm>
            <a:off x="324969" y="2883979"/>
            <a:ext cx="1891544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ALCOHOL USE</a:t>
            </a:r>
          </a:p>
        </p:txBody>
      </p:sp>
      <p:sp>
        <p:nvSpPr>
          <p:cNvPr id="6170" name="Text Box 26" descr="3"/>
          <p:cNvSpPr txBox="1">
            <a:spLocks noChangeArrowheads="1"/>
          </p:cNvSpPr>
          <p:nvPr/>
        </p:nvSpPr>
        <p:spPr bwMode="auto">
          <a:xfrm>
            <a:off x="8875713" y="6583363"/>
            <a:ext cx="290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Aharoni" pitchFamily="2" charset="-79"/>
                <a:cs typeface="Aharoni" pitchFamily="2" charset="-79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6758211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urvey Content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Survey Content</a:t>
            </a:r>
          </a:p>
        </p:txBody>
      </p:sp>
      <p:sp>
        <p:nvSpPr>
          <p:cNvPr id="3" name="Content Placeholder 2" descr="Core questions&#10;Asked by all states (fixed/rotating/emerging)&#10;&#10;Optional modules&#10;Specialized topic questions states can choose to include&#10;&#10;State-added questions  &#10;State program specific questions to address state local, and program-specific needs&#10;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Core questions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haroni" pitchFamily="2" charset="-79"/>
                <a:cs typeface="Aharoni" pitchFamily="2" charset="-79"/>
              </a:rPr>
              <a:t>Asked by all states (fixed/rotating/emerging)</a:t>
            </a:r>
          </a:p>
          <a:p>
            <a:pPr marL="537210" lvl="1" indent="0"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Optional modules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haroni" pitchFamily="2" charset="-79"/>
                <a:cs typeface="Aharoni" pitchFamily="2" charset="-79"/>
              </a:rPr>
              <a:t>Specialized topic questions states can choose to include</a:t>
            </a:r>
          </a:p>
          <a:p>
            <a:pPr marL="537210" lvl="1" indent="0"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State-added questions	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haroni" pitchFamily="2" charset="-79"/>
                <a:cs typeface="Aharoni" pitchFamily="2" charset="-79"/>
              </a:rPr>
              <a:t>State program specific questions to address state local, and program-specific needs</a:t>
            </a:r>
          </a:p>
          <a:p>
            <a:endParaRPr lang="en-US" dirty="0"/>
          </a:p>
          <a:p>
            <a:pPr marL="64008" indent="0">
              <a:buNone/>
            </a:pPr>
            <a:r>
              <a:rPr lang="en-US" dirty="0"/>
              <a:t>	</a:t>
            </a:r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0912">
            <a:off x="6497839" y="440278"/>
            <a:ext cx="2261330" cy="192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35707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Fixed Core 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Fixed Core</a:t>
            </a:r>
            <a:r>
              <a:rPr lang="en-US" sz="4400" dirty="0">
                <a:latin typeface="Aharoni" pitchFamily="2" charset="-79"/>
                <a:cs typeface="Aharoni" pitchFamily="2" charset="-79"/>
              </a:rPr>
              <a:t> </a:t>
            </a:r>
          </a:p>
        </p:txBody>
      </p:sp>
      <p:sp>
        <p:nvSpPr>
          <p:cNvPr id="3" name="Content Placeholder 2" descr="Demographics (age, race/ethnicity, education level, marital status, height/weight, employment, etc.)&#10;&#10;General Measures (health status, health care access, disability, health-related quality of life, etc.)&#10;&#10;Risk Behaviors (tobacco use, alcohol use, immunization, HIV/AIDS, seatbelt use, etc.)&#10;&#10;Chronic Health Conditions/Screening (diabetes, asthma, cardiovascular disease, depressive disorder, etc.) &#10;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Demographics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(age, race/ethnicity, education level, marital status, height/weight, employment, etc.)</a:t>
            </a:r>
          </a:p>
          <a:p>
            <a:endParaRPr lang="en-US" sz="22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General Measures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(health status, health care access, disability, health-related quality of life, etc.)</a:t>
            </a:r>
          </a:p>
          <a:p>
            <a:endParaRPr lang="en-US" sz="22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Risk Behaviors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(tobacco use, alcohol use, immunization, HIV/AIDS, seatbelt use, etc.)</a:t>
            </a:r>
          </a:p>
          <a:p>
            <a:endParaRPr lang="en-US" sz="22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Chronic Health Conditions/Screening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(diabetes, asthma, cardiovascular disease, depressive disorder, etc.) </a:t>
            </a:r>
          </a:p>
          <a:p>
            <a:pPr marL="36576" indent="0">
              <a:buNone/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70843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Rotating Core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Aharoni" pitchFamily="2" charset="-79"/>
                <a:cs typeface="Aharoni" pitchFamily="2" charset="-79"/>
              </a:rPr>
              <a:t>Rotating Core</a:t>
            </a:r>
          </a:p>
        </p:txBody>
      </p:sp>
      <p:sp>
        <p:nvSpPr>
          <p:cNvPr id="5" name="Content Placeholder 4" descr="Odd Years&#10;Hypertension Awareness &#10;Cholesterol Awareness &#10;Arthritis Burden&#10;Fruits &amp; Vegetables&#10;Physical Activity&#10;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48076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Odd Years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Hypertension Awareness 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Cholesterol Awareness 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Arthritis Burden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Fruits &amp; Vegetables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Physical Activity</a:t>
            </a:r>
          </a:p>
          <a:p>
            <a:endParaRPr lang="en-US" dirty="0"/>
          </a:p>
        </p:txBody>
      </p:sp>
      <p:sp>
        <p:nvSpPr>
          <p:cNvPr id="6" name="Content Placeholder 5" descr="Even Years&#10;Oral Health&#10;Falls&#10;Inadequate Sleep&#10;Drinking and Driving&#10;Breast &amp; Cervical Cancer Screening&#10;Prostate Cancer Screening&#10;Colorectal Cancer Screening&#10;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48076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Even Years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Oral Health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Falls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Inadequate Sleep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Drinking and Driving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Breast &amp; Cervical Cancer Screening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Prostate Cancer Screening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Colorectal Cancer Screening</a:t>
            </a:r>
          </a:p>
        </p:txBody>
      </p:sp>
    </p:spTree>
    <p:extLst>
      <p:ext uri="{BB962C8B-B14F-4D97-AF65-F5344CB8AC3E}">
        <p14:creationId xmlns:p14="http://schemas.microsoft.com/office/powerpoint/2010/main" val="29275184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erging Core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Aharoni" pitchFamily="2" charset="-79"/>
                <a:cs typeface="Aharoni" pitchFamily="2" charset="-79"/>
              </a:rPr>
              <a:t>Emerging Core</a:t>
            </a:r>
          </a:p>
        </p:txBody>
      </p:sp>
      <p:sp>
        <p:nvSpPr>
          <p:cNvPr id="3" name="Content Placeholder 2" descr="Influenza vaccine shortage 2004-2005&#10;H1N1 flu vaccinations  2009&#10;Health care access 2013&#10;E-Cigarettes use 2016&#10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Influenza vaccine shortage 2004-2005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H1N1 flu vaccinations  2009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Health care access 2013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E-Cigarettes use 2016</a:t>
            </a:r>
          </a:p>
          <a:p>
            <a:pPr marL="36576" indent="0"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pPr marL="36576" indent="0"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pPr marL="36576" indent="0"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12600282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Optional Modules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Optional Modules</a:t>
            </a:r>
          </a:p>
        </p:txBody>
      </p:sp>
      <p:sp>
        <p:nvSpPr>
          <p:cNvPr id="3" name="Content Placeholder 2" descr="Caregiver Module&#10;Cognitive Decline Module&#10;Human Papillomavirus (HPV) vaccination&#10;Industry and Occupation&#10;Breast and Cervical Cancer Screening&#10;Cancer Survivorship&#10;Sexual Orientation and Gender Identity&#10;Emotional Support and Life Satisfaction&#10;Childhood Asthma Prevalence&#10;Excess Sun Exposure&#10;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Caregiver Module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Cognitive Decline Module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Human Papillomavirus (HPV) vaccination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Industry and Occupation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Breast and Cervical Cancer Screening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Cancer Survivorship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Sexual Orientation and Gender Identity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Emotional Support and Life Satisfaction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Childhood Asthma Prevalence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Excess Sun Exposure</a:t>
            </a: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5738765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chnic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Clinicians/Healthcare Providers</TermName>
          <TermId xmlns="http://schemas.microsoft.com/office/infopath/2007/PartnerControls">e31e14b8-e46e-494a-8300-1453b14ca9de</TermId>
        </TermInfo>
        <TermInfo xmlns="http://schemas.microsoft.com/office/infopath/2007/PartnerControls">
          <TermName xmlns="http://schemas.microsoft.com/office/infopath/2007/PartnerControls">Community Based Organization</TermName>
          <TermId xmlns="http://schemas.microsoft.com/office/infopath/2007/PartnerControls">36af281b-a546-4033-90fb-79469fe234da</TermId>
        </TermInfo>
        <TermInfo xmlns="http://schemas.microsoft.com/office/infopath/2007/PartnerControls">
          <TermName xmlns="http://schemas.microsoft.com/office/infopath/2007/PartnerControls">Federal Government</TermName>
          <TermId xmlns="http://schemas.microsoft.com/office/infopath/2007/PartnerControls">1bf1fe34-5e90-4da2-b9a0-09ebe7738ea5</TermId>
        </TermInfo>
        <TermInfo xmlns="http://schemas.microsoft.com/office/infopath/2007/PartnerControls">
          <TermName xmlns="http://schemas.microsoft.com/office/infopath/2007/PartnerControls">Healthcare Provider</TermName>
          <TermId xmlns="http://schemas.microsoft.com/office/infopath/2007/PartnerControls">4763fce6-72e0-4e74-ae57-8e132d338101</TermId>
        </TermInfo>
        <TermInfo xmlns="http://schemas.microsoft.com/office/infopath/2007/PartnerControls">
          <TermName xmlns="http://schemas.microsoft.com/office/infopath/2007/PartnerControls">Local Government</TermName>
          <TermId xmlns="http://schemas.microsoft.com/office/infopath/2007/PartnerControls">1cd0782c-1d77-4248-a4cc-dba29f07cf73</TermId>
        </TermInfo>
        <TermInfo xmlns="http://schemas.microsoft.com/office/infopath/2007/PartnerControls">
          <TermName xmlns="http://schemas.microsoft.com/office/infopath/2007/PartnerControls">Local Agency</TermName>
          <TermId xmlns="http://schemas.microsoft.com/office/infopath/2007/PartnerControls">a83f7ca9-5f36-4e0a-8547-5f9ce4325ad6</TermId>
        </TermInfo>
        <TermInfo xmlns="http://schemas.microsoft.com/office/infopath/2007/PartnerControls">
          <TermName xmlns="http://schemas.microsoft.com/office/infopath/2007/PartnerControls">Researchers/Statisticians</TermName>
          <TermId xmlns="http://schemas.microsoft.com/office/infopath/2007/PartnerControls">1fa682ba-87e4-4b69-9e7e-563bd0b9b893</TermId>
        </TermInfo>
        <TermInfo xmlns="http://schemas.microsoft.com/office/infopath/2007/PartnerControls">
          <TermName xmlns="http://schemas.microsoft.com/office/infopath/2007/PartnerControls">Non-Profit Organization</TermName>
          <TermId xmlns="http://schemas.microsoft.com/office/infopath/2007/PartnerControls">b8cff195-25c4-4b19-9ac6-ae25c51a2bc6</TermId>
        </TermInfo>
        <TermInfo xmlns="http://schemas.microsoft.com/office/infopath/2007/PartnerControls">
          <TermName xmlns="http://schemas.microsoft.com/office/infopath/2007/PartnerControls">Men’s Health</TermName>
          <TermId xmlns="http://schemas.microsoft.com/office/infopath/2007/PartnerControls">c8b18807-a662-491b-b883-0ca6bf1fb689</TermId>
        </TermInfo>
        <TermInfo xmlns="http://schemas.microsoft.com/office/infopath/2007/PartnerControls">
          <TermName xmlns="http://schemas.microsoft.com/office/infopath/2007/PartnerControls">Women’s Health</TermName>
          <TermId xmlns="http://schemas.microsoft.com/office/infopath/2007/PartnerControls">b35500ca-13a2-4e36-a438-e6f1a83ee180</TermId>
        </TermInfo>
        <TermInfo xmlns="http://schemas.microsoft.com/office/infopath/2007/PartnerControls">
          <TermName xmlns="http://schemas.microsoft.com/office/infopath/2007/PartnerControls">Tribal Organization</TermName>
          <TermId xmlns="http://schemas.microsoft.com/office/infopath/2007/PartnerControls">4571af86-ee09-46fd-8f60-015882b52072</TermId>
        </TermInfo>
      </Terms>
    </off2d280d04f435e8ad65f64297220d7>
    <TaxCatchAll xmlns="a48324c4-7d20-48d3-8188-32763737222b">
      <Value>106</Value>
      <Value>97</Value>
      <Value>134</Value>
      <Value>116</Value>
      <Value>202</Value>
      <Value>124</Value>
      <Value>122</Value>
      <Value>121</Value>
      <Value>194</Value>
      <Value>193</Value>
      <Value>192</Value>
      <Value>191</Value>
      <Value>190</Value>
      <Value>188</Value>
      <Value>113</Value>
    </TaxCatchAll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Diseases and Conditions</TermName>
          <TermId xmlns="http://schemas.microsoft.com/office/infopath/2007/PartnerControls">64f64741-db00-4834-9a3b-ec49c1f6bd16</TermId>
        </TermInfo>
        <TermInfo xmlns="http://schemas.microsoft.com/office/infopath/2007/PartnerControls">
          <TermName xmlns="http://schemas.microsoft.com/office/infopath/2007/PartnerControls">Data</TermName>
          <TermId xmlns="http://schemas.microsoft.com/office/infopath/2007/PartnerControls">dd95f150-01d7-4bbf-8c65-38bf706a4c04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Chronic Disease and Injury Control</TermName>
          <TermId xmlns="http://schemas.microsoft.com/office/infopath/2007/PartnerControls">637b8225-1cd4-43f9-b0c6-6b6c39215dbc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A71EB2627FEF534BA7F7F3DF97E34D56" ma:contentTypeVersion="4" ma:contentTypeDescription="Create a new document." ma:contentTypeScope="" ma:versionID="202e0f86722bf01f36f2f042962b3481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150f40491db719666d07a4f118452e5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BC9DAC-9C81-4179-BDD2-E8E990633F7B}"/>
</file>

<file path=customXml/itemProps2.xml><?xml version="1.0" encoding="utf-8"?>
<ds:datastoreItem xmlns:ds="http://schemas.openxmlformats.org/officeDocument/2006/customXml" ds:itemID="{6FD0F15A-E971-4D44-98AD-1A5D585ADC2F}"/>
</file>

<file path=customXml/itemProps3.xml><?xml version="1.0" encoding="utf-8"?>
<ds:datastoreItem xmlns:ds="http://schemas.openxmlformats.org/officeDocument/2006/customXml" ds:itemID="{E3293C84-4958-4938-85BF-978BCFC6C388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5614</TotalTime>
  <Words>687</Words>
  <Application>Microsoft Office PowerPoint</Application>
  <PresentationFormat>On-screen Show (4:3)</PresentationFormat>
  <Paragraphs>182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Aharoni</vt:lpstr>
      <vt:lpstr>Arial</vt:lpstr>
      <vt:lpstr>Berlin Sans FB</vt:lpstr>
      <vt:lpstr>Berlin Sans FB Demi</vt:lpstr>
      <vt:lpstr>Calibri</vt:lpstr>
      <vt:lpstr>Franklin Gothic Book</vt:lpstr>
      <vt:lpstr>Wingdings</vt:lpstr>
      <vt:lpstr>Wingdings 2</vt:lpstr>
      <vt:lpstr>Technic</vt:lpstr>
      <vt:lpstr> California BRFSS Survey &amp; data overview </vt:lpstr>
      <vt:lpstr>Overview of BRFSS Survey  Background and purpose of BRFSS  BRFSS survey content and data availability  Uses of and access to BRFSS data  </vt:lpstr>
      <vt:lpstr>What is BRFSS?</vt:lpstr>
      <vt:lpstr>BRFSS</vt:lpstr>
      <vt:lpstr>Survey Content</vt:lpstr>
      <vt:lpstr>Fixed Core </vt:lpstr>
      <vt:lpstr>Rotating Core</vt:lpstr>
      <vt:lpstr>Emerging Core</vt:lpstr>
      <vt:lpstr>Optional Modules</vt:lpstr>
      <vt:lpstr>State/Program Participants</vt:lpstr>
      <vt:lpstr>Survey Structure  </vt:lpstr>
      <vt:lpstr>Survey Development </vt:lpstr>
      <vt:lpstr>Survey Timeline</vt:lpstr>
      <vt:lpstr>Who uses BRFSS?</vt:lpstr>
      <vt:lpstr>How is BRFSS data used?</vt:lpstr>
      <vt:lpstr>Access to CA BRFSS</vt:lpstr>
      <vt:lpstr>Access to BRFSS </vt:lpstr>
      <vt:lpstr>    Further Information  Contact:  Sandy.Kwong@cdph.ca.gov CA BRFSS Coordinator       </vt:lpstr>
    </vt:vector>
  </TitlesOfParts>
  <Company>DHCS and CDPH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Behavioral Risk Factor Surveillance System (BRFSS)</dc:title>
  <dc:subject>California Behavioral Risk Factor Surveillance System (BRFSS)</dc:subject>
  <dc:creator>Vanessa Miguelino-Keasling</dc:creator>
  <cp:keywords>California Behavioral Risk Factor Surveillance System (BRFSS)</cp:keywords>
  <cp:lastModifiedBy>Magdalena Burgos</cp:lastModifiedBy>
  <cp:revision>263</cp:revision>
  <cp:lastPrinted>2014-05-13T17:42:36Z</cp:lastPrinted>
  <dcterms:created xsi:type="dcterms:W3CDTF">2014-03-24T15:38:40Z</dcterms:created>
  <dcterms:modified xsi:type="dcterms:W3CDTF">2019-11-26T20:26:35Z</dcterms:modified>
  <cp:category>California Behavioral Risk Factor Surveillance System (BRFSS)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0x0101002CC577673628EB48993F371F1850BF7D00A71EB2627FEF534BA7F7F3DF97E34D56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116;#Diseases and Conditions|64f64741-db00-4834-9a3b-ec49c1f6bd16;#106;#Data|dd95f150-01d7-4bbf-8c65-38bf706a4c04</vt:lpwstr>
  </property>
  <property fmtid="{D5CDD505-2E9C-101B-9397-08002B2CF9AE}" pid="5" name="CDPH Audience">
    <vt:lpwstr>121;#Clinicians/Healthcare Providers|e31e14b8-e46e-494a-8300-1453b14ca9de;#191;#Community Based Organization|36af281b-a546-4033-90fb-79469fe234da;#202;#Federal Government|1bf1fe34-5e90-4da2-b9a0-09ebe7738ea5;#188;#Healthcare Provider|4763fce6-72e0-4e74-ae57-8e132d338101;#190;#Local Government|1cd0782c-1d77-4248-a4cc-dba29f07cf73;#192;#Local Agency|a83f7ca9-5f36-4e0a-8547-5f9ce4325ad6;#124;#Researchers/Statisticians|1fa682ba-87e4-4b69-9e7e-563bd0b9b893;#193;#Non-Profit Organization|b8cff195-25c4-4b19-9ac6-ae25c51a2bc6;#122;#Men’s Health|c8b18807-a662-491b-b883-0ca6bf1fb689;#113;#Women’s Health|b35500ca-13a2-4e36-a438-e6f1a83ee180;#194;#Tribal Organization|4571af86-ee09-46fd-8f60-015882b52072</vt:lpwstr>
  </property>
  <property fmtid="{D5CDD505-2E9C-101B-9397-08002B2CF9AE}" pid="6" name="Program">
    <vt:lpwstr>134;#Chronic Disease and Injury Control|637b8225-1cd4-43f9-b0c6-6b6c39215dbc</vt:lpwstr>
  </property>
</Properties>
</file>