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drawings/drawing4.xml" ContentType="application/vnd.openxmlformats-officedocument.drawingml.chartshapes+xml"/>
  <Override PartName="/ppt/presentation.xml" ContentType="application/vnd.openxmlformats-officedocument.presentationml.presentation.main+xml"/>
  <Override PartName="/ppt/drawings/drawing1.xml" ContentType="application/vnd.openxmlformats-officedocument.drawingml.chartshapes+xml"/>
  <Override PartName="/ppt/drawings/drawing2.xml" ContentType="application/vnd.openxmlformats-officedocument.drawingml.chartshapes+xml"/>
  <Override PartName="/ppt/drawings/drawing3.xml" ContentType="application/vnd.openxmlformats-officedocument.drawingml.chartshapes+xml"/>
  <Override PartName="/ppt/slideMasters/slideMaster1.xml" ContentType="application/vnd.openxmlformats-officedocument.presentationml.slideMaster+xml"/>
  <Override PartName="/ppt/slideLayouts/slideLayout1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theme/themeOverride2.xml" ContentType="application/vnd.openxmlformats-officedocument.themeOverride+xml"/>
  <Override PartName="/ppt/charts/colors2.xml" ContentType="application/vnd.ms-office.chartcolorstyle+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theme/themeOverride1.xml" ContentType="application/vnd.openxmlformats-officedocument.themeOverride+xml"/>
  <Override PartName="/ppt/charts/style2.xml" ContentType="application/vnd.ms-office.chartstyle+xml"/>
  <Override PartName="/ppt/charts/chart3.xml" ContentType="application/vnd.openxmlformats-officedocument.drawingml.chart+xml"/>
  <Override PartName="/ppt/charts/colors6.xml" ContentType="application/vnd.ms-office.chartcolorstyle+xml"/>
  <Override PartName="/ppt/charts/chart9.xml" ContentType="application/vnd.openxmlformats-officedocument.drawingml.chart+xml"/>
  <Override PartName="/ppt/charts/style8.xml" ContentType="application/vnd.ms-office.chartstyle+xml"/>
  <Override PartName="/ppt/charts/colors8.xml" ContentType="application/vnd.ms-office.chartcolorstyle+xml"/>
  <Override PartName="/ppt/charts/chart8.xml" ContentType="application/vnd.openxmlformats-officedocument.drawingml.chart+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style7.xml" ContentType="application/vnd.ms-office.chartstyle+xml"/>
  <Override PartName="/ppt/charts/chart11.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7.xml" ContentType="application/vnd.openxmlformats-officedocument.drawingml.chart+xml"/>
  <Override PartName="/ppt/theme/themeOverride4.xml" ContentType="application/vnd.openxmlformats-officedocument.themeOverride+xml"/>
  <Override PartName="/ppt/charts/colors5.xml" ContentType="application/vnd.ms-office.chartcolorstyle+xml"/>
  <Override PartName="/ppt/charts/colors7.xml" ContentType="application/vnd.ms-office.chartcolorstyle+xml"/>
  <Override PartName="/ppt/charts/style5.xml" ContentType="application/vnd.ms-office.chartstyle+xml"/>
  <Override PartName="/ppt/charts/style6.xml" ContentType="application/vnd.ms-office.chartstyle+xml"/>
  <Override PartName="/ppt/charts/chart6.xml" ContentType="application/vnd.openxmlformats-officedocument.drawingml.chart+xml"/>
  <Override PartName="/ppt/theme/themeOverride3.xml" ContentType="application/vnd.openxmlformats-officedocument.themeOverride+xml"/>
  <Override PartName="/ppt/charts/colors4.xml" ContentType="application/vnd.ms-office.chartcolorstyle+xml"/>
  <Override PartName="/ppt/charts/style4.xml" ContentType="application/vnd.ms-office.chartstyle+xml"/>
  <Override PartName="/ppt/charts/chart5.xml" ContentType="application/vnd.openxmlformats-officedocument.drawingml.chart+xml"/>
  <Override PartName="/ppt/charts/colors3.xml" ContentType="application/vnd.ms-office.chartcolorstyle+xml"/>
  <Override PartName="/ppt/charts/style3.xml" ContentType="application/vnd.ms-office.chartstyle+xml"/>
  <Override PartName="/ppt/charts/chart4.xml" ContentType="application/vnd.openxmlformats-officedocument.drawingml.chart+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ustom.xml" ContentType="application/vnd.openxmlformats-officedocument.custom-properti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447" r:id="rId2"/>
    <p:sldId id="480" r:id="rId3"/>
    <p:sldId id="423" r:id="rId4"/>
    <p:sldId id="475" r:id="rId5"/>
    <p:sldId id="476" r:id="rId6"/>
    <p:sldId id="477" r:id="rId7"/>
    <p:sldId id="479" r:id="rId8"/>
    <p:sldId id="474" r:id="rId9"/>
    <p:sldId id="428" r:id="rId10"/>
    <p:sldId id="429" r:id="rId11"/>
    <p:sldId id="430" r:id="rId12"/>
    <p:sldId id="427" r:id="rId13"/>
    <p:sldId id="425" r:id="rId14"/>
  </p:sldIdLst>
  <p:sldSz cx="12192000" cy="6858000"/>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er, Nicolette@CDPH" initials="RN" lastIdx="1" clrIdx="0">
    <p:extLst>
      <p:ext uri="{19B8F6BF-5375-455C-9EA6-DF929625EA0E}">
        <p15:presenceInfo xmlns:p15="http://schemas.microsoft.com/office/powerpoint/2012/main" userId="S-1-5-21-4097889286-3091099877-3853663367-41420" providerId="AD"/>
      </p:ext>
    </p:extLst>
  </p:cmAuthor>
  <p:cmAuthor id="2" name="Krakowiak, Paula@CDPH" initials="KP" lastIdx="11" clrIdx="1">
    <p:extLst>
      <p:ext uri="{19B8F6BF-5375-455C-9EA6-DF929625EA0E}">
        <p15:presenceInfo xmlns:p15="http://schemas.microsoft.com/office/powerpoint/2012/main" userId="S::Paula.Krakowiak@cdph.ca.gov::cab1cfc3-7430-424f-b6c6-345f3c593f24" providerId="AD"/>
      </p:ext>
    </p:extLst>
  </p:cmAuthor>
  <p:cmAuthor id="3" name="Sun, Dan (Susan)@CDPH" initials="SD(" lastIdx="3" clrIdx="2">
    <p:extLst>
      <p:ext uri="{19B8F6BF-5375-455C-9EA6-DF929625EA0E}">
        <p15:presenceInfo xmlns:p15="http://schemas.microsoft.com/office/powerpoint/2012/main" userId="S::dansusan.sun@cdph.ca.gov::4153cff9-da57-472f-9c58-6a3212de603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587D"/>
    <a:srgbClr val="B7CDD8"/>
    <a:srgbClr val="2C8578"/>
    <a:srgbClr val="0B3C55"/>
    <a:srgbClr val="093247"/>
    <a:srgbClr val="588AA4"/>
    <a:srgbClr val="E7EEF2"/>
    <a:srgbClr val="599DBF"/>
    <a:srgbClr val="A5943F"/>
    <a:srgbClr val="78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48" autoAdjust="0"/>
    <p:restoredTop sz="86478" autoAdjust="0"/>
  </p:normalViewPr>
  <p:slideViewPr>
    <p:cSldViewPr snapToGrid="0">
      <p:cViewPr varScale="1">
        <p:scale>
          <a:sx n="73" d="100"/>
          <a:sy n="73" d="100"/>
        </p:scale>
        <p:origin x="1086" y="7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1458"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notesMaster" Target="notesMasters/notesMaster1.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charts/_rels/chart1.xml.rels><?xml version="1.0" encoding="UTF-8" standalone="yes"?>
<Relationships xmlns="http://schemas.openxmlformats.org/package/2006/relationships"><Relationship Id="rId3" Type="http://schemas.openxmlformats.org/officeDocument/2006/relationships/oleObject" Target="file:///\\pheecisilon00.file.cdphintra.ca.gov\homedir\DSun\data%20request\MMR\PARM\PAMR3.0\data%20brief%20-%20pmss%20report\data%20brief%202017-2019\PMSS%20figures%202009_2019.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pheecisilon00.file.cdphintra.ca.gov\homedir\DSun\data%20request\MMR\PARM\PAMR3.0\data%20brief%20-%20pmss%20report\data%20brief%202017-2019\2008-2019%20PMSS%20report%20figures.xlsx"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3" Type="http://schemas.openxmlformats.org/officeDocument/2006/relationships/oleObject" Target="file:///\\pheecisilon00.file.cdphintra.ca.gov\homedir\DSun\data%20request\MMR\PARM\PAMR3.0\data%20brief%20-%20pmss%20report\data%20brief%202017-2019\2008-2019%20PMSS%20report%20figures.xlsx" TargetMode="External"/><Relationship Id="rId2" Type="http://schemas.microsoft.com/office/2011/relationships/chartColorStyle" Target="colors10.xml"/><Relationship Id="rId1" Type="http://schemas.microsoft.com/office/2011/relationships/chartStyle" Target="style10.xml"/><Relationship Id="rId4" Type="http://schemas.openxmlformats.org/officeDocument/2006/relationships/chartUserShapes" Target="../drawings/drawing4.xml"/></Relationships>
</file>

<file path=ppt/charts/_rels/chart2.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3.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5" Type="http://schemas.openxmlformats.org/officeDocument/2006/relationships/chartUserShapes" Target="../drawings/drawing2.xml"/><Relationship Id="rId4" Type="http://schemas.openxmlformats.org/officeDocument/2006/relationships/oleObject" Target="file:///\\pheecisilon00.file.cdphintra.ca.gov\homedir\DSun\data%20request\MMR\PARM\PAMR3.0\data%20brief%20-%20pmss%20report\data%20brief%202017-2019\PMSS%20figures%202009_2019_v2.xlsx" TargetMode="External"/></Relationships>
</file>

<file path=ppt/charts/_rels/chart4.xml.rels><?xml version="1.0" encoding="UTF-8" standalone="yes"?>
<Relationships xmlns="http://schemas.openxmlformats.org/package/2006/relationships"><Relationship Id="rId3" Type="http://schemas.openxmlformats.org/officeDocument/2006/relationships/oleObject" Target="file:///\\pheecisilon00.file.cdphintra.ca.gov\homedir\DSun\data%20request\MMR\PARM\PAMR3.0\data%20brief%20-%20pmss%20report\data%20brief%202017-2019\PMSS%20figures%202009_2019.xlsx" TargetMode="External"/><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3" Type="http://schemas.openxmlformats.org/officeDocument/2006/relationships/themeOverride" Target="../theme/themeOverride3.xml"/><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oleObject" Target="file:///\\pheecisilon00.file.cdphintra.ca.gov\homedir\DSun\data%20request\MMR\PARM\PAMR3.0\data%20brief%20-%20pmss%20report\data%20brief%202017-2019\PMSS%20figures%202009_2019.xlsx" TargetMode="External"/></Relationships>
</file>

<file path=ppt/charts/_rels/chart6.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oleObject" Target="file:///\\pheecisilon00.file.cdphintra.ca.gov\homedir\DSun\data%20request\MMR\PARM\PAMR3.0\data%20brief%20-%20pmss%20report\data%20brief%202017-2019\PMSS%20figures%202009_2019.xlsx" TargetMode="External"/></Relationships>
</file>

<file path=ppt/charts/_rels/chart7.xml.rels><?xml version="1.0" encoding="UTF-8" standalone="yes"?>
<Relationships xmlns="http://schemas.openxmlformats.org/package/2006/relationships"><Relationship Id="rId3" Type="http://schemas.openxmlformats.org/officeDocument/2006/relationships/oleObject" Target="file:///\\pheecisilon00.file.cdphintra.ca.gov\homedir\DSun\data%20request\MMR\PARM\PAMR3.0\data%20brief%20-%20pmss%20report\data%20brief%202017-2019\2008-2019%20PMSS%20report%20figures.xlsx" TargetMode="External"/><Relationship Id="rId2" Type="http://schemas.microsoft.com/office/2011/relationships/chartColorStyle" Target="colors6.xml"/><Relationship Id="rId1" Type="http://schemas.microsoft.com/office/2011/relationships/chartStyle" Target="style6.xml"/></Relationships>
</file>

<file path=ppt/charts/_rels/chart8.xml.rels><?xml version="1.0" encoding="UTF-8" standalone="yes"?>
<Relationships xmlns="http://schemas.openxmlformats.org/package/2006/relationships"><Relationship Id="rId3" Type="http://schemas.openxmlformats.org/officeDocument/2006/relationships/oleObject" Target="file:///\\pheecisilon00.file.cdphintra.ca.gov\homedir\DSun\data%20request\MMR\PARM\PAMR3.0\data%20brief%20-%20pmss%20report\data%20brief%202017-2019\2008-2019%20PMSS%20report%20figures.xlsx" TargetMode="External"/><Relationship Id="rId2" Type="http://schemas.microsoft.com/office/2011/relationships/chartColorStyle" Target="colors7.xml"/><Relationship Id="rId1" Type="http://schemas.microsoft.com/office/2011/relationships/chartStyle" Target="style7.xml"/></Relationships>
</file>

<file path=ppt/charts/_rels/chart9.xml.rels><?xml version="1.0" encoding="UTF-8" standalone="yes"?>
<Relationships xmlns="http://schemas.openxmlformats.org/package/2006/relationships"><Relationship Id="rId3" Type="http://schemas.openxmlformats.org/officeDocument/2006/relationships/oleObject" Target="file:///\\pheecisilon00.file.cdphintra.ca.gov\homedir\DSun\data%20request\MMR\PARM\PAMR3.0\data%20brief%20-%20pmss%20report\data%20brief%202017-2019\2008-2019%20PMSS%20report%20figures.xlsx"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568477017295932E-2"/>
          <c:y val="0.14773876981521167"/>
          <c:w val="0.89562810417928529"/>
          <c:h val="0.74593510045169964"/>
        </c:manualLayout>
      </c:layout>
      <c:lineChart>
        <c:grouping val="standard"/>
        <c:varyColors val="0"/>
        <c:ser>
          <c:idx val="2"/>
          <c:order val="1"/>
          <c:tx>
            <c:strRef>
              <c:f>' Figure 1 US vs CA PRMR'!$B$1</c:f>
              <c:strCache>
                <c:ptCount val="1"/>
                <c:pt idx="0">
                  <c:v>United States PRMR</c:v>
                </c:pt>
              </c:strCache>
            </c:strRef>
          </c:tx>
          <c:spPr>
            <a:ln w="28575" cap="rnd">
              <a:solidFill>
                <a:srgbClr val="882255"/>
              </a:solidFill>
              <a:round/>
            </a:ln>
            <a:effectLst/>
          </c:spPr>
          <c:marker>
            <c:symbol val="square"/>
            <c:size val="7"/>
            <c:spPr>
              <a:solidFill>
                <a:srgbClr val="782164"/>
              </a:solidFill>
              <a:ln w="9525">
                <a:noFill/>
              </a:ln>
              <a:effectLst/>
            </c:spPr>
          </c:marker>
          <c:dLbls>
            <c:dLbl>
              <c:idx val="2"/>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432-4A7D-A53B-EF5ADD900B2B}"/>
                </c:ext>
              </c:extLst>
            </c:dLbl>
            <c:dLbl>
              <c:idx val="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432-4A7D-A53B-EF5ADD900B2B}"/>
                </c:ext>
              </c:extLst>
            </c:dLbl>
            <c:dLbl>
              <c:idx val="4"/>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432-4A7D-A53B-EF5ADD900B2B}"/>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 Figure 1 US vs CA PRMR'!$A$2:$A$12</c:f>
              <c:numCache>
                <c:formatCode>General</c:formatCode>
                <c:ptCount val="9"/>
                <c:pt idx="0">
                  <c:v>2011</c:v>
                </c:pt>
                <c:pt idx="1">
                  <c:v>2012</c:v>
                </c:pt>
                <c:pt idx="2">
                  <c:v>2013</c:v>
                </c:pt>
                <c:pt idx="3">
                  <c:v>2014</c:v>
                </c:pt>
                <c:pt idx="4">
                  <c:v>2015</c:v>
                </c:pt>
                <c:pt idx="5">
                  <c:v>2016</c:v>
                </c:pt>
                <c:pt idx="6">
                  <c:v>2017</c:v>
                </c:pt>
                <c:pt idx="7">
                  <c:v>2018</c:v>
                </c:pt>
                <c:pt idx="8">
                  <c:v>2019</c:v>
                </c:pt>
              </c:numCache>
              <c:extLst/>
            </c:numRef>
          </c:cat>
          <c:val>
            <c:numRef>
              <c:f>' Figure 1 US vs CA PRMR'!$B$2:$B$12</c:f>
              <c:numCache>
                <c:formatCode>0.0</c:formatCode>
                <c:ptCount val="9"/>
                <c:pt idx="0">
                  <c:v>17.8</c:v>
                </c:pt>
                <c:pt idx="1">
                  <c:v>15.9</c:v>
                </c:pt>
                <c:pt idx="2">
                  <c:v>17.3</c:v>
                </c:pt>
                <c:pt idx="3">
                  <c:v>18</c:v>
                </c:pt>
                <c:pt idx="4">
                  <c:v>17.2</c:v>
                </c:pt>
                <c:pt idx="5">
                  <c:v>16.899999999999999</c:v>
                </c:pt>
                <c:pt idx="6">
                  <c:v>17.3</c:v>
                </c:pt>
              </c:numCache>
              <c:extLst/>
            </c:numRef>
          </c:val>
          <c:smooth val="0"/>
          <c:extLst>
            <c:ext xmlns:c16="http://schemas.microsoft.com/office/drawing/2014/chart" uri="{C3380CC4-5D6E-409C-BE32-E72D297353CC}">
              <c16:uniqueId val="{00000003-A432-4A7D-A53B-EF5ADD900B2B}"/>
            </c:ext>
          </c:extLst>
        </c:ser>
        <c:ser>
          <c:idx val="0"/>
          <c:order val="2"/>
          <c:tx>
            <c:strRef>
              <c:f>' Figure 1 US vs CA PRMR'!$C$1</c:f>
              <c:strCache>
                <c:ptCount val="1"/>
                <c:pt idx="0">
                  <c:v>California PRMR</c:v>
                </c:pt>
              </c:strCache>
            </c:strRef>
          </c:tx>
          <c:spPr>
            <a:ln w="28575" cap="rnd">
              <a:solidFill>
                <a:schemeClr val="accent1">
                  <a:lumMod val="50000"/>
                </a:schemeClr>
              </a:solidFill>
              <a:round/>
            </a:ln>
            <a:effectLst/>
          </c:spPr>
          <c:marker>
            <c:symbol val="triangle"/>
            <c:size val="8"/>
            <c:spPr>
              <a:solidFill>
                <a:schemeClr val="accent1">
                  <a:lumMod val="50000"/>
                </a:schemeClr>
              </a:solidFill>
              <a:ln w="9525">
                <a:noFill/>
              </a:ln>
              <a:effectLst/>
            </c:spPr>
          </c:marker>
          <c:dLbls>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 Figure 1 US vs CA PRMR'!$A$2:$A$12</c:f>
              <c:numCache>
                <c:formatCode>General</c:formatCode>
                <c:ptCount val="9"/>
                <c:pt idx="0">
                  <c:v>2011</c:v>
                </c:pt>
                <c:pt idx="1">
                  <c:v>2012</c:v>
                </c:pt>
                <c:pt idx="2">
                  <c:v>2013</c:v>
                </c:pt>
                <c:pt idx="3">
                  <c:v>2014</c:v>
                </c:pt>
                <c:pt idx="4">
                  <c:v>2015</c:v>
                </c:pt>
                <c:pt idx="5">
                  <c:v>2016</c:v>
                </c:pt>
                <c:pt idx="6">
                  <c:v>2017</c:v>
                </c:pt>
                <c:pt idx="7">
                  <c:v>2018</c:v>
                </c:pt>
                <c:pt idx="8">
                  <c:v>2019</c:v>
                </c:pt>
              </c:numCache>
              <c:extLst/>
            </c:numRef>
          </c:cat>
          <c:val>
            <c:numRef>
              <c:f>' Figure 1 US vs CA PRMR'!$C$2:$C$12</c:f>
              <c:numCache>
                <c:formatCode>0.0</c:formatCode>
                <c:ptCount val="9"/>
                <c:pt idx="0">
                  <c:v>12.94761395394235</c:v>
                </c:pt>
                <c:pt idx="1">
                  <c:v>9.5278172564650205</c:v>
                </c:pt>
                <c:pt idx="2">
                  <c:v>10.720238191556497</c:v>
                </c:pt>
                <c:pt idx="3">
                  <c:v>11.531434092883714</c:v>
                </c:pt>
                <c:pt idx="4">
                  <c:v>13.420389638645842</c:v>
                </c:pt>
                <c:pt idx="5">
                  <c:v>14.11259395612824</c:v>
                </c:pt>
                <c:pt idx="6">
                  <c:v>13.140994391762716</c:v>
                </c:pt>
                <c:pt idx="7">
                  <c:v>16.07083495692796</c:v>
                </c:pt>
                <c:pt idx="8">
                  <c:v>12.76484248856203</c:v>
                </c:pt>
              </c:numCache>
              <c:extLst/>
            </c:numRef>
          </c:val>
          <c:smooth val="0"/>
          <c:extLst>
            <c:ext xmlns:c16="http://schemas.microsoft.com/office/drawing/2014/chart" uri="{C3380CC4-5D6E-409C-BE32-E72D297353CC}">
              <c16:uniqueId val="{00000004-A432-4A7D-A53B-EF5ADD900B2B}"/>
            </c:ext>
          </c:extLst>
        </c:ser>
        <c:dLbls>
          <c:showLegendKey val="0"/>
          <c:showVal val="0"/>
          <c:showCatName val="0"/>
          <c:showSerName val="0"/>
          <c:showPercent val="0"/>
          <c:showBubbleSize val="0"/>
        </c:dLbls>
        <c:marker val="1"/>
        <c:smooth val="0"/>
        <c:axId val="1598946384"/>
        <c:axId val="1915407280"/>
        <c:extLst>
          <c:ext xmlns:c15="http://schemas.microsoft.com/office/drawing/2012/chart" uri="{02D57815-91ED-43cb-92C2-25804820EDAC}">
            <c15:filteredLineSeries>
              <c15:ser>
                <c:idx val="1"/>
                <c:order val="0"/>
                <c:tx>
                  <c:strRef>
                    <c:extLst>
                      <c:ext uri="{02D57815-91ED-43cb-92C2-25804820EDAC}">
                        <c15:formulaRef>
                          <c15:sqref>' Figure 1 US vs CA PRMR'!$A$1</c15:sqref>
                        </c15:formulaRef>
                      </c:ext>
                    </c:extLst>
                    <c:strCache>
                      <c:ptCount val="1"/>
                      <c:pt idx="0">
                        <c:v>Year</c:v>
                      </c:pt>
                    </c:strCache>
                  </c:strRef>
                </c:tx>
                <c:spPr>
                  <a:ln w="28575" cap="rnd">
                    <a:solidFill>
                      <a:schemeClr val="accent2"/>
                    </a:solidFill>
                    <a:round/>
                  </a:ln>
                  <a:effectLst/>
                </c:spPr>
                <c:marker>
                  <c:symbol val="square"/>
                  <c:size val="7"/>
                  <c:spPr>
                    <a:solidFill>
                      <a:srgbClr val="CC6677"/>
                    </a:solidFill>
                    <a:ln w="9525">
                      <a:solidFill>
                        <a:srgbClr val="CC6677"/>
                      </a:solidFill>
                    </a:ln>
                    <a:effectLst/>
                  </c:spPr>
                </c:marker>
                <c:cat>
                  <c:numRef>
                    <c:extLst>
                      <c:ext uri="{02D57815-91ED-43cb-92C2-25804820EDAC}">
                        <c15:formulaRef>
                          <c15:sqref>' Figure 1 US vs CA PRMR'!$A$2:$A$12</c15:sqref>
                        </c15:formulaRef>
                      </c:ext>
                    </c:extLst>
                    <c:numCache>
                      <c:formatCode>General</c:formatCode>
                      <c:ptCount val="9"/>
                      <c:pt idx="0">
                        <c:v>2011</c:v>
                      </c:pt>
                      <c:pt idx="1">
                        <c:v>2012</c:v>
                      </c:pt>
                      <c:pt idx="2">
                        <c:v>2013</c:v>
                      </c:pt>
                      <c:pt idx="3">
                        <c:v>2014</c:v>
                      </c:pt>
                      <c:pt idx="4">
                        <c:v>2015</c:v>
                      </c:pt>
                      <c:pt idx="5">
                        <c:v>2016</c:v>
                      </c:pt>
                      <c:pt idx="6">
                        <c:v>2017</c:v>
                      </c:pt>
                      <c:pt idx="7">
                        <c:v>2018</c:v>
                      </c:pt>
                      <c:pt idx="8">
                        <c:v>2019</c:v>
                      </c:pt>
                    </c:numCache>
                  </c:numRef>
                </c:cat>
                <c:val>
                  <c:numRef>
                    <c:extLst>
                      <c:ext uri="{02D57815-91ED-43cb-92C2-25804820EDAC}">
                        <c15:formulaRef>
                          <c15:sqref>' Figure 1 US vs CA PRMR'!$A$2:$A$12</c15:sqref>
                        </c15:formulaRef>
                      </c:ext>
                    </c:extLst>
                    <c:numCache>
                      <c:formatCode>General</c:formatCode>
                      <c:ptCount val="9"/>
                      <c:pt idx="0">
                        <c:v>2011</c:v>
                      </c:pt>
                      <c:pt idx="1">
                        <c:v>2012</c:v>
                      </c:pt>
                      <c:pt idx="2">
                        <c:v>2013</c:v>
                      </c:pt>
                      <c:pt idx="3">
                        <c:v>2014</c:v>
                      </c:pt>
                      <c:pt idx="4">
                        <c:v>2015</c:v>
                      </c:pt>
                      <c:pt idx="5">
                        <c:v>2016</c:v>
                      </c:pt>
                      <c:pt idx="6">
                        <c:v>2017</c:v>
                      </c:pt>
                      <c:pt idx="7">
                        <c:v>2018</c:v>
                      </c:pt>
                      <c:pt idx="8">
                        <c:v>2019</c:v>
                      </c:pt>
                    </c:numCache>
                  </c:numRef>
                </c:val>
                <c:smooth val="0"/>
                <c:extLst>
                  <c:ext xmlns:c16="http://schemas.microsoft.com/office/drawing/2014/chart" uri="{C3380CC4-5D6E-409C-BE32-E72D297353CC}">
                    <c16:uniqueId val="{00000005-A432-4A7D-A53B-EF5ADD900B2B}"/>
                  </c:ext>
                </c:extLst>
              </c15:ser>
            </c15:filteredLineSeries>
          </c:ext>
        </c:extLst>
      </c:lineChart>
      <c:catAx>
        <c:axId val="1598946384"/>
        <c:scaling>
          <c:orientation val="minMax"/>
        </c:scaling>
        <c:delete val="0"/>
        <c:axPos val="b"/>
        <c:numFmt formatCode="0" sourceLinked="0"/>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15407280"/>
        <c:crosses val="autoZero"/>
        <c:auto val="1"/>
        <c:lblAlgn val="ctr"/>
        <c:lblOffset val="100"/>
        <c:tickLblSkip val="1"/>
        <c:noMultiLvlLbl val="0"/>
      </c:catAx>
      <c:valAx>
        <c:axId val="1915407280"/>
        <c:scaling>
          <c:orientation val="minMax"/>
          <c:max val="25"/>
          <c:min val="5"/>
        </c:scaling>
        <c:delete val="0"/>
        <c:axPos val="l"/>
        <c:title>
          <c:tx>
            <c:rich>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a:t>Deaths per                     100,000 live births</a:t>
                </a:r>
              </a:p>
            </c:rich>
          </c:tx>
          <c:layout>
            <c:manualLayout>
              <c:xMode val="edge"/>
              <c:yMode val="edge"/>
              <c:x val="1.8803418803418803E-2"/>
              <c:y val="2.1519186143776844E-2"/>
            </c:manualLayout>
          </c:layout>
          <c:overlay val="0"/>
          <c:spPr>
            <a:noFill/>
            <a:ln>
              <a:noFill/>
            </a:ln>
            <a:effectLst/>
          </c:spPr>
          <c:txPr>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solidFill>
            <a:schemeClr val="bg1"/>
          </a:solid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598946384"/>
        <c:crossesAt val="1"/>
        <c:crossBetween val="between"/>
        <c:majorUnit val="3"/>
      </c:valAx>
      <c:spPr>
        <a:noFill/>
        <a:ln>
          <a:noFill/>
        </a:ln>
        <a:effectLst/>
      </c:spPr>
    </c:plotArea>
    <c:legend>
      <c:legendPos val="t"/>
      <c:layout>
        <c:manualLayout>
          <c:xMode val="edge"/>
          <c:yMode val="edge"/>
          <c:x val="0.68123894708920985"/>
          <c:y val="9.4280051574951534E-2"/>
          <c:w val="0.27762877717208428"/>
          <c:h val="0.17239845859874062"/>
        </c:manualLayout>
      </c:layout>
      <c:overlay val="1"/>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latin typeface="+mn-lt"/>
        </a:defRPr>
      </a:pPr>
      <a:endParaRPr lang="en-US"/>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5156745917709188E-2"/>
          <c:y val="0.19616808055159926"/>
          <c:w val="0.91700059390386424"/>
          <c:h val="0.62906328700290548"/>
        </c:manualLayout>
      </c:layout>
      <c:barChart>
        <c:barDir val="col"/>
        <c:grouping val="clustered"/>
        <c:varyColors val="0"/>
        <c:ser>
          <c:idx val="0"/>
          <c:order val="0"/>
          <c:tx>
            <c:strRef>
              <c:f>'HPI by year of death'!$A$29</c:f>
              <c:strCache>
                <c:ptCount val="1"/>
                <c:pt idx="0">
                  <c:v>Q1-Most advantaged</c:v>
                </c:pt>
              </c:strCache>
            </c:strRef>
          </c:tx>
          <c:spPr>
            <a:solidFill>
              <a:srgbClr val="E7EEF2"/>
            </a:solidFill>
            <a:ln>
              <a:noFill/>
            </a:ln>
            <a:effectLst/>
          </c:spPr>
          <c:invertIfNegative val="0"/>
          <c:dLbls>
            <c:dLbl>
              <c:idx val="0"/>
              <c:tx>
                <c:rich>
                  <a:bodyPr/>
                  <a:lstStyle/>
                  <a:p>
                    <a:fld id="{98E93157-D932-4879-BA94-B2810617C370}" type="VALUE">
                      <a:rPr lang="en-US"/>
                      <a:pPr/>
                      <a:t>[VALUE]</a:t>
                    </a:fld>
                    <a:endParaRPr lang="en-US"/>
                  </a:p>
                  <a:p>
                    <a:r>
                      <a:rPr lang="en-US"/>
                      <a:t>(n=13)</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90B9-4EC3-AD5A-141925D9FD2D}"/>
                </c:ext>
              </c:extLst>
            </c:dLbl>
            <c:dLbl>
              <c:idx val="1"/>
              <c:tx>
                <c:rich>
                  <a:bodyPr/>
                  <a:lstStyle/>
                  <a:p>
                    <a:fld id="{6B453CF6-1AC6-4E58-ADAE-0955D2B58B07}" type="VALUE">
                      <a:rPr lang="en-US"/>
                      <a:pPr/>
                      <a:t>[VALUE]</a:t>
                    </a:fld>
                    <a:endParaRPr lang="en-US"/>
                  </a:p>
                  <a:p>
                    <a:r>
                      <a:rPr lang="en-US"/>
                      <a:t>(n=26)</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0B9-4EC3-AD5A-141925D9FD2D}"/>
                </c:ext>
              </c:extLst>
            </c:dLbl>
            <c:dLbl>
              <c:idx val="2"/>
              <c:tx>
                <c:rich>
                  <a:bodyPr/>
                  <a:lstStyle/>
                  <a:p>
                    <a:fld id="{2E6E2D94-55B5-4031-B08F-610BFC181CE6}" type="VALUE">
                      <a:rPr lang="en-US"/>
                      <a:pPr/>
                      <a:t>[VALUE]</a:t>
                    </a:fld>
                    <a:endParaRPr lang="en-US"/>
                  </a:p>
                  <a:p>
                    <a:r>
                      <a:rPr lang="en-US"/>
                      <a:t>(n=23)</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90B9-4EC3-AD5A-141925D9FD2D}"/>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'HPI by year of death'!$B$28:$H$28</c:f>
              <c:strCache>
                <c:ptCount val="3"/>
                <c:pt idx="0">
                  <c:v>2011-2013</c:v>
                </c:pt>
                <c:pt idx="1">
                  <c:v>2014-2016</c:v>
                </c:pt>
                <c:pt idx="2">
                  <c:v>2017-2019</c:v>
                </c:pt>
              </c:strCache>
              <c:extLst/>
            </c:strRef>
          </c:cat>
          <c:val>
            <c:numRef>
              <c:f>'HPI by year of death'!$B$29:$H$29</c:f>
              <c:numCache>
                <c:formatCode>0.0</c:formatCode>
                <c:ptCount val="3"/>
                <c:pt idx="0">
                  <c:v>4.8369033400677912</c:v>
                </c:pt>
                <c:pt idx="1">
                  <c:v>9.3859427457492508</c:v>
                </c:pt>
                <c:pt idx="2">
                  <c:v>8.662900188323917</c:v>
                </c:pt>
              </c:numCache>
              <c:extLst/>
            </c:numRef>
          </c:val>
          <c:extLst>
            <c:ext xmlns:c16="http://schemas.microsoft.com/office/drawing/2014/chart" uri="{C3380CC4-5D6E-409C-BE32-E72D297353CC}">
              <c16:uniqueId val="{00000003-90B9-4EC3-AD5A-141925D9FD2D}"/>
            </c:ext>
          </c:extLst>
        </c:ser>
        <c:ser>
          <c:idx val="1"/>
          <c:order val="1"/>
          <c:tx>
            <c:strRef>
              <c:f>'HPI by year of death'!$A$30</c:f>
              <c:strCache>
                <c:ptCount val="1"/>
                <c:pt idx="0">
                  <c:v>Q2</c:v>
                </c:pt>
              </c:strCache>
            </c:strRef>
          </c:tx>
          <c:spPr>
            <a:solidFill>
              <a:srgbClr val="B7CDD8"/>
            </a:solidFill>
            <a:ln>
              <a:noFill/>
            </a:ln>
            <a:effectLst/>
          </c:spPr>
          <c:invertIfNegative val="0"/>
          <c:dLbls>
            <c:dLbl>
              <c:idx val="0"/>
              <c:tx>
                <c:rich>
                  <a:bodyPr/>
                  <a:lstStyle/>
                  <a:p>
                    <a:fld id="{F23FEAF8-3470-4E9E-B54C-135F41523AFD}" type="VALUE">
                      <a:rPr lang="en-US"/>
                      <a:pPr/>
                      <a:t>[VALUE]</a:t>
                    </a:fld>
                    <a:endParaRPr lang="en-US"/>
                  </a:p>
                  <a:p>
                    <a:r>
                      <a:rPr lang="en-US"/>
                      <a:t>(n=31)</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90B9-4EC3-AD5A-141925D9FD2D}"/>
                </c:ext>
              </c:extLst>
            </c:dLbl>
            <c:dLbl>
              <c:idx val="1"/>
              <c:tx>
                <c:rich>
                  <a:bodyPr/>
                  <a:lstStyle/>
                  <a:p>
                    <a:fld id="{07B7C55E-5E8A-471D-B275-26D67F4593E9}" type="VALUE">
                      <a:rPr lang="en-US"/>
                      <a:pPr/>
                      <a:t>[VALUE]</a:t>
                    </a:fld>
                    <a:endParaRPr lang="en-US"/>
                  </a:p>
                  <a:p>
                    <a:r>
                      <a:rPr lang="en-US"/>
                      <a:t>(n=38)</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0B9-4EC3-AD5A-141925D9FD2D}"/>
                </c:ext>
              </c:extLst>
            </c:dLbl>
            <c:dLbl>
              <c:idx val="2"/>
              <c:tx>
                <c:rich>
                  <a:bodyPr/>
                  <a:lstStyle/>
                  <a:p>
                    <a:fld id="{76ED4BEB-BFC2-455C-8133-1CA1E0588D3E}" type="VALUE">
                      <a:rPr lang="en-US"/>
                      <a:pPr/>
                      <a:t>[VALUE]</a:t>
                    </a:fld>
                    <a:endParaRPr lang="en-US"/>
                  </a:p>
                  <a:p>
                    <a:r>
                      <a:rPr lang="en-US"/>
                      <a:t>(n=41)</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90B9-4EC3-AD5A-141925D9FD2D}"/>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'HPI by year of death'!$B$28:$H$28</c:f>
              <c:strCache>
                <c:ptCount val="3"/>
                <c:pt idx="0">
                  <c:v>2011-2013</c:v>
                </c:pt>
                <c:pt idx="1">
                  <c:v>2014-2016</c:v>
                </c:pt>
                <c:pt idx="2">
                  <c:v>2017-2019</c:v>
                </c:pt>
              </c:strCache>
              <c:extLst/>
            </c:strRef>
          </c:cat>
          <c:val>
            <c:numRef>
              <c:f>'HPI by year of death'!$B$30:$H$30</c:f>
              <c:numCache>
                <c:formatCode>0.0</c:formatCode>
                <c:ptCount val="3"/>
                <c:pt idx="0">
                  <c:v>9.5967210171285995</c:v>
                </c:pt>
                <c:pt idx="1">
                  <c:v>11.513686136915908</c:v>
                </c:pt>
                <c:pt idx="2">
                  <c:v>13.178618495066054</c:v>
                </c:pt>
              </c:numCache>
              <c:extLst/>
            </c:numRef>
          </c:val>
          <c:extLst>
            <c:ext xmlns:c16="http://schemas.microsoft.com/office/drawing/2014/chart" uri="{C3380CC4-5D6E-409C-BE32-E72D297353CC}">
              <c16:uniqueId val="{00000007-90B9-4EC3-AD5A-141925D9FD2D}"/>
            </c:ext>
          </c:extLst>
        </c:ser>
        <c:ser>
          <c:idx val="2"/>
          <c:order val="2"/>
          <c:tx>
            <c:strRef>
              <c:f>'HPI by year of death'!$A$31</c:f>
              <c:strCache>
                <c:ptCount val="1"/>
                <c:pt idx="0">
                  <c:v>Q3</c:v>
                </c:pt>
              </c:strCache>
            </c:strRef>
          </c:tx>
          <c:spPr>
            <a:solidFill>
              <a:srgbClr val="588AA4"/>
            </a:solidFill>
            <a:ln>
              <a:noFill/>
            </a:ln>
            <a:effectLst/>
          </c:spPr>
          <c:invertIfNegative val="0"/>
          <c:dLbls>
            <c:dLbl>
              <c:idx val="0"/>
              <c:tx>
                <c:rich>
                  <a:bodyPr/>
                  <a:lstStyle/>
                  <a:p>
                    <a:fld id="{CF6B7F77-D167-4EF8-8488-833BCD527F68}" type="VALUE">
                      <a:rPr lang="en-US"/>
                      <a:pPr/>
                      <a:t>[VALUE]</a:t>
                    </a:fld>
                    <a:endParaRPr lang="en-US"/>
                  </a:p>
                  <a:p>
                    <a:r>
                      <a:rPr lang="en-US"/>
                      <a:t>(n=48)</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90B9-4EC3-AD5A-141925D9FD2D}"/>
                </c:ext>
              </c:extLst>
            </c:dLbl>
            <c:dLbl>
              <c:idx val="1"/>
              <c:tx>
                <c:rich>
                  <a:bodyPr/>
                  <a:lstStyle/>
                  <a:p>
                    <a:fld id="{6A4DA1D9-A0D9-46A7-B3A9-E40082A044FF}" type="VALUE">
                      <a:rPr lang="en-US"/>
                      <a:pPr/>
                      <a:t>[VALUE]</a:t>
                    </a:fld>
                    <a:endParaRPr lang="en-US"/>
                  </a:p>
                  <a:p>
                    <a:r>
                      <a:rPr lang="en-US"/>
                      <a:t>(n=47)</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90B9-4EC3-AD5A-141925D9FD2D}"/>
                </c:ext>
              </c:extLst>
            </c:dLbl>
            <c:dLbl>
              <c:idx val="2"/>
              <c:tx>
                <c:rich>
                  <a:bodyPr/>
                  <a:lstStyle/>
                  <a:p>
                    <a:fld id="{1BD2F4FD-AB2A-4896-B3CE-EB652DE9860E}" type="VALUE">
                      <a:rPr lang="en-US"/>
                      <a:pPr/>
                      <a:t>[VALUE]</a:t>
                    </a:fld>
                    <a:endParaRPr lang="en-US"/>
                  </a:p>
                  <a:p>
                    <a:r>
                      <a:rPr lang="en-US"/>
                      <a:t>(n=53)</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90B9-4EC3-AD5A-141925D9FD2D}"/>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'HPI by year of death'!$B$28:$H$28</c:f>
              <c:strCache>
                <c:ptCount val="3"/>
                <c:pt idx="0">
                  <c:v>2011-2013</c:v>
                </c:pt>
                <c:pt idx="1">
                  <c:v>2014-2016</c:v>
                </c:pt>
                <c:pt idx="2">
                  <c:v>2017-2019</c:v>
                </c:pt>
              </c:strCache>
              <c:extLst/>
            </c:strRef>
          </c:cat>
          <c:val>
            <c:numRef>
              <c:f>'HPI by year of death'!$B$31:$H$31</c:f>
              <c:numCache>
                <c:formatCode>0.0</c:formatCode>
                <c:ptCount val="3"/>
                <c:pt idx="0">
                  <c:v>12.645922085312552</c:v>
                </c:pt>
                <c:pt idx="1">
                  <c:v>12.451353621092062</c:v>
                </c:pt>
                <c:pt idx="2">
                  <c:v>15.21467038708418</c:v>
                </c:pt>
              </c:numCache>
              <c:extLst/>
            </c:numRef>
          </c:val>
          <c:extLst>
            <c:ext xmlns:c16="http://schemas.microsoft.com/office/drawing/2014/chart" uri="{C3380CC4-5D6E-409C-BE32-E72D297353CC}">
              <c16:uniqueId val="{0000000B-90B9-4EC3-AD5A-141925D9FD2D}"/>
            </c:ext>
          </c:extLst>
        </c:ser>
        <c:ser>
          <c:idx val="3"/>
          <c:order val="3"/>
          <c:tx>
            <c:strRef>
              <c:f>'HPI by year of death'!$A$32</c:f>
              <c:strCache>
                <c:ptCount val="1"/>
                <c:pt idx="0">
                  <c:v>Q4-Least advantaged</c:v>
                </c:pt>
              </c:strCache>
            </c:strRef>
          </c:tx>
          <c:spPr>
            <a:solidFill>
              <a:srgbClr val="10587D"/>
            </a:solidFill>
            <a:ln>
              <a:noFill/>
            </a:ln>
            <a:effectLst/>
          </c:spPr>
          <c:invertIfNegative val="0"/>
          <c:dLbls>
            <c:dLbl>
              <c:idx val="0"/>
              <c:tx>
                <c:rich>
                  <a:bodyPr/>
                  <a:lstStyle/>
                  <a:p>
                    <a:fld id="{A5BB880B-42F9-497B-80E0-E5E4E5DF0F25}" type="VALUE">
                      <a:rPr lang="en-US"/>
                      <a:pPr/>
                      <a:t>[VALUE]</a:t>
                    </a:fld>
                    <a:endParaRPr lang="en-US"/>
                  </a:p>
                  <a:p>
                    <a:r>
                      <a:rPr lang="en-US"/>
                      <a:t>(n=72)</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90B9-4EC3-AD5A-141925D9FD2D}"/>
                </c:ext>
              </c:extLst>
            </c:dLbl>
            <c:dLbl>
              <c:idx val="1"/>
              <c:tx>
                <c:rich>
                  <a:bodyPr/>
                  <a:lstStyle/>
                  <a:p>
                    <a:fld id="{49149267-DDBF-44D1-8406-244231C174F9}" type="VALUE">
                      <a:rPr lang="en-US"/>
                      <a:pPr/>
                      <a:t>[VALUE]</a:t>
                    </a:fld>
                    <a:endParaRPr lang="en-US"/>
                  </a:p>
                  <a:p>
                    <a:r>
                      <a:rPr lang="en-US"/>
                      <a:t>(n=69)</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90B9-4EC3-AD5A-141925D9FD2D}"/>
                </c:ext>
              </c:extLst>
            </c:dLbl>
            <c:dLbl>
              <c:idx val="2"/>
              <c:tx>
                <c:rich>
                  <a:bodyPr/>
                  <a:lstStyle/>
                  <a:p>
                    <a:fld id="{B97F5828-B81E-4B09-8040-614F256FC3FA}" type="VALUE">
                      <a:rPr lang="en-US"/>
                      <a:pPr/>
                      <a:t>[VALUE]</a:t>
                    </a:fld>
                    <a:endParaRPr lang="en-US"/>
                  </a:p>
                  <a:p>
                    <a:r>
                      <a:rPr lang="en-US"/>
                      <a:t>(n=65)</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90B9-4EC3-AD5A-141925D9FD2D}"/>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'HPI by year of death'!$B$28:$H$28</c:f>
              <c:strCache>
                <c:ptCount val="3"/>
                <c:pt idx="0">
                  <c:v>2011-2013</c:v>
                </c:pt>
                <c:pt idx="1">
                  <c:v>2014-2016</c:v>
                </c:pt>
                <c:pt idx="2">
                  <c:v>2017-2019</c:v>
                </c:pt>
              </c:strCache>
              <c:extLst/>
            </c:strRef>
          </c:cat>
          <c:val>
            <c:numRef>
              <c:f>'HPI by year of death'!$B$32:$H$32</c:f>
              <c:numCache>
                <c:formatCode>0.0</c:formatCode>
                <c:ptCount val="3"/>
                <c:pt idx="0">
                  <c:v>15.693522934340043</c:v>
                </c:pt>
                <c:pt idx="1">
                  <c:v>15.648316558640365</c:v>
                </c:pt>
                <c:pt idx="2">
                  <c:v>16.172292136285151</c:v>
                </c:pt>
              </c:numCache>
              <c:extLst/>
            </c:numRef>
          </c:val>
          <c:extLst>
            <c:ext xmlns:c16="http://schemas.microsoft.com/office/drawing/2014/chart" uri="{C3380CC4-5D6E-409C-BE32-E72D297353CC}">
              <c16:uniqueId val="{0000000F-90B9-4EC3-AD5A-141925D9FD2D}"/>
            </c:ext>
          </c:extLst>
        </c:ser>
        <c:dLbls>
          <c:showLegendKey val="0"/>
          <c:showVal val="0"/>
          <c:showCatName val="0"/>
          <c:showSerName val="0"/>
          <c:showPercent val="0"/>
          <c:showBubbleSize val="0"/>
        </c:dLbls>
        <c:gapWidth val="150"/>
        <c:overlap val="-15"/>
        <c:axId val="1250280495"/>
        <c:axId val="1250219343"/>
      </c:barChart>
      <c:catAx>
        <c:axId val="1250280495"/>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250219343"/>
        <c:crosses val="autoZero"/>
        <c:auto val="1"/>
        <c:lblAlgn val="ctr"/>
        <c:lblOffset val="100"/>
        <c:noMultiLvlLbl val="0"/>
      </c:catAx>
      <c:valAx>
        <c:axId val="1250219343"/>
        <c:scaling>
          <c:orientation val="minMax"/>
        </c:scaling>
        <c:delete val="0"/>
        <c:axPos val="l"/>
        <c:title>
          <c:tx>
            <c:rich>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a:t>Deaths per</a:t>
                </a:r>
              </a:p>
              <a:p>
                <a:pPr>
                  <a:defRPr/>
                </a:pPr>
                <a:r>
                  <a:rPr lang="en-US" sz="1600"/>
                  <a:t>100,000 live births</a:t>
                </a:r>
              </a:p>
            </c:rich>
          </c:tx>
          <c:layout>
            <c:manualLayout>
              <c:xMode val="edge"/>
              <c:yMode val="edge"/>
              <c:x val="3.5260533372772134E-3"/>
              <c:y val="1.3439170683899224E-2"/>
            </c:manualLayout>
          </c:layout>
          <c:overlay val="0"/>
          <c:spPr>
            <a:noFill/>
            <a:ln>
              <a:noFill/>
            </a:ln>
            <a:effectLst/>
          </c:spPr>
          <c:txPr>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250280495"/>
        <c:crosses val="autoZero"/>
        <c:crossBetween val="between"/>
      </c:valAx>
      <c:spPr>
        <a:noFill/>
        <a:ln>
          <a:noFill/>
        </a:ln>
        <a:effectLst/>
      </c:spPr>
    </c:plotArea>
    <c:legend>
      <c:legendPos val="b"/>
      <c:layout>
        <c:manualLayout>
          <c:xMode val="edge"/>
          <c:yMode val="edge"/>
          <c:x val="0.22845203579630596"/>
          <c:y val="7.4670858534973086E-2"/>
          <c:w val="0.74155502412371876"/>
          <c:h val="7.3642269999226379E-2"/>
        </c:manualLayout>
      </c:layout>
      <c:overlay val="0"/>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0092592583823405E-2"/>
          <c:y val="0.14439723221274475"/>
          <c:w val="0.89667678362683312"/>
          <c:h val="0.75060396268979646"/>
        </c:manualLayout>
      </c:layout>
      <c:barChart>
        <c:barDir val="col"/>
        <c:grouping val="clustered"/>
        <c:varyColors val="0"/>
        <c:ser>
          <c:idx val="0"/>
          <c:order val="0"/>
          <c:tx>
            <c:strRef>
              <c:f>'Race - by year of death'!$A$30</c:f>
              <c:strCache>
                <c:ptCount val="1"/>
                <c:pt idx="0">
                  <c:v>Hispanic/Latina</c:v>
                </c:pt>
              </c:strCache>
            </c:strRef>
          </c:tx>
          <c:spPr>
            <a:solidFill>
              <a:srgbClr val="44AA99"/>
            </a:solidFill>
            <a:ln>
              <a:noFill/>
            </a:ln>
            <a:effectLst/>
          </c:spPr>
          <c:invertIfNegative val="0"/>
          <c:dLbls>
            <c:dLbl>
              <c:idx val="0"/>
              <c:tx>
                <c:rich>
                  <a:bodyPr/>
                  <a:lstStyle/>
                  <a:p>
                    <a:fld id="{BE3CCEAE-F052-4D21-BD22-0CDAA38C2F65}" type="VALUE">
                      <a:rPr lang="en-US"/>
                      <a:pPr/>
                      <a:t>[VALUE]</a:t>
                    </a:fld>
                    <a:endParaRPr lang="en-US"/>
                  </a:p>
                  <a:p>
                    <a:r>
                      <a:rPr lang="en-US"/>
                      <a:t>(n=55)</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779B-4795-BA33-2FF3B328D55F}"/>
                </c:ext>
              </c:extLst>
            </c:dLbl>
            <c:dLbl>
              <c:idx val="1"/>
              <c:tx>
                <c:rich>
                  <a:bodyPr/>
                  <a:lstStyle/>
                  <a:p>
                    <a:fld id="{51D43CD3-0F04-4046-98C9-1740C9AF8790}" type="VALUE">
                      <a:rPr lang="en-US"/>
                      <a:pPr/>
                      <a:t>[VALUE]</a:t>
                    </a:fld>
                    <a:endParaRPr lang="en-US"/>
                  </a:p>
                  <a:p>
                    <a:r>
                      <a:rPr lang="en-US"/>
                      <a:t>(n=77)</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779B-4795-BA33-2FF3B328D55F}"/>
                </c:ext>
              </c:extLst>
            </c:dLbl>
            <c:dLbl>
              <c:idx val="2"/>
              <c:tx>
                <c:rich>
                  <a:bodyPr/>
                  <a:lstStyle/>
                  <a:p>
                    <a:fld id="{C87593DD-24BE-4E7D-AA92-F69912DBA8C4}" type="VALUE">
                      <a:rPr lang="en-US"/>
                      <a:pPr/>
                      <a:t>[VALUE]</a:t>
                    </a:fld>
                    <a:endParaRPr lang="en-US"/>
                  </a:p>
                  <a:p>
                    <a:r>
                      <a:rPr lang="en-US"/>
                      <a:t>(n=80)</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779B-4795-BA33-2FF3B328D55F}"/>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by year of death'!$B$29:$H$29</c:f>
              <c:strCache>
                <c:ptCount val="3"/>
                <c:pt idx="0">
                  <c:v>2011-2013</c:v>
                </c:pt>
                <c:pt idx="1">
                  <c:v>2014-2016</c:v>
                </c:pt>
                <c:pt idx="2">
                  <c:v>2017-2019</c:v>
                </c:pt>
              </c:strCache>
              <c:extLst/>
            </c:strRef>
          </c:cat>
          <c:val>
            <c:numRef>
              <c:f>'Race - by year of death'!$B$30:$H$30</c:f>
              <c:numCache>
                <c:formatCode>0.0</c:formatCode>
                <c:ptCount val="3"/>
                <c:pt idx="0">
                  <c:v>7.5086246793475961</c:v>
                </c:pt>
                <c:pt idx="1">
                  <c:v>10.998821554833411</c:v>
                </c:pt>
                <c:pt idx="2">
                  <c:v>12.61634636917322</c:v>
                </c:pt>
              </c:numCache>
              <c:extLst/>
            </c:numRef>
          </c:val>
          <c:extLst>
            <c:ext xmlns:c16="http://schemas.microsoft.com/office/drawing/2014/chart" uri="{C3380CC4-5D6E-409C-BE32-E72D297353CC}">
              <c16:uniqueId val="{00000003-779B-4795-BA33-2FF3B328D55F}"/>
            </c:ext>
          </c:extLst>
        </c:ser>
        <c:ser>
          <c:idx val="2"/>
          <c:order val="1"/>
          <c:tx>
            <c:strRef>
              <c:f>'Race - by year of death'!$A$32</c:f>
              <c:strCache>
                <c:ptCount val="1"/>
                <c:pt idx="0">
                  <c:v>Asian/Pacific Islander</c:v>
                </c:pt>
              </c:strCache>
            </c:strRef>
          </c:tx>
          <c:spPr>
            <a:solidFill>
              <a:srgbClr val="10587D"/>
            </a:solidFill>
            <a:ln>
              <a:noFill/>
            </a:ln>
            <a:effectLst/>
          </c:spPr>
          <c:invertIfNegative val="0"/>
          <c:dLbls>
            <c:dLbl>
              <c:idx val="0"/>
              <c:tx>
                <c:rich>
                  <a:bodyPr/>
                  <a:lstStyle/>
                  <a:p>
                    <a:fld id="{493D1757-2740-4D26-B730-45D31678CED4}" type="VALUE">
                      <a:rPr lang="en-US"/>
                      <a:pPr/>
                      <a:t>[VALUE]</a:t>
                    </a:fld>
                    <a:endParaRPr lang="en-US"/>
                  </a:p>
                  <a:p>
                    <a:r>
                      <a:rPr lang="en-US"/>
                      <a:t>(n=23)</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779B-4795-BA33-2FF3B328D55F}"/>
                </c:ext>
              </c:extLst>
            </c:dLbl>
            <c:dLbl>
              <c:idx val="1"/>
              <c:tx>
                <c:rich>
                  <a:bodyPr/>
                  <a:lstStyle/>
                  <a:p>
                    <a:fld id="{A806A9CE-2C5F-4624-A80A-382215493517}" type="VALUE">
                      <a:rPr lang="en-US"/>
                      <a:pPr/>
                      <a:t>[VALUE]</a:t>
                    </a:fld>
                    <a:endParaRPr lang="en-US"/>
                  </a:p>
                  <a:p>
                    <a:r>
                      <a:rPr lang="en-US"/>
                      <a:t>(n=29)</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779B-4795-BA33-2FF3B328D55F}"/>
                </c:ext>
              </c:extLst>
            </c:dLbl>
            <c:dLbl>
              <c:idx val="2"/>
              <c:tx>
                <c:rich>
                  <a:bodyPr/>
                  <a:lstStyle/>
                  <a:p>
                    <a:fld id="{5D2CAD2A-A038-4ECD-B9DE-19A12E43C2D2}" type="VALUE">
                      <a:rPr lang="en-US"/>
                      <a:pPr/>
                      <a:t>[VALUE]</a:t>
                    </a:fld>
                    <a:endParaRPr lang="en-US"/>
                  </a:p>
                  <a:p>
                    <a:r>
                      <a:rPr lang="en-US"/>
                      <a:t>(n=32)</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779B-4795-BA33-2FF3B328D55F}"/>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by year of death'!$B$29:$H$29</c:f>
              <c:strCache>
                <c:ptCount val="3"/>
                <c:pt idx="0">
                  <c:v>2011-2013</c:v>
                </c:pt>
                <c:pt idx="1">
                  <c:v>2014-2016</c:v>
                </c:pt>
                <c:pt idx="2">
                  <c:v>2017-2019</c:v>
                </c:pt>
              </c:strCache>
              <c:extLst/>
            </c:strRef>
          </c:cat>
          <c:val>
            <c:numRef>
              <c:f>'Race - by year of death'!$B$32:$H$32</c:f>
              <c:numCache>
                <c:formatCode>0.0</c:formatCode>
                <c:ptCount val="3"/>
                <c:pt idx="0">
                  <c:v>11.232936924617226</c:v>
                </c:pt>
                <c:pt idx="1">
                  <c:v>12.889118028764956</c:v>
                </c:pt>
                <c:pt idx="2">
                  <c:v>15.075211170731478</c:v>
                </c:pt>
              </c:numCache>
              <c:extLst/>
            </c:numRef>
          </c:val>
          <c:extLst>
            <c:ext xmlns:c16="http://schemas.microsoft.com/office/drawing/2014/chart" uri="{C3380CC4-5D6E-409C-BE32-E72D297353CC}">
              <c16:uniqueId val="{00000007-779B-4795-BA33-2FF3B328D55F}"/>
            </c:ext>
          </c:extLst>
        </c:ser>
        <c:ser>
          <c:idx val="3"/>
          <c:order val="2"/>
          <c:tx>
            <c:strRef>
              <c:f>'Race - by year of death'!$A$33</c:f>
              <c:strCache>
                <c:ptCount val="1"/>
                <c:pt idx="0">
                  <c:v>White</c:v>
                </c:pt>
              </c:strCache>
            </c:strRef>
          </c:tx>
          <c:spPr>
            <a:solidFill>
              <a:srgbClr val="DDCC77"/>
            </a:solidFill>
            <a:ln>
              <a:noFill/>
            </a:ln>
            <a:effectLst/>
          </c:spPr>
          <c:invertIfNegative val="0"/>
          <c:dLbls>
            <c:dLbl>
              <c:idx val="0"/>
              <c:tx>
                <c:rich>
                  <a:bodyPr/>
                  <a:lstStyle/>
                  <a:p>
                    <a:fld id="{573060FC-9E10-4809-84D3-9BE15E34D523}" type="VALUE">
                      <a:rPr lang="en-US"/>
                      <a:pPr/>
                      <a:t>[VALUE]</a:t>
                    </a:fld>
                    <a:endParaRPr lang="en-US"/>
                  </a:p>
                  <a:p>
                    <a:r>
                      <a:rPr lang="en-US"/>
                      <a:t>(n=51)</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779B-4795-BA33-2FF3B328D55F}"/>
                </c:ext>
              </c:extLst>
            </c:dLbl>
            <c:dLbl>
              <c:idx val="1"/>
              <c:tx>
                <c:rich>
                  <a:bodyPr/>
                  <a:lstStyle/>
                  <a:p>
                    <a:fld id="{44BFCC7B-50BC-4B52-800E-84222FA0AF6C}" type="VALUE">
                      <a:rPr lang="en-US"/>
                      <a:pPr/>
                      <a:t>[VALUE]</a:t>
                    </a:fld>
                    <a:endParaRPr lang="en-US"/>
                  </a:p>
                  <a:p>
                    <a:r>
                      <a:rPr lang="en-US"/>
                      <a:t>(n=39)</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779B-4795-BA33-2FF3B328D55F}"/>
                </c:ext>
              </c:extLst>
            </c:dLbl>
            <c:dLbl>
              <c:idx val="2"/>
              <c:tx>
                <c:rich>
                  <a:bodyPr/>
                  <a:lstStyle/>
                  <a:p>
                    <a:fld id="{0C8B0EE2-41BC-47AB-BDA6-189985F10117}" type="VALUE">
                      <a:rPr lang="en-US"/>
                      <a:pPr/>
                      <a:t>[VALUE]</a:t>
                    </a:fld>
                    <a:endParaRPr lang="en-US"/>
                  </a:p>
                  <a:p>
                    <a:r>
                      <a:rPr lang="en-US"/>
                      <a:t>(n=41)</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779B-4795-BA33-2FF3B328D55F}"/>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by year of death'!$B$29:$H$29</c:f>
              <c:strCache>
                <c:ptCount val="3"/>
                <c:pt idx="0">
                  <c:v>2011-2013</c:v>
                </c:pt>
                <c:pt idx="1">
                  <c:v>2014-2016</c:v>
                </c:pt>
                <c:pt idx="2">
                  <c:v>2017-2019</c:v>
                </c:pt>
              </c:strCache>
              <c:extLst/>
            </c:strRef>
          </c:cat>
          <c:val>
            <c:numRef>
              <c:f>'Race - by year of death'!$B$33:$H$33</c:f>
              <c:numCache>
                <c:formatCode>0.0</c:formatCode>
                <c:ptCount val="3"/>
                <c:pt idx="0">
                  <c:v>12.312535609784362</c:v>
                </c:pt>
                <c:pt idx="1">
                  <c:v>9.5987241080570218</c:v>
                </c:pt>
                <c:pt idx="2">
                  <c:v>11.098058110515003</c:v>
                </c:pt>
              </c:numCache>
              <c:extLst/>
            </c:numRef>
          </c:val>
          <c:extLst>
            <c:ext xmlns:c16="http://schemas.microsoft.com/office/drawing/2014/chart" uri="{C3380CC4-5D6E-409C-BE32-E72D297353CC}">
              <c16:uniqueId val="{0000000B-779B-4795-BA33-2FF3B328D55F}"/>
            </c:ext>
          </c:extLst>
        </c:ser>
        <c:ser>
          <c:idx val="1"/>
          <c:order val="3"/>
          <c:tx>
            <c:strRef>
              <c:f>'Race - by year of death'!$A$31</c:f>
              <c:strCache>
                <c:ptCount val="1"/>
                <c:pt idx="0">
                  <c:v>Black</c:v>
                </c:pt>
              </c:strCache>
            </c:strRef>
          </c:tx>
          <c:spPr>
            <a:solidFill>
              <a:srgbClr val="CC6677"/>
            </a:solidFill>
            <a:ln>
              <a:noFill/>
            </a:ln>
            <a:effectLst/>
          </c:spPr>
          <c:invertIfNegative val="0"/>
          <c:dLbls>
            <c:dLbl>
              <c:idx val="0"/>
              <c:tx>
                <c:rich>
                  <a:bodyPr/>
                  <a:lstStyle/>
                  <a:p>
                    <a:fld id="{2312F682-D615-4B8E-9F00-A258A414460E}" type="VALUE">
                      <a:rPr lang="en-US"/>
                      <a:pPr/>
                      <a:t>[VALUE]</a:t>
                    </a:fld>
                    <a:endParaRPr lang="en-US"/>
                  </a:p>
                  <a:p>
                    <a:r>
                      <a:rPr lang="en-US"/>
                      <a:t>(n=35)</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779B-4795-BA33-2FF3B328D55F}"/>
                </c:ext>
              </c:extLst>
            </c:dLbl>
            <c:dLbl>
              <c:idx val="1"/>
              <c:tx>
                <c:rich>
                  <a:bodyPr/>
                  <a:lstStyle/>
                  <a:p>
                    <a:fld id="{656D52AF-41A2-49AD-A421-64260CD31793}" type="VALUE">
                      <a:rPr lang="en-US"/>
                      <a:pPr/>
                      <a:t>[VALUE]</a:t>
                    </a:fld>
                    <a:endParaRPr lang="en-US"/>
                  </a:p>
                  <a:p>
                    <a:r>
                      <a:rPr lang="en-US"/>
                      <a:t>(n=42)</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779B-4795-BA33-2FF3B328D55F}"/>
                </c:ext>
              </c:extLst>
            </c:dLbl>
            <c:dLbl>
              <c:idx val="2"/>
              <c:tx>
                <c:rich>
                  <a:bodyPr/>
                  <a:lstStyle/>
                  <a:p>
                    <a:fld id="{0D90EDA2-CFCD-4B70-B15D-5F5EC6F867FD}" type="VALUE">
                      <a:rPr lang="en-US"/>
                      <a:pPr/>
                      <a:t>[VALUE]</a:t>
                    </a:fld>
                    <a:endParaRPr lang="en-US"/>
                  </a:p>
                  <a:p>
                    <a:r>
                      <a:rPr lang="en-US"/>
                      <a:t>(n=32)</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779B-4795-BA33-2FF3B328D55F}"/>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'Race - by year of death'!$B$29:$H$29</c:f>
              <c:strCache>
                <c:ptCount val="3"/>
                <c:pt idx="0">
                  <c:v>2011-2013</c:v>
                </c:pt>
                <c:pt idx="1">
                  <c:v>2014-2016</c:v>
                </c:pt>
                <c:pt idx="2">
                  <c:v>2017-2019</c:v>
                </c:pt>
              </c:strCache>
              <c:extLst/>
            </c:strRef>
          </c:cat>
          <c:val>
            <c:numRef>
              <c:f>'Race - by year of death'!$B$31:$H$31</c:f>
              <c:numCache>
                <c:formatCode>0.0</c:formatCode>
                <c:ptCount val="3"/>
                <c:pt idx="0">
                  <c:v>44.051754518451389</c:v>
                </c:pt>
                <c:pt idx="1">
                  <c:v>57.55474552580371</c:v>
                </c:pt>
                <c:pt idx="2">
                  <c:v>47.339378966522183</c:v>
                </c:pt>
              </c:numCache>
              <c:extLst/>
            </c:numRef>
          </c:val>
          <c:extLst>
            <c:ext xmlns:c16="http://schemas.microsoft.com/office/drawing/2014/chart" uri="{C3380CC4-5D6E-409C-BE32-E72D297353CC}">
              <c16:uniqueId val="{0000000F-779B-4795-BA33-2FF3B328D55F}"/>
            </c:ext>
          </c:extLst>
        </c:ser>
        <c:dLbls>
          <c:showLegendKey val="0"/>
          <c:showVal val="0"/>
          <c:showCatName val="0"/>
          <c:showSerName val="0"/>
          <c:showPercent val="0"/>
          <c:showBubbleSize val="0"/>
        </c:dLbls>
        <c:gapWidth val="100"/>
        <c:axId val="1250226415"/>
        <c:axId val="1250235983"/>
      </c:barChart>
      <c:catAx>
        <c:axId val="1250226415"/>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250235983"/>
        <c:crosses val="autoZero"/>
        <c:auto val="1"/>
        <c:lblAlgn val="ctr"/>
        <c:lblOffset val="100"/>
        <c:noMultiLvlLbl val="0"/>
      </c:catAx>
      <c:valAx>
        <c:axId val="1250235983"/>
        <c:scaling>
          <c:orientation val="minMax"/>
          <c:max val="65"/>
          <c:min val="0"/>
        </c:scaling>
        <c:delete val="0"/>
        <c:axPos val="l"/>
        <c:title>
          <c:tx>
            <c:rich>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dirty="0"/>
                  <a:t>Deaths per </a:t>
                </a:r>
              </a:p>
              <a:p>
                <a:pPr>
                  <a:defRPr/>
                </a:pPr>
                <a:r>
                  <a:rPr lang="en-US" sz="1600" dirty="0"/>
                  <a:t>100,000 live births</a:t>
                </a:r>
              </a:p>
            </c:rich>
          </c:tx>
          <c:layout>
            <c:manualLayout>
              <c:xMode val="edge"/>
              <c:yMode val="edge"/>
              <c:x val="3.4880735444632778E-2"/>
              <c:y val="1.2604508278184275E-2"/>
            </c:manualLayout>
          </c:layout>
          <c:overlay val="0"/>
          <c:spPr>
            <a:noFill/>
            <a:ln>
              <a:noFill/>
            </a:ln>
            <a:effectLst/>
          </c:spPr>
          <c:txPr>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250226415"/>
        <c:crosses val="autoZero"/>
        <c:crossBetween val="between"/>
      </c:valAx>
      <c:spPr>
        <a:noFill/>
        <a:ln>
          <a:noFill/>
        </a:ln>
        <a:effectLst/>
      </c:spPr>
    </c:plotArea>
    <c:legend>
      <c:legendPos val="t"/>
      <c:layout>
        <c:manualLayout>
          <c:xMode val="edge"/>
          <c:yMode val="edge"/>
          <c:x val="0.19578178922546111"/>
          <c:y val="9.8653712674146188E-2"/>
          <c:w val="0.72630925167231963"/>
          <c:h val="7.3510495722340294E-2"/>
        </c:manualLayout>
      </c:layout>
      <c:overlay val="1"/>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
          <c:y val="3.9402543036550809E-2"/>
          <c:w val="1"/>
          <c:h val="0.90582950060888023"/>
        </c:manualLayout>
      </c:layout>
      <c:ofPieChart>
        <c:ofPieType val="pie"/>
        <c:varyColors val="1"/>
        <c:ser>
          <c:idx val="0"/>
          <c:order val="0"/>
          <c:spPr>
            <a:solidFill>
              <a:srgbClr val="10587D"/>
            </a:solidFill>
          </c:spPr>
          <c:dPt>
            <c:idx val="0"/>
            <c:bubble3D val="0"/>
            <c:spPr>
              <a:solidFill>
                <a:srgbClr val="117733"/>
              </a:solidFill>
              <a:ln w="19050">
                <a:solidFill>
                  <a:schemeClr val="lt1"/>
                </a:solidFill>
              </a:ln>
              <a:effectLst/>
            </c:spPr>
            <c:extLst>
              <c:ext xmlns:c16="http://schemas.microsoft.com/office/drawing/2014/chart" uri="{C3380CC4-5D6E-409C-BE32-E72D297353CC}">
                <c16:uniqueId val="{00000001-6D85-42D9-8C6F-C5C31DE96BC9}"/>
              </c:ext>
            </c:extLst>
          </c:dPt>
          <c:dPt>
            <c:idx val="1"/>
            <c:bubble3D val="0"/>
            <c:spPr>
              <a:solidFill>
                <a:srgbClr val="44AA99"/>
              </a:solidFill>
              <a:ln w="19050">
                <a:solidFill>
                  <a:schemeClr val="lt1"/>
                </a:solidFill>
              </a:ln>
              <a:effectLst/>
            </c:spPr>
            <c:extLst>
              <c:ext xmlns:c16="http://schemas.microsoft.com/office/drawing/2014/chart" uri="{C3380CC4-5D6E-409C-BE32-E72D297353CC}">
                <c16:uniqueId val="{00000003-6D85-42D9-8C6F-C5C31DE96BC9}"/>
              </c:ext>
            </c:extLst>
          </c:dPt>
          <c:dPt>
            <c:idx val="2"/>
            <c:bubble3D val="0"/>
            <c:spPr>
              <a:solidFill>
                <a:srgbClr val="88CCEE"/>
              </a:solidFill>
              <a:ln w="19050">
                <a:solidFill>
                  <a:schemeClr val="lt1"/>
                </a:solidFill>
              </a:ln>
              <a:effectLst/>
            </c:spPr>
            <c:extLst>
              <c:ext xmlns:c16="http://schemas.microsoft.com/office/drawing/2014/chart" uri="{C3380CC4-5D6E-409C-BE32-E72D297353CC}">
                <c16:uniqueId val="{00000005-6D85-42D9-8C6F-C5C31DE96BC9}"/>
              </c:ext>
            </c:extLst>
          </c:dPt>
          <c:dPt>
            <c:idx val="3"/>
            <c:bubble3D val="0"/>
            <c:spPr>
              <a:solidFill>
                <a:srgbClr val="DDCC77"/>
              </a:solidFill>
              <a:ln w="19050">
                <a:solidFill>
                  <a:schemeClr val="lt1"/>
                </a:solidFill>
              </a:ln>
              <a:effectLst/>
            </c:spPr>
            <c:extLst>
              <c:ext xmlns:c16="http://schemas.microsoft.com/office/drawing/2014/chart" uri="{C3380CC4-5D6E-409C-BE32-E72D297353CC}">
                <c16:uniqueId val="{00000007-6D85-42D9-8C6F-C5C31DE96BC9}"/>
              </c:ext>
            </c:extLst>
          </c:dPt>
          <c:dPt>
            <c:idx val="4"/>
            <c:bubble3D val="0"/>
            <c:spPr>
              <a:solidFill>
                <a:srgbClr val="CC6677"/>
              </a:solidFill>
              <a:ln w="19050">
                <a:solidFill>
                  <a:schemeClr val="lt1"/>
                </a:solidFill>
              </a:ln>
              <a:effectLst/>
            </c:spPr>
            <c:extLst>
              <c:ext xmlns:c16="http://schemas.microsoft.com/office/drawing/2014/chart" uri="{C3380CC4-5D6E-409C-BE32-E72D297353CC}">
                <c16:uniqueId val="{00000009-6D85-42D9-8C6F-C5C31DE96BC9}"/>
              </c:ext>
            </c:extLst>
          </c:dPt>
          <c:dPt>
            <c:idx val="5"/>
            <c:bubble3D val="0"/>
            <c:spPr>
              <a:solidFill>
                <a:srgbClr val="B7CDD8"/>
              </a:solidFill>
              <a:ln w="19050">
                <a:solidFill>
                  <a:schemeClr val="lt1"/>
                </a:solidFill>
              </a:ln>
              <a:effectLst/>
            </c:spPr>
            <c:extLst>
              <c:ext xmlns:c16="http://schemas.microsoft.com/office/drawing/2014/chart" uri="{C3380CC4-5D6E-409C-BE32-E72D297353CC}">
                <c16:uniqueId val="{0000000B-6D85-42D9-8C6F-C5C31DE96BC9}"/>
              </c:ext>
            </c:extLst>
          </c:dPt>
          <c:dPt>
            <c:idx val="6"/>
            <c:bubble3D val="0"/>
            <c:spPr>
              <a:solidFill>
                <a:srgbClr val="588AA4"/>
              </a:solidFill>
              <a:ln w="19050">
                <a:solidFill>
                  <a:srgbClr val="B7CDD8"/>
                </a:solidFill>
              </a:ln>
              <a:effectLst/>
            </c:spPr>
            <c:extLst>
              <c:ext xmlns:c16="http://schemas.microsoft.com/office/drawing/2014/chart" uri="{C3380CC4-5D6E-409C-BE32-E72D297353CC}">
                <c16:uniqueId val="{0000000D-6D85-42D9-8C6F-C5C31DE96BC9}"/>
              </c:ext>
            </c:extLst>
          </c:dPt>
          <c:dPt>
            <c:idx val="7"/>
            <c:bubble3D val="0"/>
            <c:spPr>
              <a:solidFill>
                <a:srgbClr val="E7EEF2"/>
              </a:solidFill>
              <a:ln w="19050">
                <a:solidFill>
                  <a:schemeClr val="lt1"/>
                </a:solidFill>
              </a:ln>
              <a:effectLst/>
            </c:spPr>
            <c:extLst>
              <c:ext xmlns:c16="http://schemas.microsoft.com/office/drawing/2014/chart" uri="{C3380CC4-5D6E-409C-BE32-E72D297353CC}">
                <c16:uniqueId val="{0000000F-6D85-42D9-8C6F-C5C31DE96BC9}"/>
              </c:ext>
            </c:extLst>
          </c:dPt>
          <c:dPt>
            <c:idx val="8"/>
            <c:bubble3D val="0"/>
            <c:spPr>
              <a:solidFill>
                <a:srgbClr val="10587D"/>
              </a:solidFill>
              <a:ln w="19050">
                <a:solidFill>
                  <a:schemeClr val="lt1"/>
                </a:solidFill>
              </a:ln>
              <a:effectLst/>
            </c:spPr>
            <c:extLst>
              <c:ext xmlns:c16="http://schemas.microsoft.com/office/drawing/2014/chart" uri="{C3380CC4-5D6E-409C-BE32-E72D297353CC}">
                <c16:uniqueId val="{00000011-6D85-42D9-8C6F-C5C31DE96BC9}"/>
              </c:ext>
            </c:extLst>
          </c:dPt>
          <c:dPt>
            <c:idx val="9"/>
            <c:bubble3D val="0"/>
            <c:spPr>
              <a:solidFill>
                <a:srgbClr val="10587D"/>
              </a:solidFill>
              <a:ln w="19050">
                <a:solidFill>
                  <a:schemeClr val="lt1"/>
                </a:solidFill>
              </a:ln>
              <a:effectLst/>
            </c:spPr>
            <c:extLst>
              <c:ext xmlns:c16="http://schemas.microsoft.com/office/drawing/2014/chart" uri="{C3380CC4-5D6E-409C-BE32-E72D297353CC}">
                <c16:uniqueId val="{00000013-6D85-42D9-8C6F-C5C31DE96BC9}"/>
              </c:ext>
            </c:extLst>
          </c:dPt>
          <c:dLbls>
            <c:dLbl>
              <c:idx val="0"/>
              <c:layout>
                <c:manualLayout>
                  <c:x val="0.10424990840613541"/>
                  <c:y val="-0.18952956981901536"/>
                </c:manualLayout>
              </c:layout>
              <c:tx>
                <c:rich>
                  <a:bodyPr rot="0" vert="horz"/>
                  <a:lstStyle/>
                  <a:p>
                    <a:pPr>
                      <a:defRPr b="1">
                        <a:solidFill>
                          <a:schemeClr val="bg1"/>
                        </a:solidFill>
                      </a:defRPr>
                    </a:pPr>
                    <a:fld id="{C5C808AC-E82A-4E36-8C8B-A0C41C3C3B13}" type="CATEGORYNAME">
                      <a:rPr lang="en-US"/>
                      <a:pPr>
                        <a:defRPr b="1">
                          <a:solidFill>
                            <a:schemeClr val="bg1"/>
                          </a:solidFill>
                        </a:defRPr>
                      </a:pPr>
                      <a:t>[CATEGORY NAME]</a:t>
                    </a:fld>
                    <a:r>
                      <a:rPr lang="en-US" baseline="0" dirty="0"/>
                      <a:t> </a:t>
                    </a:r>
                  </a:p>
                  <a:p>
                    <a:pPr>
                      <a:defRPr b="1">
                        <a:solidFill>
                          <a:schemeClr val="bg1"/>
                        </a:solidFill>
                      </a:defRPr>
                    </a:pPr>
                    <a:fld id="{EDCEC7D1-92BD-4A7B-9059-8B38427150A9}" type="VALUE">
                      <a:rPr lang="en-US" baseline="0" smtClean="0"/>
                      <a:pPr>
                        <a:defRPr b="1">
                          <a:solidFill>
                            <a:schemeClr val="bg1"/>
                          </a:solidFill>
                        </a:defRPr>
                      </a:pPr>
                      <a:t>[VALUE]</a:t>
                    </a:fld>
                    <a:endParaRPr lang="en-US"/>
                  </a:p>
                </c:rich>
              </c:tx>
              <c:spPr>
                <a:noFill/>
                <a:ln>
                  <a:noFill/>
                </a:ln>
                <a:effectLst/>
              </c:spPr>
              <c:showLegendKey val="0"/>
              <c:showVal val="1"/>
              <c:showCatName val="1"/>
              <c:showSerName val="0"/>
              <c:showPercent val="0"/>
              <c:showBubbleSize val="0"/>
              <c:separator> </c:separator>
              <c:extLst>
                <c:ext xmlns:c15="http://schemas.microsoft.com/office/drawing/2012/chart" uri="{CE6537A1-D6FC-4f65-9D91-7224C49458BB}">
                  <c15:layout>
                    <c:manualLayout>
                      <c:w val="0.12679162072767364"/>
                      <c:h val="0.18242424242424243"/>
                    </c:manualLayout>
                  </c15:layout>
                  <c15:dlblFieldTable/>
                  <c15:showDataLabelsRange val="0"/>
                </c:ext>
                <c:ext xmlns:c16="http://schemas.microsoft.com/office/drawing/2014/chart" uri="{C3380CC4-5D6E-409C-BE32-E72D297353CC}">
                  <c16:uniqueId val="{00000001-6D85-42D9-8C6F-C5C31DE96BC9}"/>
                </c:ext>
              </c:extLst>
            </c:dLbl>
            <c:dLbl>
              <c:idx val="1"/>
              <c:layout>
                <c:manualLayout>
                  <c:x val="0.13117320364611601"/>
                  <c:y val="-1.3270161488658829E-2"/>
                </c:manualLayout>
              </c:layout>
              <c:spPr>
                <a:noFill/>
                <a:ln>
                  <a:noFill/>
                </a:ln>
                <a:effectLst/>
              </c:spPr>
              <c:txPr>
                <a:bodyPr rot="0" vert="horz"/>
                <a:lstStyle/>
                <a:p>
                  <a:pPr>
                    <a:defRPr b="1">
                      <a:solidFill>
                        <a:schemeClr val="bg1"/>
                      </a:solidFill>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13317883954209167"/>
                      <c:h val="0.19523741858617555"/>
                    </c:manualLayout>
                  </c15:layout>
                </c:ext>
                <c:ext xmlns:c16="http://schemas.microsoft.com/office/drawing/2014/chart" uri="{C3380CC4-5D6E-409C-BE32-E72D297353CC}">
                  <c16:uniqueId val="{00000003-6D85-42D9-8C6F-C5C31DE96BC9}"/>
                </c:ext>
              </c:extLst>
            </c:dLbl>
            <c:dLbl>
              <c:idx val="2"/>
              <c:spPr>
                <a:noFill/>
                <a:ln>
                  <a:noFill/>
                </a:ln>
                <a:effectLst/>
              </c:spPr>
              <c:txPr>
                <a:bodyPr rot="0" vert="horz"/>
                <a:lstStyle/>
                <a:p>
                  <a:pPr>
                    <a:defRPr b="1"/>
                  </a:pPr>
                  <a:endParaRPr lang="en-US"/>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5-6D85-42D9-8C6F-C5C31DE96BC9}"/>
                </c:ext>
              </c:extLst>
            </c:dLbl>
            <c:dLbl>
              <c:idx val="3"/>
              <c:spPr>
                <a:noFill/>
                <a:ln>
                  <a:noFill/>
                </a:ln>
                <a:effectLst/>
              </c:spPr>
              <c:txPr>
                <a:bodyPr rot="0" vert="horz"/>
                <a:lstStyle/>
                <a:p>
                  <a:pPr>
                    <a:defRPr b="1"/>
                  </a:pPr>
                  <a:endParaRPr lang="en-US"/>
                </a:p>
              </c:tx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7-6D85-42D9-8C6F-C5C31DE96BC9}"/>
                </c:ext>
              </c:extLst>
            </c:dLbl>
            <c:dLbl>
              <c:idx val="4"/>
              <c:layout>
                <c:manualLayout>
                  <c:x val="-2.4794265656153509E-2"/>
                  <c:y val="1.5154187544738726E-2"/>
                </c:manualLayout>
              </c:layout>
              <c:spPr>
                <a:noFill/>
                <a:ln>
                  <a:noFill/>
                </a:ln>
                <a:effectLst/>
              </c:spPr>
              <c:txPr>
                <a:bodyPr rot="0" vert="horz"/>
                <a:lstStyle/>
                <a:p>
                  <a:pPr>
                    <a:defRPr b="1"/>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1596179033298897"/>
                      <c:h val="0.10581818181818183"/>
                    </c:manualLayout>
                  </c15:layout>
                </c:ext>
                <c:ext xmlns:c16="http://schemas.microsoft.com/office/drawing/2014/chart" uri="{C3380CC4-5D6E-409C-BE32-E72D297353CC}">
                  <c16:uniqueId val="{00000009-6D85-42D9-8C6F-C5C31DE96BC9}"/>
                </c:ext>
              </c:extLst>
            </c:dLbl>
            <c:dLbl>
              <c:idx val="5"/>
              <c:layout>
                <c:manualLayout>
                  <c:x val="0.14467598467811177"/>
                  <c:y val="7.9618981562678398E-4"/>
                </c:manualLayout>
              </c:layout>
              <c:tx>
                <c:rich>
                  <a:bodyPr rot="0" vert="horz"/>
                  <a:lstStyle/>
                  <a:p>
                    <a:pPr>
                      <a:defRPr b="1"/>
                    </a:pPr>
                    <a:fld id="{F5B7C214-50BD-4170-8CDC-45E8AACD224D}" type="CATEGORYNAME">
                      <a:rPr lang="en-US" b="1"/>
                      <a:pPr>
                        <a:defRPr b="1"/>
                      </a:pPr>
                      <a:t>[CATEGORY NAME]</a:t>
                    </a:fld>
                    <a:r>
                      <a:rPr lang="en-US" b="1"/>
                      <a:t> </a:t>
                    </a:r>
                  </a:p>
                  <a:p>
                    <a:pPr>
                      <a:defRPr b="1"/>
                    </a:pPr>
                    <a:r>
                      <a:rPr lang="en-US" b="1"/>
                      <a:t>50%</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12621091482674565"/>
                      <c:h val="0.21051010304012846"/>
                    </c:manualLayout>
                  </c15:layout>
                  <c15:dlblFieldTable/>
                  <c15:showDataLabelsRange val="0"/>
                </c:ext>
                <c:ext xmlns:c16="http://schemas.microsoft.com/office/drawing/2014/chart" uri="{C3380CC4-5D6E-409C-BE32-E72D297353CC}">
                  <c16:uniqueId val="{0000000B-6D85-42D9-8C6F-C5C31DE96BC9}"/>
                </c:ext>
              </c:extLst>
            </c:dLbl>
            <c:dLbl>
              <c:idx val="6"/>
              <c:layout>
                <c:manualLayout>
                  <c:x val="-0.13593186260873399"/>
                  <c:y val="-4.7270820301573348E-2"/>
                </c:manualLayout>
              </c:layout>
              <c:tx>
                <c:rich>
                  <a:bodyPr rot="0" vert="horz"/>
                  <a:lstStyle/>
                  <a:p>
                    <a:pPr>
                      <a:defRPr b="1">
                        <a:solidFill>
                          <a:schemeClr val="bg1"/>
                        </a:solidFill>
                      </a:defRPr>
                    </a:pPr>
                    <a:fld id="{CDD54860-5CD2-4949-9FEF-C19A83BCC6BA}" type="CATEGORYNAME">
                      <a:rPr lang="en-US" b="1">
                        <a:solidFill>
                          <a:schemeClr val="bg1"/>
                        </a:solidFill>
                      </a:rPr>
                      <a:pPr>
                        <a:defRPr b="1">
                          <a:solidFill>
                            <a:schemeClr val="bg1"/>
                          </a:solidFill>
                        </a:defRPr>
                      </a:pPr>
                      <a:t>[CATEGORY NAME]</a:t>
                    </a:fld>
                    <a:r>
                      <a:rPr lang="en-US" b="1" dirty="0">
                        <a:solidFill>
                          <a:schemeClr val="bg1"/>
                        </a:solidFill>
                      </a:rPr>
                      <a:t> </a:t>
                    </a:r>
                  </a:p>
                  <a:p>
                    <a:pPr>
                      <a:defRPr b="1">
                        <a:solidFill>
                          <a:schemeClr val="bg1"/>
                        </a:solidFill>
                      </a:defRPr>
                    </a:pPr>
                    <a:r>
                      <a:rPr lang="en-US" b="1" dirty="0">
                        <a:solidFill>
                          <a:schemeClr val="bg1"/>
                        </a:solidFill>
                      </a:rPr>
                      <a:t>50%</a:t>
                    </a:r>
                  </a:p>
                </c:rich>
              </c:tx>
              <c:spPr>
                <a:noFill/>
                <a:ln>
                  <a:noFill/>
                </a:ln>
                <a:effectLst/>
              </c:spPr>
              <c:showLegendKey val="0"/>
              <c:showVal val="1"/>
              <c:showCatName val="1"/>
              <c:showSerName val="0"/>
              <c:showPercent val="0"/>
              <c:showBubbleSize val="0"/>
              <c:extLst>
                <c:ext xmlns:c15="http://schemas.microsoft.com/office/drawing/2012/chart" uri="{CE6537A1-D6FC-4f65-9D91-7224C49458BB}">
                  <c15:layout>
                    <c:manualLayout>
                      <c:w val="0.12922126797365011"/>
                      <c:h val="0.24751765156547562"/>
                    </c:manualLayout>
                  </c15:layout>
                  <c15:dlblFieldTable/>
                  <c15:showDataLabelsRange val="0"/>
                </c:ext>
                <c:ext xmlns:c16="http://schemas.microsoft.com/office/drawing/2014/chart" uri="{C3380CC4-5D6E-409C-BE32-E72D297353CC}">
                  <c16:uniqueId val="{0000000D-6D85-42D9-8C6F-C5C31DE96BC9}"/>
                </c:ext>
              </c:extLst>
            </c:dLbl>
            <c:dLbl>
              <c:idx val="7"/>
              <c:layout>
                <c:manualLayout>
                  <c:x val="-6.1199666180824348E-2"/>
                  <c:y val="-9.448524899998062E-2"/>
                </c:manualLayout>
              </c:layout>
              <c:tx>
                <c:rich>
                  <a:bodyPr/>
                  <a:lstStyle/>
                  <a:p>
                    <a:fld id="{E366B23C-BB53-46A8-BD1F-C567A6752B20}" type="CATEGORYNAME">
                      <a:rPr lang="en-US"/>
                      <a:pPr/>
                      <a:t>[CATEGORY NAME]</a:t>
                    </a:fld>
                    <a:r>
                      <a:rPr lang="en-US"/>
                      <a:t>  &lt;1%</a:t>
                    </a:r>
                  </a:p>
                </c:rich>
              </c:tx>
              <c:showLegendKey val="0"/>
              <c:showVal val="1"/>
              <c:showCatName val="1"/>
              <c:showSerName val="0"/>
              <c:showPercent val="0"/>
              <c:showBubbleSize val="0"/>
              <c:separator> </c:separator>
              <c:extLst>
                <c:ext xmlns:c15="http://schemas.microsoft.com/office/drawing/2012/chart" uri="{CE6537A1-D6FC-4f65-9D91-7224C49458BB}">
                  <c15:layout>
                    <c:manualLayout>
                      <c:w val="0.15161664767576624"/>
                      <c:h val="0.19488739317269096"/>
                    </c:manualLayout>
                  </c15:layout>
                  <c15:dlblFieldTable/>
                  <c15:showDataLabelsRange val="0"/>
                </c:ext>
                <c:ext xmlns:c16="http://schemas.microsoft.com/office/drawing/2014/chart" uri="{C3380CC4-5D6E-409C-BE32-E72D297353CC}">
                  <c16:uniqueId val="{0000000F-6D85-42D9-8C6F-C5C31DE96BC9}"/>
                </c:ext>
              </c:extLst>
            </c:dLbl>
            <c:dLbl>
              <c:idx val="8"/>
              <c:layout>
                <c:manualLayout>
                  <c:x val="-0.17130565318839791"/>
                  <c:y val="1.3252647796926633E-2"/>
                </c:manualLayout>
              </c:layout>
              <c:tx>
                <c:rich>
                  <a:bodyPr rot="0" vert="horz"/>
                  <a:lstStyle/>
                  <a:p>
                    <a:pPr>
                      <a:defRPr b="1">
                        <a:solidFill>
                          <a:schemeClr val="bg1"/>
                        </a:solidFill>
                      </a:defRPr>
                    </a:pPr>
                    <a:r>
                      <a:rPr lang="en-US" b="1" dirty="0">
                        <a:solidFill>
                          <a:schemeClr val="bg1"/>
                        </a:solidFill>
                      </a:rPr>
                      <a:t>Medical/Obstetric 58%</a:t>
                    </a:r>
                  </a:p>
                </c:rich>
              </c:tx>
              <c:spPr>
                <a:noFill/>
                <a:ln>
                  <a:noFill/>
                </a:ln>
                <a:effectLst/>
              </c:spPr>
              <c:showLegendKey val="0"/>
              <c:showVal val="1"/>
              <c:showCatName val="1"/>
              <c:showSerName val="0"/>
              <c:showPercent val="0"/>
              <c:showBubbleSize val="0"/>
              <c:separator> </c:separator>
              <c:extLst>
                <c:ext xmlns:c15="http://schemas.microsoft.com/office/drawing/2012/chart" uri="{CE6537A1-D6FC-4f65-9D91-7224C49458BB}">
                  <c15:layout>
                    <c:manualLayout>
                      <c:w val="0.14871000553277242"/>
                      <c:h val="0.18381054209968542"/>
                    </c:manualLayout>
                  </c15:layout>
                  <c15:showDataLabelsRange val="0"/>
                </c:ext>
                <c:ext xmlns:c16="http://schemas.microsoft.com/office/drawing/2014/chart" uri="{C3380CC4-5D6E-409C-BE32-E72D297353CC}">
                  <c16:uniqueId val="{00000011-6D85-42D9-8C6F-C5C31DE96BC9}"/>
                </c:ext>
              </c:extLst>
            </c:dLbl>
            <c:spPr>
              <a:noFill/>
              <a:ln>
                <a:noFill/>
              </a:ln>
              <a:effectLst/>
            </c:spPr>
            <c:txPr>
              <a:bodyPr rot="0" vert="horz"/>
              <a:lstStyle/>
              <a:p>
                <a:pPr>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 P-A cohort'!$A$17:$A$24</c:f>
              <c:strCache>
                <c:ptCount val="8"/>
                <c:pt idx="0">
                  <c:v>Other injury</c:v>
                </c:pt>
                <c:pt idx="1">
                  <c:v>Drug overdose</c:v>
                </c:pt>
                <c:pt idx="2">
                  <c:v>Homicide</c:v>
                </c:pt>
                <c:pt idx="3">
                  <c:v>Suicide</c:v>
                </c:pt>
                <c:pt idx="4">
                  <c:v>Undetermined</c:v>
                </c:pt>
                <c:pt idx="5">
                  <c:v>Pregnancy-related</c:v>
                </c:pt>
                <c:pt idx="6">
                  <c:v>Not pregnancy-related</c:v>
                </c:pt>
                <c:pt idx="7">
                  <c:v>Unable to determine</c:v>
                </c:pt>
              </c:strCache>
            </c:strRef>
          </c:cat>
          <c:val>
            <c:numRef>
              <c:f>' P-A cohort'!$B$17:$B$24</c:f>
              <c:numCache>
                <c:formatCode>0%</c:formatCode>
                <c:ptCount val="8"/>
                <c:pt idx="0">
                  <c:v>0.15</c:v>
                </c:pt>
                <c:pt idx="1">
                  <c:v>0.113</c:v>
                </c:pt>
                <c:pt idx="2">
                  <c:v>8.1000000000000003E-2</c:v>
                </c:pt>
                <c:pt idx="3">
                  <c:v>7.0999999999999994E-2</c:v>
                </c:pt>
                <c:pt idx="4">
                  <c:v>5.0000000000000001E-3</c:v>
                </c:pt>
                <c:pt idx="5">
                  <c:v>0.28699999999999998</c:v>
                </c:pt>
                <c:pt idx="6">
                  <c:v>0.29299999999999998</c:v>
                </c:pt>
                <c:pt idx="7">
                  <c:v>2.6068821689259644E-3</c:v>
                </c:pt>
              </c:numCache>
            </c:numRef>
          </c:val>
          <c:extLst>
            <c:ext xmlns:c16="http://schemas.microsoft.com/office/drawing/2014/chart" uri="{C3380CC4-5D6E-409C-BE32-E72D297353CC}">
              <c16:uniqueId val="{00000014-6D85-42D9-8C6F-C5C31DE96BC9}"/>
            </c:ext>
          </c:extLst>
        </c:ser>
        <c:dLbls>
          <c:showLegendKey val="0"/>
          <c:showVal val="0"/>
          <c:showCatName val="0"/>
          <c:showSerName val="0"/>
          <c:showPercent val="0"/>
          <c:showBubbleSize val="0"/>
          <c:showLeaderLines val="1"/>
        </c:dLbls>
        <c:gapWidth val="47"/>
        <c:secondPieSize val="75"/>
        <c:serLines>
          <c:spPr>
            <a:ln w="9525" cap="flat" cmpd="sng" algn="ctr">
              <a:solidFill>
                <a:schemeClr val="tx1">
                  <a:lumMod val="35000"/>
                  <a:lumOff val="65000"/>
                </a:schemeClr>
              </a:solidFill>
              <a:round/>
            </a:ln>
            <a:effectLst/>
          </c:spPr>
        </c:serLines>
      </c:of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sz="1400"/>
      </a:pPr>
      <a:endParaRPr lang="en-US"/>
    </a:p>
  </c:txPr>
  <c:externalData r:id="rId2">
    <c:autoUpdate val="0"/>
  </c:externalData>
  <c:userShapes r:id="rId3"/>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7694645050273905"/>
          <c:y val="4.2379798979599169E-2"/>
          <c:w val="0.80669362918939558"/>
          <c:h val="0.92828034018837069"/>
        </c:manualLayout>
      </c:layout>
      <c:barChart>
        <c:barDir val="bar"/>
        <c:grouping val="stacked"/>
        <c:varyColors val="0"/>
        <c:ser>
          <c:idx val="0"/>
          <c:order val="0"/>
          <c:spPr>
            <a:solidFill>
              <a:srgbClr val="10587D"/>
            </a:solidFill>
            <a:ln>
              <a:noFill/>
            </a:ln>
            <a:effectLst/>
          </c:spPr>
          <c:invertIfNegative val="0"/>
          <c:dLbls>
            <c:dLbl>
              <c:idx val="0"/>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2E1-4A5E-A96C-9CBA71D908D4}"/>
                </c:ext>
              </c:extLst>
            </c:dLbl>
            <c:dLbl>
              <c:idx val="1"/>
              <c:layout>
                <c:manualLayout>
                  <c:x val="3.7031001662528595E-2"/>
                  <c:y val="-1.1953138551595013E-16"/>
                </c:manualLayout>
              </c:layout>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2E1-4A5E-A96C-9CBA71D908D4}"/>
                </c:ext>
              </c:extLst>
            </c:dLbl>
            <c:dLbl>
              <c:idx val="2"/>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2E1-4A5E-A96C-9CBA71D908D4}"/>
                </c:ext>
              </c:extLst>
            </c:dLbl>
            <c:dLbl>
              <c:idx val="3"/>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2E1-4A5E-A96C-9CBA71D908D4}"/>
                </c:ext>
              </c:extLst>
            </c:dLbl>
            <c:dLbl>
              <c:idx val="4"/>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2E1-4A5E-A96C-9CBA71D908D4}"/>
                </c:ext>
              </c:extLst>
            </c:dLbl>
            <c:dLbl>
              <c:idx val="5"/>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2E1-4A5E-A96C-9CBA71D908D4}"/>
                </c:ext>
              </c:extLst>
            </c:dLbl>
            <c:dLbl>
              <c:idx val="6"/>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2E1-4A5E-A96C-9CBA71D908D4}"/>
                </c:ext>
              </c:extLst>
            </c:dLbl>
            <c:dLbl>
              <c:idx val="7"/>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2E1-4A5E-A96C-9CBA71D908D4}"/>
                </c:ext>
              </c:extLst>
            </c:dLbl>
            <c:dLbl>
              <c:idx val="8"/>
              <c:tx>
                <c:rich>
                  <a:bodyPr/>
                  <a:lstStyle/>
                  <a:p>
                    <a:r>
                      <a:rPr lang="en-US" sz="1600">
                        <a:solidFill>
                          <a:schemeClr val="bg1"/>
                        </a:solidFill>
                      </a:rPr>
                      <a:t>Cardiomyopathy </a:t>
                    </a:r>
                    <a:fld id="{A32FCB2A-E70A-4B8D-94D3-5BDFE63EE7BE}" type="VALUE">
                      <a:rPr lang="en-US" sz="1600">
                        <a:solidFill>
                          <a:schemeClr val="bg1"/>
                        </a:solidFill>
                      </a:rPr>
                      <a:pPr/>
                      <a:t>[VALUE]</a:t>
                    </a:fld>
                    <a:endParaRPr lang="en-US" sz="1600">
                      <a:solidFill>
                        <a:schemeClr val="bg1"/>
                      </a:solidFill>
                    </a:endParaRPr>
                  </a:p>
                </c:rich>
              </c:tx>
              <c:dLblPos val="inBase"/>
              <c:showLegendKey val="0"/>
              <c:showVal val="1"/>
              <c:showCatName val="0"/>
              <c:showSerName val="0"/>
              <c:showPercent val="0"/>
              <c:showBubbleSize val="0"/>
              <c:extLst>
                <c:ext xmlns:c15="http://schemas.microsoft.com/office/drawing/2012/chart" uri="{CE6537A1-D6FC-4f65-9D91-7224C49458BB}">
                  <c15:layout>
                    <c:manualLayout>
                      <c:w val="0.29299341970512466"/>
                      <c:h val="0.13711494962168777"/>
                    </c:manualLayout>
                  </c15:layout>
                  <c15:dlblFieldTable/>
                  <c15:showDataLabelsRange val="0"/>
                </c:ext>
                <c:ext xmlns:c16="http://schemas.microsoft.com/office/drawing/2014/chart" uri="{C3380CC4-5D6E-409C-BE32-E72D297353CC}">
                  <c16:uniqueId val="{00000008-F2E1-4A5E-A96C-9CBA71D908D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bg1"/>
                    </a:solidFill>
                    <a:latin typeface="+mn-lt"/>
                    <a:ea typeface="+mn-ea"/>
                    <a:cs typeface="+mn-cs"/>
                  </a:defRPr>
                </a:pPr>
                <a:endParaRPr lang="en-US"/>
              </a:p>
            </c:txPr>
            <c:dLblPos val="inEnd"/>
            <c:showLegendKey val="0"/>
            <c:showVal val="0"/>
            <c:showCatName val="0"/>
            <c:showSerName val="0"/>
            <c:showPercent val="0"/>
            <c:showBubbleSize val="0"/>
            <c:extLst>
              <c:ext xmlns:c15="http://schemas.microsoft.com/office/drawing/2012/chart" uri="{CE6537A1-D6FC-4f65-9D91-7224C49458BB}">
                <c15:showLeaderLines val="0"/>
              </c:ext>
            </c:extLst>
          </c:dLbls>
          <c:cat>
            <c:strRef>
              <c:f>' PR COD % distribut'!$E$45:$E$54</c:f>
              <c:strCache>
                <c:ptCount val="9"/>
                <c:pt idx="0">
                  <c:v>Other (n=60)</c:v>
                </c:pt>
                <c:pt idx="1">
                  <c:v>Anes (n=5)</c:v>
                </c:pt>
                <c:pt idx="2">
                  <c:v>CVA (n=22)</c:v>
                </c:pt>
                <c:pt idx="3">
                  <c:v>AFE (n=43)</c:v>
                </c:pt>
                <c:pt idx="4">
                  <c:v>TPE (n=45)</c:v>
                </c:pt>
                <c:pt idx="5">
                  <c:v>HDP (n=55)</c:v>
                </c:pt>
                <c:pt idx="6">
                  <c:v>Sepsis (n=75)</c:v>
                </c:pt>
                <c:pt idx="7">
                  <c:v>Hem (n=82)</c:v>
                </c:pt>
                <c:pt idx="8">
                  <c:v>CVD (n=162)</c:v>
                </c:pt>
              </c:strCache>
              <c:extLst/>
            </c:strRef>
          </c:cat>
          <c:val>
            <c:numRef>
              <c:f>' PR COD % distribut'!$F$45:$F$54</c:f>
              <c:numCache>
                <c:formatCode>0%</c:formatCode>
                <c:ptCount val="9"/>
                <c:pt idx="0">
                  <c:v>0.1089</c:v>
                </c:pt>
                <c:pt idx="1">
                  <c:v>9.1000000000000004E-3</c:v>
                </c:pt>
                <c:pt idx="2">
                  <c:v>3.9899999999999998E-2</c:v>
                </c:pt>
                <c:pt idx="3">
                  <c:v>7.8E-2</c:v>
                </c:pt>
                <c:pt idx="4">
                  <c:v>8.1699999999999995E-2</c:v>
                </c:pt>
                <c:pt idx="5">
                  <c:v>9.98E-2</c:v>
                </c:pt>
                <c:pt idx="6">
                  <c:v>0.1361</c:v>
                </c:pt>
                <c:pt idx="7">
                  <c:v>0.14879999999999999</c:v>
                </c:pt>
                <c:pt idx="8">
                  <c:v>0.16</c:v>
                </c:pt>
              </c:numCache>
              <c:extLst/>
            </c:numRef>
          </c:val>
          <c:extLst>
            <c:ext xmlns:c16="http://schemas.microsoft.com/office/drawing/2014/chart" uri="{C3380CC4-5D6E-409C-BE32-E72D297353CC}">
              <c16:uniqueId val="{00000009-F2E1-4A5E-A96C-9CBA71D908D4}"/>
            </c:ext>
          </c:extLst>
        </c:ser>
        <c:ser>
          <c:idx val="1"/>
          <c:order val="1"/>
          <c:spPr>
            <a:solidFill>
              <a:srgbClr val="588AA4"/>
            </a:solidFill>
            <a:ln>
              <a:noFill/>
            </a:ln>
            <a:effectLst/>
          </c:spPr>
          <c:invertIfNegative val="0"/>
          <c:dLbls>
            <c:dLbl>
              <c:idx val="8"/>
              <c:tx>
                <c:rich>
                  <a:bodyPr rot="0" spcFirstLastPara="1" vertOverflow="ellipsis" vert="horz" wrap="square" lIns="38100" tIns="19050" rIns="38100" bIns="19050" anchor="ctr" anchorCtr="1">
                    <a:noAutofit/>
                  </a:bodyPr>
                  <a:lstStyle/>
                  <a:p>
                    <a:pPr>
                      <a:defRPr sz="1600" b="0" i="0" u="none" strike="noStrike" kern="1200" baseline="0">
                        <a:solidFill>
                          <a:schemeClr val="bg1"/>
                        </a:solidFill>
                        <a:latin typeface="+mn-lt"/>
                        <a:ea typeface="+mn-ea"/>
                        <a:cs typeface="+mn-cs"/>
                      </a:defRPr>
                    </a:pPr>
                    <a:r>
                      <a:rPr lang="en-US" sz="1600">
                        <a:solidFill>
                          <a:schemeClr val="bg1"/>
                        </a:solidFill>
                      </a:rPr>
                      <a:t>Other Cardiovascular </a:t>
                    </a:r>
                    <a:fld id="{27D33EFC-A559-43F5-93FC-66D3419D2B19}" type="VALUE">
                      <a:rPr lang="en-US" sz="1600">
                        <a:solidFill>
                          <a:schemeClr val="bg1"/>
                        </a:solidFill>
                      </a:rPr>
                      <a:pPr>
                        <a:defRPr>
                          <a:solidFill>
                            <a:schemeClr val="bg1"/>
                          </a:solidFill>
                        </a:defRPr>
                      </a:pPr>
                      <a:t>[VALUE]</a:t>
                    </a:fld>
                    <a:endParaRPr lang="en-US" sz="1600">
                      <a:solidFill>
                        <a:schemeClr val="bg1"/>
                      </a:solidFill>
                    </a:endParaRPr>
                  </a:p>
                </c:rich>
              </c:tx>
              <c:spPr>
                <a:noFill/>
                <a:ln>
                  <a:noFill/>
                </a:ln>
                <a:effectLst/>
              </c:spPr>
              <c:txPr>
                <a:bodyPr rot="0" spcFirstLastPara="1" vertOverflow="ellipsis" vert="horz" wrap="square" lIns="38100" tIns="19050" rIns="38100" bIns="19050" anchor="ctr" anchorCtr="1">
                  <a:noAutofit/>
                </a:bodyPr>
                <a:lstStyle/>
                <a:p>
                  <a:pPr>
                    <a:defRPr sz="1600" b="0" i="0" u="none" strike="noStrike" kern="1200" baseline="0">
                      <a:solidFill>
                        <a:schemeClr val="bg1"/>
                      </a:solidFill>
                      <a:latin typeface="+mn-lt"/>
                      <a:ea typeface="+mn-ea"/>
                      <a:cs typeface="+mn-cs"/>
                    </a:defRPr>
                  </a:pPr>
                  <a:endParaRPr lang="en-US"/>
                </a:p>
              </c:txPr>
              <c:dLblPos val="inBase"/>
              <c:showLegendKey val="0"/>
              <c:showVal val="1"/>
              <c:showCatName val="0"/>
              <c:showSerName val="0"/>
              <c:showPercent val="0"/>
              <c:showBubbleSize val="0"/>
              <c:extLst>
                <c:ext xmlns:c15="http://schemas.microsoft.com/office/drawing/2012/chart" uri="{CE6537A1-D6FC-4f65-9D91-7224C49458BB}">
                  <c15:layout>
                    <c:manualLayout>
                      <c:w val="0.30532171461239743"/>
                      <c:h val="0.11928283420488719"/>
                    </c:manualLayout>
                  </c15:layout>
                  <c15:dlblFieldTable/>
                  <c15:showDataLabelsRange val="0"/>
                </c:ext>
                <c:ext xmlns:c16="http://schemas.microsoft.com/office/drawing/2014/chart" uri="{C3380CC4-5D6E-409C-BE32-E72D297353CC}">
                  <c16:uniqueId val="{0000000A-F2E1-4A5E-A96C-9CBA71D908D4}"/>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 PR COD % distribut'!$E$45:$E$54</c:f>
              <c:strCache>
                <c:ptCount val="9"/>
                <c:pt idx="0">
                  <c:v>Other (n=60)</c:v>
                </c:pt>
                <c:pt idx="1">
                  <c:v>Anes (n=5)</c:v>
                </c:pt>
                <c:pt idx="2">
                  <c:v>CVA (n=22)</c:v>
                </c:pt>
                <c:pt idx="3">
                  <c:v>AFE (n=43)</c:v>
                </c:pt>
                <c:pt idx="4">
                  <c:v>TPE (n=45)</c:v>
                </c:pt>
                <c:pt idx="5">
                  <c:v>HDP (n=55)</c:v>
                </c:pt>
                <c:pt idx="6">
                  <c:v>Sepsis (n=75)</c:v>
                </c:pt>
                <c:pt idx="7">
                  <c:v>Hem (n=82)</c:v>
                </c:pt>
                <c:pt idx="8">
                  <c:v>CVD (n=162)</c:v>
                </c:pt>
              </c:strCache>
              <c:extLst/>
            </c:strRef>
          </c:cat>
          <c:val>
            <c:numRef>
              <c:f>' PR COD % distribut'!$G$45:$G$54</c:f>
              <c:numCache>
                <c:formatCode>General</c:formatCode>
                <c:ptCount val="9"/>
                <c:pt idx="8" formatCode="0%">
                  <c:v>0.13430127041742287</c:v>
                </c:pt>
              </c:numCache>
              <c:extLst/>
            </c:numRef>
          </c:val>
          <c:extLst>
            <c:ext xmlns:c16="http://schemas.microsoft.com/office/drawing/2014/chart" uri="{C3380CC4-5D6E-409C-BE32-E72D297353CC}">
              <c16:uniqueId val="{0000000B-F2E1-4A5E-A96C-9CBA71D908D4}"/>
            </c:ext>
          </c:extLst>
        </c:ser>
        <c:dLbls>
          <c:showLegendKey val="0"/>
          <c:showVal val="0"/>
          <c:showCatName val="0"/>
          <c:showSerName val="0"/>
          <c:showPercent val="0"/>
          <c:showBubbleSize val="0"/>
        </c:dLbls>
        <c:gapWidth val="50"/>
        <c:overlap val="100"/>
        <c:axId val="51793120"/>
        <c:axId val="51774816"/>
      </c:barChart>
      <c:catAx>
        <c:axId val="517931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51774816"/>
        <c:crosses val="autoZero"/>
        <c:auto val="1"/>
        <c:lblAlgn val="ctr"/>
        <c:lblOffset val="100"/>
        <c:noMultiLvlLbl val="0"/>
      </c:catAx>
      <c:valAx>
        <c:axId val="51774816"/>
        <c:scaling>
          <c:orientation val="minMax"/>
        </c:scaling>
        <c:delete val="1"/>
        <c:axPos val="b"/>
        <c:numFmt formatCode="0%" sourceLinked="1"/>
        <c:majorTickMark val="none"/>
        <c:minorTickMark val="none"/>
        <c:tickLblPos val="nextTo"/>
        <c:crossAx val="51793120"/>
        <c:crosses val="autoZero"/>
        <c:crossBetween val="between"/>
      </c:valAx>
      <c:spPr>
        <a:noFill/>
        <a:ln>
          <a:noFill/>
        </a:ln>
        <a:effectLst/>
      </c:spPr>
    </c:plotArea>
    <c:plotVisOnly val="1"/>
    <c:dispBlanksAs val="gap"/>
    <c:showDLblsOverMax val="0"/>
  </c:chart>
  <c:spPr>
    <a:noFill/>
    <a:ln>
      <a:noFill/>
    </a:ln>
    <a:effectLst/>
  </c:spPr>
  <c:txPr>
    <a:bodyPr/>
    <a:lstStyle/>
    <a:p>
      <a:pPr>
        <a:defRPr sz="1600"/>
      </a:pPr>
      <a:endParaRPr lang="en-US"/>
    </a:p>
  </c:txPr>
  <c:externalData r:id="rId4">
    <c:autoUpdate val="0"/>
  </c:externalData>
  <c:userShapes r:id="rId5"/>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spPr>
            <a:solidFill>
              <a:srgbClr val="10587D"/>
            </a:solidFill>
            <a:ln>
              <a:noFill/>
            </a:ln>
            <a:effectLst/>
          </c:spPr>
          <c:invertIfNegative val="0"/>
          <c:dLbls>
            <c:dLbl>
              <c:idx val="0"/>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5D6-4FFB-9D92-056D7717D5FA}"/>
                </c:ext>
              </c:extLst>
            </c:dLbl>
            <c:dLbl>
              <c:idx val="1"/>
              <c:dLblPos val="in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5D6-4FFB-9D92-056D7717D5FA}"/>
                </c:ext>
              </c:extLst>
            </c:dLbl>
            <c:dLbl>
              <c:idx val="2"/>
              <c:tx>
                <c:rich>
                  <a:bodyPr/>
                  <a:lstStyle/>
                  <a:p>
                    <a:r>
                      <a:rPr lang="en-US"/>
                      <a:t>Day of delivery  </a:t>
                    </a:r>
                    <a:fld id="{EC9C7734-6BEB-4CF6-BA6A-834149CD1DB9}"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layout>
                    <c:manualLayout>
                      <c:w val="0.233156797883499"/>
                      <c:h val="0.12736519494234586"/>
                    </c:manualLayout>
                  </c15:layout>
                  <c15:dlblFieldTable/>
                  <c15:showDataLabelsRange val="0"/>
                </c:ext>
                <c:ext xmlns:c16="http://schemas.microsoft.com/office/drawing/2014/chart" uri="{C3380CC4-5D6E-409C-BE32-E72D297353CC}">
                  <c16:uniqueId val="{00000002-35D6-4FFB-9D92-056D7717D5FA}"/>
                </c:ext>
              </c:extLst>
            </c:dLbl>
            <c:dLbl>
              <c:idx val="3"/>
              <c:tx>
                <c:rich>
                  <a:bodyPr/>
                  <a:lstStyle/>
                  <a:p>
                    <a:r>
                      <a:rPr lang="en-US"/>
                      <a:t>&lt; 20 wks</a:t>
                    </a:r>
                  </a:p>
                  <a:p>
                    <a:r>
                      <a:rPr lang="en-US"/>
                      <a:t>9%</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35D6-4FFB-9D92-056D7717D5FA}"/>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6A timing to death'!$B$9:$B$12</c:f>
              <c:strCache>
                <c:ptCount val="4"/>
                <c:pt idx="0">
                  <c:v>43-365 days (n=79)</c:v>
                </c:pt>
                <c:pt idx="1">
                  <c:v>7-42 days (n=113)</c:v>
                </c:pt>
                <c:pt idx="2">
                  <c:v>0-6 days (n=263)</c:v>
                </c:pt>
                <c:pt idx="3">
                  <c:v>Pregnant (n=96)</c:v>
                </c:pt>
              </c:strCache>
            </c:strRef>
          </c:cat>
          <c:val>
            <c:numRef>
              <c:f>'Figure 6A timing to death'!$C$9:$C$12</c:f>
              <c:numCache>
                <c:formatCode>0%</c:formatCode>
                <c:ptCount val="4"/>
                <c:pt idx="0">
                  <c:v>0.14337568058076225</c:v>
                </c:pt>
                <c:pt idx="1">
                  <c:v>0.20508166969147004</c:v>
                </c:pt>
                <c:pt idx="2">
                  <c:v>0.23230490018148819</c:v>
                </c:pt>
                <c:pt idx="3">
                  <c:v>9.4373865698729589E-2</c:v>
                </c:pt>
              </c:numCache>
            </c:numRef>
          </c:val>
          <c:extLst>
            <c:ext xmlns:c16="http://schemas.microsoft.com/office/drawing/2014/chart" uri="{C3380CC4-5D6E-409C-BE32-E72D297353CC}">
              <c16:uniqueId val="{00000004-35D6-4FFB-9D92-056D7717D5FA}"/>
            </c:ext>
          </c:extLst>
        </c:ser>
        <c:ser>
          <c:idx val="1"/>
          <c:order val="1"/>
          <c:spPr>
            <a:solidFill>
              <a:srgbClr val="588AA4"/>
            </a:solidFill>
            <a:ln>
              <a:noFill/>
            </a:ln>
            <a:effectLst/>
          </c:spPr>
          <c:invertIfNegative val="0"/>
          <c:dLbls>
            <c:dLbl>
              <c:idx val="2"/>
              <c:tx>
                <c:rich>
                  <a:bodyPr/>
                  <a:lstStyle/>
                  <a:p>
                    <a:r>
                      <a:rPr lang="en-US"/>
                      <a:t>1-6 days  </a:t>
                    </a:r>
                    <a:fld id="{71D16037-0EDF-4E6F-B135-5615EF597928}" type="VALUE">
                      <a:rPr lang="en-US"/>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35D6-4FFB-9D92-056D7717D5FA}"/>
                </c:ext>
              </c:extLst>
            </c:dLbl>
            <c:dLbl>
              <c:idx val="3"/>
              <c:tx>
                <c:rich>
                  <a:bodyPr/>
                  <a:lstStyle/>
                  <a:p>
                    <a:r>
                      <a:rPr lang="en-US" sz="1800" b="0" i="0" u="none" strike="noStrike" kern="1200" baseline="0">
                        <a:solidFill>
                          <a:sysClr val="window" lastClr="FFFFFF"/>
                        </a:solidFill>
                        <a:latin typeface="Calibri" panose="020F0502020204030204" pitchFamily="34" charset="0"/>
                        <a:cs typeface="Calibri" panose="020F0502020204030204" pitchFamily="34" charset="0"/>
                      </a:rPr>
                      <a:t>≥ 20 wks</a:t>
                    </a:r>
                  </a:p>
                  <a:p>
                    <a:fld id="{87986DFC-F023-436E-9754-33804AC6AE0B}" type="VALUE">
                      <a:rPr lang="en-US" sz="1800"/>
                      <a:pPr/>
                      <a:t>[VALUE]</a:t>
                    </a:fld>
                    <a:endParaRPr lang="en-US"/>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35D6-4FFB-9D92-056D7717D5FA}"/>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6A timing to death'!$B$9:$B$12</c:f>
              <c:strCache>
                <c:ptCount val="4"/>
                <c:pt idx="0">
                  <c:v>43-365 days (n=79)</c:v>
                </c:pt>
                <c:pt idx="1">
                  <c:v>7-42 days (n=113)</c:v>
                </c:pt>
                <c:pt idx="2">
                  <c:v>0-6 days (n=263)</c:v>
                </c:pt>
                <c:pt idx="3">
                  <c:v>Pregnant (n=96)</c:v>
                </c:pt>
              </c:strCache>
            </c:strRef>
          </c:cat>
          <c:val>
            <c:numRef>
              <c:f>'Figure 6A timing to death'!$D$9:$D$12</c:f>
              <c:numCache>
                <c:formatCode>General</c:formatCode>
                <c:ptCount val="4"/>
                <c:pt idx="2" formatCode="0%">
                  <c:v>0.24500907441016334</c:v>
                </c:pt>
                <c:pt idx="3" formatCode="0%">
                  <c:v>7.985480943738657E-2</c:v>
                </c:pt>
              </c:numCache>
            </c:numRef>
          </c:val>
          <c:extLst>
            <c:ext xmlns:c16="http://schemas.microsoft.com/office/drawing/2014/chart" uri="{C3380CC4-5D6E-409C-BE32-E72D297353CC}">
              <c16:uniqueId val="{00000007-35D6-4FFB-9D92-056D7717D5FA}"/>
            </c:ext>
          </c:extLst>
        </c:ser>
        <c:dLbls>
          <c:showLegendKey val="0"/>
          <c:showVal val="0"/>
          <c:showCatName val="0"/>
          <c:showSerName val="0"/>
          <c:showPercent val="0"/>
          <c:showBubbleSize val="0"/>
        </c:dLbls>
        <c:gapWidth val="50"/>
        <c:overlap val="100"/>
        <c:axId val="282211008"/>
        <c:axId val="282221824"/>
      </c:barChart>
      <c:catAx>
        <c:axId val="282211008"/>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282221824"/>
        <c:crosses val="autoZero"/>
        <c:auto val="1"/>
        <c:lblAlgn val="ctr"/>
        <c:lblOffset val="100"/>
        <c:noMultiLvlLbl val="0"/>
      </c:catAx>
      <c:valAx>
        <c:axId val="282221824"/>
        <c:scaling>
          <c:orientation val="minMax"/>
        </c:scaling>
        <c:delete val="1"/>
        <c:axPos val="b"/>
        <c:numFmt formatCode="0%" sourceLinked="1"/>
        <c:majorTickMark val="none"/>
        <c:minorTickMark val="none"/>
        <c:tickLblPos val="nextTo"/>
        <c:crossAx val="282211008"/>
        <c:crosses val="autoZero"/>
        <c:crossBetween val="between"/>
      </c:valAx>
      <c:spPr>
        <a:noFill/>
        <a:ln>
          <a:noFill/>
        </a:ln>
        <a:effectLst/>
      </c:spPr>
    </c:plotArea>
    <c:plotVisOnly val="1"/>
    <c:dispBlanksAs val="gap"/>
    <c:showDLblsOverMax val="0"/>
  </c:chart>
  <c:spPr>
    <a:noFill/>
    <a:ln>
      <a:noFill/>
    </a:ln>
    <a:effectLst/>
  </c:spPr>
  <c:txPr>
    <a:bodyPr/>
    <a:lstStyle/>
    <a:p>
      <a:pPr>
        <a:defRPr sz="1800"/>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4011104499425539"/>
          <c:y val="3.3716483233229733E-2"/>
          <c:w val="0.84584871978205578"/>
          <c:h val="0.93256703353354053"/>
        </c:manualLayout>
      </c:layout>
      <c:barChart>
        <c:barDir val="bar"/>
        <c:grouping val="stacked"/>
        <c:varyColors val="0"/>
        <c:ser>
          <c:idx val="0"/>
          <c:order val="0"/>
          <c:tx>
            <c:strRef>
              <c:f>'Figure 6B - COD x Timing'!$B$2</c:f>
              <c:strCache>
                <c:ptCount val="1"/>
                <c:pt idx="0">
                  <c:v>Pregnant</c:v>
                </c:pt>
              </c:strCache>
            </c:strRef>
          </c:tx>
          <c:spPr>
            <a:solidFill>
              <a:srgbClr val="10587D"/>
            </a:solidFill>
            <a:ln>
              <a:noFill/>
            </a:ln>
            <a:effectLst/>
          </c:spPr>
          <c:invertIfNegative val="0"/>
          <c:dLbls>
            <c:dLbl>
              <c:idx val="0"/>
              <c:tx>
                <c:rich>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r>
                      <a:rPr lang="en-US">
                        <a:solidFill>
                          <a:schemeClr val="bg1"/>
                        </a:solidFill>
                      </a:rPr>
                      <a:t>16%</a:t>
                    </a:r>
                  </a:p>
                </c:rich>
              </c:tx>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9FCE-43BC-9110-2BAF707E93F9}"/>
                </c:ext>
              </c:extLst>
            </c:dLbl>
            <c:dLbl>
              <c:idx val="1"/>
              <c:tx>
                <c:rich>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r>
                      <a:rPr lang="en-US">
                        <a:solidFill>
                          <a:schemeClr val="bg1"/>
                        </a:solidFill>
                      </a:rPr>
                      <a:t>20%</a:t>
                    </a:r>
                  </a:p>
                </c:rich>
              </c:tx>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9FCE-43BC-9110-2BAF707E93F9}"/>
                </c:ext>
              </c:extLst>
            </c:dLbl>
            <c:dLbl>
              <c:idx val="2"/>
              <c:tx>
                <c:rich>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r>
                      <a:rPr lang="en-US">
                        <a:solidFill>
                          <a:schemeClr val="bg1"/>
                        </a:solidFill>
                      </a:rPr>
                      <a:t>13%</a:t>
                    </a:r>
                  </a:p>
                </c:rich>
              </c:tx>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9FCE-43BC-9110-2BAF707E93F9}"/>
                </c:ext>
              </c:extLst>
            </c:dLbl>
            <c:dLbl>
              <c:idx val="3"/>
              <c:layout>
                <c:manualLayout>
                  <c:x val="2.9083430355194034E-2"/>
                  <c:y val="-7.9692540427197742E-2"/>
                </c:manualLayout>
              </c:layout>
              <c:tx>
                <c:rich>
                  <a:bodyPr/>
                  <a:lstStyle/>
                  <a:p>
                    <a:r>
                      <a:rPr lang="en-US"/>
                      <a:t>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9FCE-43BC-9110-2BAF707E93F9}"/>
                </c:ext>
              </c:extLst>
            </c:dLbl>
            <c:dLbl>
              <c:idx val="4"/>
              <c:tx>
                <c:rich>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r>
                      <a:rPr lang="en-US">
                        <a:solidFill>
                          <a:schemeClr val="bg1"/>
                        </a:solidFill>
                      </a:rPr>
                      <a:t>36%</a:t>
                    </a:r>
                  </a:p>
                </c:rich>
              </c:tx>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9FCE-43BC-9110-2BAF707E93F9}"/>
                </c:ext>
              </c:extLst>
            </c:dLbl>
            <c:dLbl>
              <c:idx val="5"/>
              <c:layout>
                <c:manualLayout>
                  <c:x val="2.7016289233214145E-2"/>
                  <c:y val="-7.0497859956643802E-2"/>
                </c:manualLayout>
              </c:layout>
              <c:tx>
                <c:rich>
                  <a:bodyPr/>
                  <a:lstStyle/>
                  <a:p>
                    <a:r>
                      <a:rPr lang="en-US"/>
                      <a:t>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9FCE-43BC-9110-2BAF707E93F9}"/>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6B - COD x Timing'!$A$3:$A$8</c:f>
              <c:strCache>
                <c:ptCount val="6"/>
                <c:pt idx="0">
                  <c:v>CVD (n=162)</c:v>
                </c:pt>
                <c:pt idx="1">
                  <c:v>Hem (n=88)</c:v>
                </c:pt>
                <c:pt idx="2">
                  <c:v>Sepsis (n=75)</c:v>
                </c:pt>
                <c:pt idx="3">
                  <c:v>HDP (n=55)</c:v>
                </c:pt>
                <c:pt idx="4">
                  <c:v>TPE (n=45)</c:v>
                </c:pt>
                <c:pt idx="5">
                  <c:v>AFE (n=43)</c:v>
                </c:pt>
              </c:strCache>
            </c:strRef>
          </c:cat>
          <c:val>
            <c:numRef>
              <c:f>'Figure 6B - COD x Timing'!$B$3:$B$8</c:f>
              <c:numCache>
                <c:formatCode>0%</c:formatCode>
                <c:ptCount val="6"/>
                <c:pt idx="0">
                  <c:v>4.7186932849364795E-2</c:v>
                </c:pt>
                <c:pt idx="1">
                  <c:v>2.9038112522686024E-2</c:v>
                </c:pt>
                <c:pt idx="2">
                  <c:v>1.8148820326678767E-2</c:v>
                </c:pt>
                <c:pt idx="3">
                  <c:v>7.2595281306715061E-3</c:v>
                </c:pt>
                <c:pt idx="4">
                  <c:v>2.9038112522686024E-2</c:v>
                </c:pt>
                <c:pt idx="5">
                  <c:v>5.4446460980036296E-3</c:v>
                </c:pt>
              </c:numCache>
            </c:numRef>
          </c:val>
          <c:extLst>
            <c:ext xmlns:c16="http://schemas.microsoft.com/office/drawing/2014/chart" uri="{C3380CC4-5D6E-409C-BE32-E72D297353CC}">
              <c16:uniqueId val="{00000006-9FCE-43BC-9110-2BAF707E93F9}"/>
            </c:ext>
          </c:extLst>
        </c:ser>
        <c:ser>
          <c:idx val="1"/>
          <c:order val="1"/>
          <c:tx>
            <c:strRef>
              <c:f>'Figure 6B - COD x Timing'!$C$2</c:f>
              <c:strCache>
                <c:ptCount val="1"/>
                <c:pt idx="0">
                  <c:v>0-6 days</c:v>
                </c:pt>
              </c:strCache>
            </c:strRef>
          </c:tx>
          <c:spPr>
            <a:solidFill>
              <a:srgbClr val="588AA4"/>
            </a:solidFill>
            <a:ln>
              <a:noFill/>
            </a:ln>
            <a:effectLst/>
          </c:spPr>
          <c:invertIfNegative val="0"/>
          <c:dLbls>
            <c:dLbl>
              <c:idx val="0"/>
              <c:tx>
                <c:rich>
                  <a:bodyPr/>
                  <a:lstStyle/>
                  <a:p>
                    <a:r>
                      <a:rPr lang="en-US"/>
                      <a:t>30%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7-9FCE-43BC-9110-2BAF707E93F9}"/>
                </c:ext>
              </c:extLst>
            </c:dLbl>
            <c:dLbl>
              <c:idx val="1"/>
              <c:tx>
                <c:rich>
                  <a:bodyPr/>
                  <a:lstStyle/>
                  <a:p>
                    <a:r>
                      <a:rPr lang="en-US"/>
                      <a:t>72%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9FCE-43BC-9110-2BAF707E93F9}"/>
                </c:ext>
              </c:extLst>
            </c:dLbl>
            <c:dLbl>
              <c:idx val="2"/>
              <c:tx>
                <c:rich>
                  <a:bodyPr/>
                  <a:lstStyle/>
                  <a:p>
                    <a:r>
                      <a:rPr lang="en-US"/>
                      <a:t>49%</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9FCE-43BC-9110-2BAF707E93F9}"/>
                </c:ext>
              </c:extLst>
            </c:dLbl>
            <c:dLbl>
              <c:idx val="3"/>
              <c:tx>
                <c:rich>
                  <a:bodyPr/>
                  <a:lstStyle/>
                  <a:p>
                    <a:r>
                      <a:rPr lang="en-US"/>
                      <a:t>62%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9FCE-43BC-9110-2BAF707E93F9}"/>
                </c:ext>
              </c:extLst>
            </c:dLbl>
            <c:dLbl>
              <c:idx val="4"/>
              <c:tx>
                <c:rich>
                  <a:bodyPr/>
                  <a:lstStyle/>
                  <a:p>
                    <a:r>
                      <a:rPr lang="en-US"/>
                      <a:t>38%</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9FCE-43BC-9110-2BAF707E93F9}"/>
                </c:ext>
              </c:extLst>
            </c:dLbl>
            <c:dLbl>
              <c:idx val="5"/>
              <c:tx>
                <c:rich>
                  <a:bodyPr/>
                  <a:lstStyle/>
                  <a:p>
                    <a:r>
                      <a:rPr lang="en-US"/>
                      <a:t>91%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9FCE-43BC-9110-2BAF707E93F9}"/>
                </c:ext>
              </c:extLst>
            </c:dLbl>
            <c:spPr>
              <a:noFill/>
              <a:ln>
                <a:noFill/>
              </a:ln>
              <a:effectLst/>
            </c:spPr>
            <c:txPr>
              <a:bodyPr rot="0" spcFirstLastPara="1" vertOverflow="ellipsis" vert="horz" wrap="square" anchor="ctr" anchorCtr="1"/>
              <a:lstStyle/>
              <a:p>
                <a:pPr>
                  <a:defRPr sz="1800" b="0"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6B - COD x Timing'!$A$3:$A$8</c:f>
              <c:strCache>
                <c:ptCount val="6"/>
                <c:pt idx="0">
                  <c:v>CVD (n=162)</c:v>
                </c:pt>
                <c:pt idx="1">
                  <c:v>Hem (n=88)</c:v>
                </c:pt>
                <c:pt idx="2">
                  <c:v>Sepsis (n=75)</c:v>
                </c:pt>
                <c:pt idx="3">
                  <c:v>HDP (n=55)</c:v>
                </c:pt>
                <c:pt idx="4">
                  <c:v>TPE (n=45)</c:v>
                </c:pt>
                <c:pt idx="5">
                  <c:v>AFE (n=43)</c:v>
                </c:pt>
              </c:strCache>
            </c:strRef>
          </c:cat>
          <c:val>
            <c:numRef>
              <c:f>'Figure 6B - COD x Timing'!$C$3:$C$8</c:f>
              <c:numCache>
                <c:formatCode>0%</c:formatCode>
                <c:ptCount val="6"/>
                <c:pt idx="0">
                  <c:v>8.8929219600725959E-2</c:v>
                </c:pt>
                <c:pt idx="1">
                  <c:v>0.10707803992740472</c:v>
                </c:pt>
                <c:pt idx="2">
                  <c:v>6.7150635208711437E-2</c:v>
                </c:pt>
                <c:pt idx="3">
                  <c:v>6.1705989110707807E-2</c:v>
                </c:pt>
                <c:pt idx="4">
                  <c:v>3.0852994555353903E-2</c:v>
                </c:pt>
                <c:pt idx="5">
                  <c:v>7.0780399274047182E-2</c:v>
                </c:pt>
              </c:numCache>
            </c:numRef>
          </c:val>
          <c:extLst>
            <c:ext xmlns:c16="http://schemas.microsoft.com/office/drawing/2014/chart" uri="{C3380CC4-5D6E-409C-BE32-E72D297353CC}">
              <c16:uniqueId val="{0000000D-9FCE-43BC-9110-2BAF707E93F9}"/>
            </c:ext>
          </c:extLst>
        </c:ser>
        <c:ser>
          <c:idx val="2"/>
          <c:order val="2"/>
          <c:tx>
            <c:strRef>
              <c:f>'Figure 6B - COD x Timing'!$D$2</c:f>
              <c:strCache>
                <c:ptCount val="1"/>
                <c:pt idx="0">
                  <c:v>7-42 days</c:v>
                </c:pt>
              </c:strCache>
            </c:strRef>
          </c:tx>
          <c:spPr>
            <a:solidFill>
              <a:srgbClr val="B7CDD8"/>
            </a:solidFill>
            <a:ln>
              <a:noFill/>
            </a:ln>
            <a:effectLst/>
          </c:spPr>
          <c:invertIfNegative val="0"/>
          <c:dLbls>
            <c:dLbl>
              <c:idx val="0"/>
              <c:tx>
                <c:rich>
                  <a:bodyPr/>
                  <a:lstStyle/>
                  <a:p>
                    <a:r>
                      <a:rPr lang="en-US"/>
                      <a:t>22%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E-9FCE-43BC-9110-2BAF707E93F9}"/>
                </c:ext>
              </c:extLst>
            </c:dLbl>
            <c:dLbl>
              <c:idx val="1"/>
              <c:tx>
                <c:rich>
                  <a:bodyPr/>
                  <a:lstStyle/>
                  <a:p>
                    <a:r>
                      <a:rPr lang="en-US"/>
                      <a:t>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F-9FCE-43BC-9110-2BAF707E93F9}"/>
                </c:ext>
              </c:extLst>
            </c:dLbl>
            <c:dLbl>
              <c:idx val="2"/>
              <c:tx>
                <c:rich>
                  <a:bodyPr/>
                  <a:lstStyle/>
                  <a:p>
                    <a:r>
                      <a:rPr lang="en-US"/>
                      <a:t>32%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0-9FCE-43BC-9110-2BAF707E93F9}"/>
                </c:ext>
              </c:extLst>
            </c:dLbl>
            <c:dLbl>
              <c:idx val="3"/>
              <c:tx>
                <c:rich>
                  <a:bodyPr/>
                  <a:lstStyle/>
                  <a:p>
                    <a:r>
                      <a:rPr lang="en-US"/>
                      <a:t>27%</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1-9FCE-43BC-9110-2BAF707E93F9}"/>
                </c:ext>
              </c:extLst>
            </c:dLbl>
            <c:dLbl>
              <c:idx val="4"/>
              <c:tx>
                <c:rich>
                  <a:bodyPr/>
                  <a:lstStyle/>
                  <a:p>
                    <a:r>
                      <a:rPr lang="en-US"/>
                      <a:t>16%</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2-9FCE-43BC-9110-2BAF707E93F9}"/>
                </c:ext>
              </c:extLst>
            </c:dLbl>
            <c:dLbl>
              <c:idx val="5"/>
              <c:delete val="1"/>
              <c:extLst>
                <c:ext xmlns:c15="http://schemas.microsoft.com/office/drawing/2012/chart" uri="{CE6537A1-D6FC-4f65-9D91-7224C49458BB}"/>
                <c:ext xmlns:c16="http://schemas.microsoft.com/office/drawing/2014/chart" uri="{C3380CC4-5D6E-409C-BE32-E72D297353CC}">
                  <c16:uniqueId val="{00000013-9FCE-43BC-9110-2BAF707E93F9}"/>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'Figure 6B - COD x Timing'!$A$3:$A$8</c:f>
              <c:strCache>
                <c:ptCount val="6"/>
                <c:pt idx="0">
                  <c:v>CVD (n=162)</c:v>
                </c:pt>
                <c:pt idx="1">
                  <c:v>Hem (n=88)</c:v>
                </c:pt>
                <c:pt idx="2">
                  <c:v>Sepsis (n=75)</c:v>
                </c:pt>
                <c:pt idx="3">
                  <c:v>HDP (n=55)</c:v>
                </c:pt>
                <c:pt idx="4">
                  <c:v>TPE (n=45)</c:v>
                </c:pt>
                <c:pt idx="5">
                  <c:v>AFE (n=43)</c:v>
                </c:pt>
              </c:strCache>
            </c:strRef>
          </c:cat>
          <c:val>
            <c:numRef>
              <c:f>'Figure 6B - COD x Timing'!$D$3:$D$8</c:f>
              <c:numCache>
                <c:formatCode>0%</c:formatCode>
                <c:ptCount val="6"/>
                <c:pt idx="0">
                  <c:v>6.3520871143375679E-2</c:v>
                </c:pt>
                <c:pt idx="1">
                  <c:v>1.0889292196007259E-2</c:v>
                </c:pt>
                <c:pt idx="2">
                  <c:v>4.3557168784029036E-2</c:v>
                </c:pt>
                <c:pt idx="3">
                  <c:v>2.7223230490018149E-2</c:v>
                </c:pt>
                <c:pt idx="4">
                  <c:v>1.2704174228675136E-2</c:v>
                </c:pt>
                <c:pt idx="5">
                  <c:v>0</c:v>
                </c:pt>
              </c:numCache>
            </c:numRef>
          </c:val>
          <c:extLst>
            <c:ext xmlns:c16="http://schemas.microsoft.com/office/drawing/2014/chart" uri="{C3380CC4-5D6E-409C-BE32-E72D297353CC}">
              <c16:uniqueId val="{00000014-9FCE-43BC-9110-2BAF707E93F9}"/>
            </c:ext>
          </c:extLst>
        </c:ser>
        <c:ser>
          <c:idx val="3"/>
          <c:order val="3"/>
          <c:tx>
            <c:strRef>
              <c:f>'Figure 6B - COD x Timing'!$E$2</c:f>
              <c:strCache>
                <c:ptCount val="1"/>
                <c:pt idx="0">
                  <c:v>43-365 days</c:v>
                </c:pt>
              </c:strCache>
            </c:strRef>
          </c:tx>
          <c:spPr>
            <a:solidFill>
              <a:srgbClr val="E7EEF2"/>
            </a:solidFill>
            <a:ln>
              <a:noFill/>
            </a:ln>
            <a:effectLst/>
          </c:spPr>
          <c:invertIfNegative val="0"/>
          <c:dLbls>
            <c:dLbl>
              <c:idx val="0"/>
              <c:tx>
                <c:rich>
                  <a:bodyPr/>
                  <a:lstStyle/>
                  <a:p>
                    <a:r>
                      <a:rPr lang="en-US"/>
                      <a:t>32%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5-9FCE-43BC-9110-2BAF707E93F9}"/>
                </c:ext>
              </c:extLst>
            </c:dLbl>
            <c:dLbl>
              <c:idx val="1"/>
              <c:layout>
                <c:manualLayout>
                  <c:x val="3.3373063170440941E-2"/>
                  <c:y val="2.8096744785031432E-17"/>
                </c:manualLayout>
              </c:layout>
              <c:tx>
                <c:rich>
                  <a:bodyPr/>
                  <a:lstStyle/>
                  <a:p>
                    <a:r>
                      <a:rPr lang="en-US"/>
                      <a:t>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6-9FCE-43BC-9110-2BAF707E93F9}"/>
                </c:ext>
              </c:extLst>
            </c:dLbl>
            <c:dLbl>
              <c:idx val="2"/>
              <c:layout>
                <c:manualLayout>
                  <c:x val="2.7016289233214086E-2"/>
                  <c:y val="0"/>
                </c:manualLayout>
              </c:layout>
              <c:tx>
                <c:rich>
                  <a:bodyPr/>
                  <a:lstStyle/>
                  <a:p>
                    <a:r>
                      <a:rPr lang="en-US"/>
                      <a:t>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7-9FCE-43BC-9110-2BAF707E93F9}"/>
                </c:ext>
              </c:extLst>
            </c:dLbl>
            <c:dLbl>
              <c:idx val="3"/>
              <c:layout>
                <c:manualLayout>
                  <c:x val="2.8762193600945757E-2"/>
                  <c:y val="0"/>
                </c:manualLayout>
              </c:layout>
              <c:tx>
                <c:rich>
                  <a:bodyPr/>
                  <a:lstStyle/>
                  <a:p>
                    <a:r>
                      <a:rPr lang="en-US"/>
                      <a:t>4%</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8-9FCE-43BC-9110-2BAF707E93F9}"/>
                </c:ext>
              </c:extLst>
            </c:dLbl>
            <c:dLbl>
              <c:idx val="4"/>
              <c:layout>
                <c:manualLayout>
                  <c:x val="4.3143290401418635E-2"/>
                  <c:y val="0"/>
                </c:manualLayout>
              </c:layout>
              <c:tx>
                <c:rich>
                  <a:bodyPr/>
                  <a:lstStyle/>
                  <a:p>
                    <a:r>
                      <a:rPr lang="en-US"/>
                      <a:t>11%</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9-9FCE-43BC-9110-2BAF707E93F9}"/>
                </c:ext>
              </c:extLst>
            </c:dLbl>
            <c:dLbl>
              <c:idx val="5"/>
              <c:layout>
                <c:manualLayout>
                  <c:x val="2.8605482717520801E-2"/>
                  <c:y val="2.4134920006392408E-7"/>
                </c:manualLayout>
              </c:layout>
              <c:tx>
                <c:rich>
                  <a:bodyPr/>
                  <a:lstStyle/>
                  <a:p>
                    <a:r>
                      <a:rPr lang="en-US"/>
                      <a:t>2%</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1A-9FCE-43BC-9110-2BAF707E93F9}"/>
                </c:ext>
              </c:extLst>
            </c:dLbl>
            <c:spPr>
              <a:noFill/>
              <a:ln>
                <a:noFill/>
              </a:ln>
              <a:effectLst/>
            </c:spPr>
            <c:txPr>
              <a:bodyPr rot="0" spcFirstLastPara="1" vertOverflow="ellipsis" vert="horz" wrap="square" anchor="ctr" anchorCtr="1"/>
              <a:lstStyle/>
              <a:p>
                <a:pPr>
                  <a:defRPr sz="18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'Figure 6B - COD x Timing'!$A$3:$A$8</c:f>
              <c:strCache>
                <c:ptCount val="6"/>
                <c:pt idx="0">
                  <c:v>CVD (n=162)</c:v>
                </c:pt>
                <c:pt idx="1">
                  <c:v>Hem (n=88)</c:v>
                </c:pt>
                <c:pt idx="2">
                  <c:v>Sepsis (n=75)</c:v>
                </c:pt>
                <c:pt idx="3">
                  <c:v>HDP (n=55)</c:v>
                </c:pt>
                <c:pt idx="4">
                  <c:v>TPE (n=45)</c:v>
                </c:pt>
                <c:pt idx="5">
                  <c:v>AFE (n=43)</c:v>
                </c:pt>
              </c:strCache>
            </c:strRef>
          </c:cat>
          <c:val>
            <c:numRef>
              <c:f>'Figure 6B - COD x Timing'!$E$3:$E$8</c:f>
              <c:numCache>
                <c:formatCode>0%</c:formatCode>
                <c:ptCount val="6"/>
                <c:pt idx="0">
                  <c:v>9.4373865698729589E-2</c:v>
                </c:pt>
                <c:pt idx="1">
                  <c:v>1.8148820326678765E-3</c:v>
                </c:pt>
                <c:pt idx="2">
                  <c:v>7.2595281306715061E-3</c:v>
                </c:pt>
                <c:pt idx="3">
                  <c:v>3.629764065335753E-3</c:v>
                </c:pt>
                <c:pt idx="4">
                  <c:v>9.0744101633393835E-3</c:v>
                </c:pt>
                <c:pt idx="5">
                  <c:v>1.8148820326678765E-3</c:v>
                </c:pt>
              </c:numCache>
            </c:numRef>
          </c:val>
          <c:extLst>
            <c:ext xmlns:c16="http://schemas.microsoft.com/office/drawing/2014/chart" uri="{C3380CC4-5D6E-409C-BE32-E72D297353CC}">
              <c16:uniqueId val="{0000001B-9FCE-43BC-9110-2BAF707E93F9}"/>
            </c:ext>
          </c:extLst>
        </c:ser>
        <c:dLbls>
          <c:showLegendKey val="0"/>
          <c:showVal val="0"/>
          <c:showCatName val="0"/>
          <c:showSerName val="0"/>
          <c:showPercent val="0"/>
          <c:showBubbleSize val="0"/>
        </c:dLbls>
        <c:gapWidth val="50"/>
        <c:overlap val="100"/>
        <c:axId val="1862174528"/>
        <c:axId val="1859679536"/>
      </c:barChart>
      <c:catAx>
        <c:axId val="1862174528"/>
        <c:scaling>
          <c:orientation val="maxMin"/>
        </c:scaling>
        <c:delete val="0"/>
        <c:axPos val="l"/>
        <c:numFmt formatCode="General" sourceLinked="1"/>
        <c:majorTickMark val="none"/>
        <c:minorTickMark val="none"/>
        <c:tickLblPos val="nextTo"/>
        <c:spPr>
          <a:noFill/>
          <a:ln w="9525" cap="flat" cmpd="sng" algn="ctr">
            <a:solidFill>
              <a:schemeClr val="tx1">
                <a:lumMod val="65000"/>
                <a:lumOff val="35000"/>
              </a:schemeClr>
            </a:solid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crossAx val="1859679536"/>
        <c:crosses val="autoZero"/>
        <c:auto val="1"/>
        <c:lblAlgn val="ctr"/>
        <c:lblOffset val="100"/>
        <c:noMultiLvlLbl val="0"/>
      </c:catAx>
      <c:valAx>
        <c:axId val="1859679536"/>
        <c:scaling>
          <c:orientation val="minMax"/>
        </c:scaling>
        <c:delete val="1"/>
        <c:axPos val="t"/>
        <c:numFmt formatCode="0%" sourceLinked="1"/>
        <c:majorTickMark val="none"/>
        <c:minorTickMark val="none"/>
        <c:tickLblPos val="nextTo"/>
        <c:crossAx val="1862174528"/>
        <c:crosses val="autoZero"/>
        <c:crossBetween val="between"/>
      </c:valAx>
      <c:spPr>
        <a:noFill/>
        <a:ln w="25400">
          <a:noFill/>
        </a:ln>
        <a:effectLst/>
      </c:spPr>
    </c:plotArea>
    <c:legend>
      <c:legendPos val="r"/>
      <c:layout>
        <c:manualLayout>
          <c:xMode val="edge"/>
          <c:yMode val="edge"/>
          <c:x val="0.46528191232294708"/>
          <c:y val="0.76362693785306368"/>
          <c:w val="0.49842529009632325"/>
          <c:h val="0.17102076713325903"/>
        </c:manualLayout>
      </c:layout>
      <c:overlay val="1"/>
      <c:spPr>
        <a:noFill/>
        <a:ln>
          <a:noFill/>
        </a:ln>
        <a:effectLst/>
      </c:spPr>
      <c:txPr>
        <a:bodyPr rot="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800"/>
      </a:pPr>
      <a:endParaRPr lang="en-US"/>
    </a:p>
  </c:txPr>
  <c:externalData r:id="rId4">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6.2740036283343348E-2"/>
          <c:y val="0.15710483542060422"/>
          <c:w val="0.91609594255263549"/>
          <c:h val="0.75659732953752357"/>
        </c:manualLayout>
      </c:layout>
      <c:barChart>
        <c:barDir val="col"/>
        <c:grouping val="clustered"/>
        <c:varyColors val="0"/>
        <c:ser>
          <c:idx val="0"/>
          <c:order val="0"/>
          <c:tx>
            <c:strRef>
              <c:f>'Top 6 CODs'!$B$19</c:f>
              <c:strCache>
                <c:ptCount val="1"/>
                <c:pt idx="0">
                  <c:v>CVD</c:v>
                </c:pt>
              </c:strCache>
            </c:strRef>
          </c:tx>
          <c:spPr>
            <a:solidFill>
              <a:schemeClr val="accent1"/>
            </a:solidFill>
            <a:ln>
              <a:noFill/>
            </a:ln>
            <a:effectLst/>
          </c:spPr>
          <c:invertIfNegative val="0"/>
          <c:dLbls>
            <c:dLbl>
              <c:idx val="0"/>
              <c:tx>
                <c:rich>
                  <a:bodyPr/>
                  <a:lstStyle/>
                  <a:p>
                    <a:fld id="{0F950DC0-8BD6-4865-8398-24A5615F710C}" type="VALUE">
                      <a:rPr lang="en-US"/>
                      <a:pPr/>
                      <a:t>[VALUE]</a:t>
                    </a:fld>
                    <a:endParaRPr lang="en-US"/>
                  </a:p>
                  <a:p>
                    <a:r>
                      <a:rPr lang="en-US"/>
                      <a:t>(n=42)</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93A8-4B32-BFEC-0FB3EC987582}"/>
                </c:ext>
              </c:extLst>
            </c:dLbl>
            <c:dLbl>
              <c:idx val="1"/>
              <c:tx>
                <c:rich>
                  <a:bodyPr/>
                  <a:lstStyle/>
                  <a:p>
                    <a:fld id="{F6346032-AE7E-48BA-B718-7C62F4BC8F93}" type="VALUE">
                      <a:rPr lang="en-US"/>
                      <a:pPr/>
                      <a:t>[VALUE]</a:t>
                    </a:fld>
                    <a:endParaRPr lang="en-US"/>
                  </a:p>
                  <a:p>
                    <a:r>
                      <a:rPr lang="en-US"/>
                      <a:t>(n=60)</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93A8-4B32-BFEC-0FB3EC987582}"/>
                </c:ext>
              </c:extLst>
            </c:dLbl>
            <c:dLbl>
              <c:idx val="2"/>
              <c:tx>
                <c:rich>
                  <a:bodyPr/>
                  <a:lstStyle/>
                  <a:p>
                    <a:fld id="{E4B9A0EF-1A7B-4E4E-A326-901785A1837F}" type="VALUE">
                      <a:rPr lang="en-US"/>
                      <a:pPr/>
                      <a:t>[VALUE]</a:t>
                    </a:fld>
                    <a:endParaRPr lang="en-US"/>
                  </a:p>
                  <a:p>
                    <a:r>
                      <a:rPr lang="en-US"/>
                      <a:t>(n=60)</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93A8-4B32-BFEC-0FB3EC98758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6 CODs'!$E$18:$K$18</c:f>
              <c:strCache>
                <c:ptCount val="3"/>
                <c:pt idx="0">
                  <c:v>2011-2013</c:v>
                </c:pt>
                <c:pt idx="1">
                  <c:v>2014-2016</c:v>
                </c:pt>
                <c:pt idx="2">
                  <c:v>2017-2019</c:v>
                </c:pt>
              </c:strCache>
              <c:extLst/>
            </c:strRef>
          </c:cat>
          <c:val>
            <c:numRef>
              <c:f>'Top 6 CODs'!$E$19:$K$19</c:f>
              <c:numCache>
                <c:formatCode>0.0</c:formatCode>
                <c:ptCount val="3"/>
                <c:pt idx="0">
                  <c:v>2.7996211179420385</c:v>
                </c:pt>
                <c:pt idx="1">
                  <c:v>4.0439796264306418</c:v>
                </c:pt>
                <c:pt idx="2">
                  <c:v>4.3713171652882448</c:v>
                </c:pt>
              </c:numCache>
              <c:extLst/>
            </c:numRef>
          </c:val>
          <c:extLst>
            <c:ext xmlns:c16="http://schemas.microsoft.com/office/drawing/2014/chart" uri="{C3380CC4-5D6E-409C-BE32-E72D297353CC}">
              <c16:uniqueId val="{00000003-93A8-4B32-BFEC-0FB3EC987582}"/>
            </c:ext>
          </c:extLst>
        </c:ser>
        <c:ser>
          <c:idx val="1"/>
          <c:order val="1"/>
          <c:tx>
            <c:strRef>
              <c:f>'Top 6 CODs'!$B$20</c:f>
              <c:strCache>
                <c:ptCount val="1"/>
                <c:pt idx="0">
                  <c:v>HEM</c:v>
                </c:pt>
              </c:strCache>
            </c:strRef>
          </c:tx>
          <c:spPr>
            <a:solidFill>
              <a:srgbClr val="44AA99"/>
            </a:solidFill>
            <a:ln>
              <a:noFill/>
            </a:ln>
            <a:effectLst/>
          </c:spPr>
          <c:invertIfNegative val="0"/>
          <c:dLbls>
            <c:dLbl>
              <c:idx val="0"/>
              <c:tx>
                <c:rich>
                  <a:bodyPr/>
                  <a:lstStyle/>
                  <a:p>
                    <a:fld id="{E47A31CB-C3D8-4F8F-917C-D816FD9ED6E5}" type="VALUE">
                      <a:rPr lang="en-US"/>
                      <a:pPr/>
                      <a:t>[VALUE]</a:t>
                    </a:fld>
                    <a:endParaRPr lang="en-US"/>
                  </a:p>
                  <a:p>
                    <a:r>
                      <a:rPr lang="en-US"/>
                      <a:t>(n=25)</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93A8-4B32-BFEC-0FB3EC987582}"/>
                </c:ext>
              </c:extLst>
            </c:dLbl>
            <c:dLbl>
              <c:idx val="1"/>
              <c:tx>
                <c:rich>
                  <a:bodyPr/>
                  <a:lstStyle/>
                  <a:p>
                    <a:fld id="{B284423F-D7F2-47A9-8057-752A54AFDAF3}" type="VALUE">
                      <a:rPr lang="en-US"/>
                      <a:pPr/>
                      <a:t>[VALUE]</a:t>
                    </a:fld>
                    <a:endParaRPr lang="en-US"/>
                  </a:p>
                  <a:p>
                    <a:r>
                      <a:rPr lang="en-US"/>
                      <a:t>(n=30)</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93A8-4B32-BFEC-0FB3EC987582}"/>
                </c:ext>
              </c:extLst>
            </c:dLbl>
            <c:dLbl>
              <c:idx val="2"/>
              <c:tx>
                <c:rich>
                  <a:bodyPr/>
                  <a:lstStyle/>
                  <a:p>
                    <a:fld id="{9E39FC5C-D91D-4F4F-8A4A-353FF7785E67}" type="VALUE">
                      <a:rPr lang="en-US"/>
                      <a:pPr/>
                      <a:t>[VALUE]</a:t>
                    </a:fld>
                    <a:endParaRPr lang="en-US"/>
                  </a:p>
                  <a:p>
                    <a:r>
                      <a:rPr lang="en-US"/>
                      <a:t>(n=27)</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93A8-4B32-BFEC-0FB3EC98758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6 CODs'!$E$18:$K$18</c:f>
              <c:strCache>
                <c:ptCount val="3"/>
                <c:pt idx="0">
                  <c:v>2011-2013</c:v>
                </c:pt>
                <c:pt idx="1">
                  <c:v>2014-2016</c:v>
                </c:pt>
                <c:pt idx="2">
                  <c:v>2017-2019</c:v>
                </c:pt>
              </c:strCache>
              <c:extLst/>
            </c:strRef>
          </c:cat>
          <c:val>
            <c:numRef>
              <c:f>'Top 6 CODs'!$E$20:$K$20</c:f>
              <c:numCache>
                <c:formatCode>0.0</c:formatCode>
                <c:ptCount val="3"/>
                <c:pt idx="0">
                  <c:v>1.6664411416321658</c:v>
                </c:pt>
                <c:pt idx="1">
                  <c:v>2.0219898132153209</c:v>
                </c:pt>
                <c:pt idx="2">
                  <c:v>1.9670927243797101</c:v>
                </c:pt>
              </c:numCache>
              <c:extLst/>
            </c:numRef>
          </c:val>
          <c:extLst>
            <c:ext xmlns:c16="http://schemas.microsoft.com/office/drawing/2014/chart" uri="{C3380CC4-5D6E-409C-BE32-E72D297353CC}">
              <c16:uniqueId val="{00000007-93A8-4B32-BFEC-0FB3EC987582}"/>
            </c:ext>
          </c:extLst>
        </c:ser>
        <c:ser>
          <c:idx val="2"/>
          <c:order val="2"/>
          <c:tx>
            <c:strRef>
              <c:f>'Top 6 CODs'!$B$21</c:f>
              <c:strCache>
                <c:ptCount val="1"/>
                <c:pt idx="0">
                  <c:v>SEP</c:v>
                </c:pt>
              </c:strCache>
            </c:strRef>
          </c:tx>
          <c:spPr>
            <a:solidFill>
              <a:srgbClr val="10587D"/>
            </a:solidFill>
            <a:ln>
              <a:noFill/>
            </a:ln>
            <a:effectLst/>
          </c:spPr>
          <c:invertIfNegative val="0"/>
          <c:dLbls>
            <c:dLbl>
              <c:idx val="0"/>
              <c:tx>
                <c:rich>
                  <a:bodyPr/>
                  <a:lstStyle/>
                  <a:p>
                    <a:fld id="{EBE6E7A6-929F-418E-8D3C-4CCA1BF9445D}" type="VALUE">
                      <a:rPr lang="en-US"/>
                      <a:pPr/>
                      <a:t>[VALUE]</a:t>
                    </a:fld>
                    <a:endParaRPr lang="en-US"/>
                  </a:p>
                  <a:p>
                    <a:r>
                      <a:rPr lang="en-US"/>
                      <a:t>(n=19)</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93A8-4B32-BFEC-0FB3EC987582}"/>
                </c:ext>
              </c:extLst>
            </c:dLbl>
            <c:dLbl>
              <c:idx val="1"/>
              <c:tx>
                <c:rich>
                  <a:bodyPr/>
                  <a:lstStyle/>
                  <a:p>
                    <a:fld id="{DC31FC99-D5C1-4BEA-ACD8-355B78258BB9}" type="VALUE">
                      <a:rPr lang="en-US"/>
                      <a:pPr/>
                      <a:t>[VALUE]</a:t>
                    </a:fld>
                    <a:endParaRPr lang="en-US"/>
                  </a:p>
                  <a:p>
                    <a:r>
                      <a:rPr lang="en-US"/>
                      <a:t>(n=29))</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93A8-4B32-BFEC-0FB3EC987582}"/>
                </c:ext>
              </c:extLst>
            </c:dLbl>
            <c:dLbl>
              <c:idx val="2"/>
              <c:tx>
                <c:rich>
                  <a:bodyPr/>
                  <a:lstStyle/>
                  <a:p>
                    <a:fld id="{D70C6200-9137-4020-BEC6-2B740B7AA5D3}" type="VALUE">
                      <a:rPr lang="en-US"/>
                      <a:pPr/>
                      <a:t>[VALUE]</a:t>
                    </a:fld>
                    <a:endParaRPr lang="en-US"/>
                  </a:p>
                  <a:p>
                    <a:r>
                      <a:rPr lang="en-US"/>
                      <a:t>(n=27)</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93A8-4B32-BFEC-0FB3EC98758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6 CODs'!$E$18:$K$18</c:f>
              <c:strCache>
                <c:ptCount val="3"/>
                <c:pt idx="0">
                  <c:v>2011-2013</c:v>
                </c:pt>
                <c:pt idx="1">
                  <c:v>2014-2016</c:v>
                </c:pt>
                <c:pt idx="2">
                  <c:v>2017-2019</c:v>
                </c:pt>
              </c:strCache>
              <c:extLst/>
            </c:strRef>
          </c:cat>
          <c:val>
            <c:numRef>
              <c:f>'Top 6 CODs'!$E$21:$K$21</c:f>
              <c:numCache>
                <c:formatCode>0.0</c:formatCode>
                <c:ptCount val="3"/>
                <c:pt idx="0">
                  <c:v>1.266495267640446</c:v>
                </c:pt>
                <c:pt idx="1">
                  <c:v>1.9545901527748104</c:v>
                </c:pt>
                <c:pt idx="2">
                  <c:v>1.9670927243797101</c:v>
                </c:pt>
              </c:numCache>
              <c:extLst/>
            </c:numRef>
          </c:val>
          <c:extLst>
            <c:ext xmlns:c16="http://schemas.microsoft.com/office/drawing/2014/chart" uri="{C3380CC4-5D6E-409C-BE32-E72D297353CC}">
              <c16:uniqueId val="{0000000B-93A8-4B32-BFEC-0FB3EC987582}"/>
            </c:ext>
          </c:extLst>
        </c:ser>
        <c:ser>
          <c:idx val="3"/>
          <c:order val="3"/>
          <c:tx>
            <c:strRef>
              <c:f>'Top 6 CODs'!$B$22</c:f>
              <c:strCache>
                <c:ptCount val="1"/>
                <c:pt idx="0">
                  <c:v>HDP</c:v>
                </c:pt>
              </c:strCache>
            </c:strRef>
          </c:tx>
          <c:spPr>
            <a:solidFill>
              <a:srgbClr val="CC6677"/>
            </a:solidFill>
            <a:ln>
              <a:noFill/>
            </a:ln>
            <a:effectLst/>
          </c:spPr>
          <c:invertIfNegative val="0"/>
          <c:dLbls>
            <c:dLbl>
              <c:idx val="0"/>
              <c:tx>
                <c:rich>
                  <a:bodyPr/>
                  <a:lstStyle/>
                  <a:p>
                    <a:fld id="{6223EC5E-5D10-40F1-84A3-B9CD055707D2}" type="VALUE">
                      <a:rPr lang="en-US"/>
                      <a:pPr/>
                      <a:t>[VALUE]</a:t>
                    </a:fld>
                    <a:endParaRPr lang="en-US"/>
                  </a:p>
                  <a:p>
                    <a:r>
                      <a:rPr lang="en-US"/>
                      <a:t>(n=24)</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93A8-4B32-BFEC-0FB3EC987582}"/>
                </c:ext>
              </c:extLst>
            </c:dLbl>
            <c:dLbl>
              <c:idx val="1"/>
              <c:tx>
                <c:rich>
                  <a:bodyPr/>
                  <a:lstStyle/>
                  <a:p>
                    <a:fld id="{BAA0F651-AA59-4006-9CCE-021B587AC474}" type="VALUE">
                      <a:rPr lang="en-US"/>
                      <a:pPr/>
                      <a:t>[VALUE]</a:t>
                    </a:fld>
                    <a:endParaRPr lang="en-US"/>
                  </a:p>
                  <a:p>
                    <a:r>
                      <a:rPr lang="en-US"/>
                      <a:t>(n=25)</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93A8-4B32-BFEC-0FB3EC987582}"/>
                </c:ext>
              </c:extLst>
            </c:dLbl>
            <c:dLbl>
              <c:idx val="2"/>
              <c:tx>
                <c:rich>
                  <a:bodyPr/>
                  <a:lstStyle/>
                  <a:p>
                    <a:fld id="{60DCC544-6A31-49F1-99DD-A11C72CEC41B}" type="VALUE">
                      <a:rPr lang="en-US"/>
                      <a:pPr/>
                      <a:t>[VALUE]</a:t>
                    </a:fld>
                    <a:r>
                      <a:rPr lang="en-US" dirty="0"/>
                      <a:t>*</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93A8-4B32-BFEC-0FB3EC98758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6 CODs'!$E$18:$K$18</c:f>
              <c:strCache>
                <c:ptCount val="3"/>
                <c:pt idx="0">
                  <c:v>2011-2013</c:v>
                </c:pt>
                <c:pt idx="1">
                  <c:v>2014-2016</c:v>
                </c:pt>
                <c:pt idx="2">
                  <c:v>2017-2019</c:v>
                </c:pt>
              </c:strCache>
              <c:extLst/>
            </c:strRef>
          </c:cat>
          <c:val>
            <c:numRef>
              <c:f>'Top 6 CODs'!$E$22:$K$22</c:f>
              <c:numCache>
                <c:formatCode>0.0</c:formatCode>
                <c:ptCount val="3"/>
                <c:pt idx="0">
                  <c:v>1.5997834959668791</c:v>
                </c:pt>
                <c:pt idx="1">
                  <c:v>1.6849915110127676</c:v>
                </c:pt>
                <c:pt idx="2">
                  <c:v>0.43713171652882449</c:v>
                </c:pt>
              </c:numCache>
              <c:extLst/>
            </c:numRef>
          </c:val>
          <c:extLst>
            <c:ext xmlns:c16="http://schemas.microsoft.com/office/drawing/2014/chart" uri="{C3380CC4-5D6E-409C-BE32-E72D297353CC}">
              <c16:uniqueId val="{0000000F-93A8-4B32-BFEC-0FB3EC987582}"/>
            </c:ext>
          </c:extLst>
        </c:ser>
        <c:ser>
          <c:idx val="4"/>
          <c:order val="4"/>
          <c:tx>
            <c:strRef>
              <c:f>'Top 6 CODs'!$B$23</c:f>
              <c:strCache>
                <c:ptCount val="1"/>
                <c:pt idx="0">
                  <c:v>TPE</c:v>
                </c:pt>
              </c:strCache>
            </c:strRef>
          </c:tx>
          <c:spPr>
            <a:solidFill>
              <a:srgbClr val="782164"/>
            </a:solidFill>
            <a:ln>
              <a:noFill/>
            </a:ln>
            <a:effectLst/>
          </c:spPr>
          <c:invertIfNegative val="0"/>
          <c:dLbls>
            <c:dLbl>
              <c:idx val="0"/>
              <c:tx>
                <c:rich>
                  <a:bodyPr/>
                  <a:lstStyle/>
                  <a:p>
                    <a:fld id="{CD0DAF38-43E0-4688-A9C5-B81EA575F0F7}" type="VALUE">
                      <a:rPr lang="en-US"/>
                      <a:pPr/>
                      <a:t>[VALUE]</a:t>
                    </a:fld>
                    <a:endParaRPr lang="en-US"/>
                  </a:p>
                  <a:p>
                    <a:r>
                      <a:rPr lang="en-US"/>
                      <a:t>(n=16)</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93A8-4B32-BFEC-0FB3EC987582}"/>
                </c:ext>
              </c:extLst>
            </c:dLbl>
            <c:dLbl>
              <c:idx val="1"/>
              <c:tx>
                <c:rich>
                  <a:bodyPr/>
                  <a:lstStyle/>
                  <a:p>
                    <a:fld id="{67560349-7B76-42FD-A521-7F93CB8D1FAB}" type="VALUE">
                      <a:rPr lang="en-US"/>
                      <a:pPr/>
                      <a:t>[VALUE]</a:t>
                    </a:fld>
                    <a:endParaRPr lang="en-US"/>
                  </a:p>
                  <a:p>
                    <a:r>
                      <a:rPr lang="en-US"/>
                      <a:t>(n=12)</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93A8-4B32-BFEC-0FB3EC987582}"/>
                </c:ext>
              </c:extLst>
            </c:dLbl>
            <c:dLbl>
              <c:idx val="2"/>
              <c:tx>
                <c:rich>
                  <a:bodyPr/>
                  <a:lstStyle/>
                  <a:p>
                    <a:fld id="{EEE74D8D-A484-4567-BDF4-802ECE75A57B}" type="VALUE">
                      <a:rPr lang="en-US"/>
                      <a:pPr/>
                      <a:t>[VALUE]</a:t>
                    </a:fld>
                    <a:endParaRPr lang="en-US"/>
                  </a:p>
                  <a:p>
                    <a:r>
                      <a:rPr lang="en-US"/>
                      <a:t>(n=17)</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93A8-4B32-BFEC-0FB3EC98758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6 CODs'!$E$18:$K$18</c:f>
              <c:strCache>
                <c:ptCount val="3"/>
                <c:pt idx="0">
                  <c:v>2011-2013</c:v>
                </c:pt>
                <c:pt idx="1">
                  <c:v>2014-2016</c:v>
                </c:pt>
                <c:pt idx="2">
                  <c:v>2017-2019</c:v>
                </c:pt>
              </c:strCache>
              <c:extLst/>
            </c:strRef>
          </c:cat>
          <c:val>
            <c:numRef>
              <c:f>'Top 6 CODs'!$E$23:$K$23</c:f>
              <c:numCache>
                <c:formatCode>0.0</c:formatCode>
                <c:ptCount val="3"/>
                <c:pt idx="0">
                  <c:v>1.0665223306445861</c:v>
                </c:pt>
                <c:pt idx="1">
                  <c:v>0.80879592528612843</c:v>
                </c:pt>
                <c:pt idx="2">
                  <c:v>1.238539863498336</c:v>
                </c:pt>
              </c:numCache>
              <c:extLst/>
            </c:numRef>
          </c:val>
          <c:extLst>
            <c:ext xmlns:c16="http://schemas.microsoft.com/office/drawing/2014/chart" uri="{C3380CC4-5D6E-409C-BE32-E72D297353CC}">
              <c16:uniqueId val="{00000013-93A8-4B32-BFEC-0FB3EC987582}"/>
            </c:ext>
          </c:extLst>
        </c:ser>
        <c:ser>
          <c:idx val="5"/>
          <c:order val="5"/>
          <c:tx>
            <c:strRef>
              <c:f>'Top 6 CODs'!$B$24</c:f>
              <c:strCache>
                <c:ptCount val="1"/>
                <c:pt idx="0">
                  <c:v>AFE</c:v>
                </c:pt>
              </c:strCache>
            </c:strRef>
          </c:tx>
          <c:spPr>
            <a:solidFill>
              <a:srgbClr val="DDCC77"/>
            </a:solidFill>
            <a:ln>
              <a:noFill/>
            </a:ln>
            <a:effectLst/>
          </c:spPr>
          <c:invertIfNegative val="0"/>
          <c:dLbls>
            <c:dLbl>
              <c:idx val="0"/>
              <c:tx>
                <c:rich>
                  <a:bodyPr/>
                  <a:lstStyle/>
                  <a:p>
                    <a:fld id="{4D2F10C6-2CBE-4335-A3D3-D23242513BD6}" type="VALUE">
                      <a:rPr lang="en-US"/>
                      <a:pPr/>
                      <a:t>[VALUE]</a:t>
                    </a:fld>
                    <a:endParaRPr lang="en-US"/>
                  </a:p>
                  <a:p>
                    <a:r>
                      <a:rPr lang="en-US"/>
                      <a:t>(n=14)</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4-93A8-4B32-BFEC-0FB3EC987582}"/>
                </c:ext>
              </c:extLst>
            </c:dLbl>
            <c:dLbl>
              <c:idx val="1"/>
              <c:tx>
                <c:rich>
                  <a:bodyPr/>
                  <a:lstStyle/>
                  <a:p>
                    <a:fld id="{B6712886-6A71-4222-9F30-EA5A38E1D6D5}" type="VALUE">
                      <a:rPr lang="en-US"/>
                      <a:pPr/>
                      <a:t>[VALUE]</a:t>
                    </a:fld>
                    <a:endParaRPr lang="en-US"/>
                  </a:p>
                  <a:p>
                    <a:r>
                      <a:rPr lang="en-US"/>
                      <a:t>(n=10)</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5-93A8-4B32-BFEC-0FB3EC987582}"/>
                </c:ext>
              </c:extLst>
            </c:dLbl>
            <c:dLbl>
              <c:idx val="2"/>
              <c:tx>
                <c:rich>
                  <a:bodyPr/>
                  <a:lstStyle/>
                  <a:p>
                    <a:fld id="{031713AF-C6EE-451C-9E04-480473199F38}" type="VALUE">
                      <a:rPr lang="en-US"/>
                      <a:pPr/>
                      <a:t>[VALUE]</a:t>
                    </a:fld>
                    <a:endParaRPr lang="en-US"/>
                  </a:p>
                  <a:p>
                    <a:r>
                      <a:rPr lang="en-US"/>
                      <a:t>(n=19)</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6-93A8-4B32-BFEC-0FB3EC987582}"/>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'Top 6 CODs'!$E$18:$K$18</c:f>
              <c:strCache>
                <c:ptCount val="3"/>
                <c:pt idx="0">
                  <c:v>2011-2013</c:v>
                </c:pt>
                <c:pt idx="1">
                  <c:v>2014-2016</c:v>
                </c:pt>
                <c:pt idx="2">
                  <c:v>2017-2019</c:v>
                </c:pt>
              </c:strCache>
              <c:extLst/>
            </c:strRef>
          </c:cat>
          <c:val>
            <c:numRef>
              <c:f>'Top 6 CODs'!$E$24:$K$24</c:f>
              <c:numCache>
                <c:formatCode>0.0</c:formatCode>
                <c:ptCount val="3"/>
                <c:pt idx="0">
                  <c:v>0.93320703931401283</c:v>
                </c:pt>
                <c:pt idx="1">
                  <c:v>0.673996604405107</c:v>
                </c:pt>
                <c:pt idx="2">
                  <c:v>1.3842504356746108</c:v>
                </c:pt>
              </c:numCache>
              <c:extLst/>
            </c:numRef>
          </c:val>
          <c:extLst>
            <c:ext xmlns:c16="http://schemas.microsoft.com/office/drawing/2014/chart" uri="{C3380CC4-5D6E-409C-BE32-E72D297353CC}">
              <c16:uniqueId val="{00000017-93A8-4B32-BFEC-0FB3EC987582}"/>
            </c:ext>
          </c:extLst>
        </c:ser>
        <c:dLbls>
          <c:showLegendKey val="0"/>
          <c:showVal val="0"/>
          <c:showCatName val="0"/>
          <c:showSerName val="0"/>
          <c:showPercent val="0"/>
          <c:showBubbleSize val="0"/>
        </c:dLbls>
        <c:gapWidth val="50"/>
        <c:overlap val="-10"/>
        <c:axId val="1957353663"/>
        <c:axId val="1957357823"/>
      </c:barChart>
      <c:catAx>
        <c:axId val="1957353663"/>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57357823"/>
        <c:crosses val="autoZero"/>
        <c:auto val="1"/>
        <c:lblAlgn val="ctr"/>
        <c:lblOffset val="100"/>
        <c:noMultiLvlLbl val="0"/>
      </c:catAx>
      <c:valAx>
        <c:axId val="1957357823"/>
        <c:scaling>
          <c:orientation val="minMax"/>
        </c:scaling>
        <c:delete val="0"/>
        <c:axPos val="l"/>
        <c:title>
          <c:tx>
            <c:rich>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r>
                  <a:rPr lang="en-US" sz="1500"/>
                  <a:t>Deaths per </a:t>
                </a:r>
              </a:p>
              <a:p>
                <a:pPr>
                  <a:defRPr sz="1500"/>
                </a:pPr>
                <a:r>
                  <a:rPr lang="en-US" sz="1500"/>
                  <a:t>100,000 live births</a:t>
                </a:r>
              </a:p>
            </c:rich>
          </c:tx>
          <c:layout>
            <c:manualLayout>
              <c:xMode val="edge"/>
              <c:yMode val="edge"/>
              <c:x val="0"/>
              <c:y val="1.1742868853301915E-2"/>
            </c:manualLayout>
          </c:layout>
          <c:overlay val="0"/>
          <c:spPr>
            <a:noFill/>
            <a:ln>
              <a:noFill/>
            </a:ln>
            <a:effectLst/>
          </c:spPr>
          <c:txPr>
            <a:bodyPr rot="0" spcFirstLastPara="1" vertOverflow="ellipsis" wrap="square" anchor="ctr" anchorCtr="1"/>
            <a:lstStyle/>
            <a:p>
              <a:pPr>
                <a:defRPr sz="15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1957353663"/>
        <c:crosses val="autoZero"/>
        <c:crossBetween val="between"/>
      </c:valAx>
      <c:spPr>
        <a:noFill/>
        <a:ln>
          <a:noFill/>
        </a:ln>
        <a:effectLst/>
      </c:spPr>
    </c:plotArea>
    <c:legend>
      <c:legendPos val="t"/>
      <c:layout>
        <c:manualLayout>
          <c:xMode val="edge"/>
          <c:yMode val="edge"/>
          <c:x val="0.64087383004083853"/>
          <c:y val="4.645066907128035E-2"/>
          <c:w val="0.35552967209851122"/>
          <c:h val="6.3755641772597571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4">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403488080395085E-2"/>
          <c:y val="0.18623077827867102"/>
          <c:w val="0.90267402024105037"/>
          <c:h val="0.67467287591463776"/>
        </c:manualLayout>
      </c:layout>
      <c:barChart>
        <c:barDir val="col"/>
        <c:grouping val="clustered"/>
        <c:varyColors val="0"/>
        <c:ser>
          <c:idx val="0"/>
          <c:order val="0"/>
          <c:tx>
            <c:strRef>
              <c:f>'age by year of death'!$A$32</c:f>
              <c:strCache>
                <c:ptCount val="1"/>
                <c:pt idx="0">
                  <c:v>&lt;25</c:v>
                </c:pt>
              </c:strCache>
            </c:strRef>
          </c:tx>
          <c:spPr>
            <a:solidFill>
              <a:srgbClr val="E7EEF2"/>
            </a:solidFill>
            <a:ln>
              <a:noFill/>
            </a:ln>
            <a:effectLst/>
          </c:spPr>
          <c:invertIfNegative val="0"/>
          <c:dLbls>
            <c:dLbl>
              <c:idx val="0"/>
              <c:layout>
                <c:manualLayout>
                  <c:x val="-1.195672231406826E-3"/>
                  <c:y val="0.11367241127404976"/>
                </c:manualLayout>
              </c:layout>
              <c:tx>
                <c:rich>
                  <a:bodyPr/>
                  <a:lstStyle/>
                  <a:p>
                    <a:fld id="{D153D7BD-67D5-4A12-BBBC-E8830653E2F3}" type="VALUE">
                      <a:rPr lang="en-US"/>
                      <a:pPr/>
                      <a:t>[VALUE]</a:t>
                    </a:fld>
                    <a:endParaRPr lang="en-US"/>
                  </a:p>
                  <a:p>
                    <a:r>
                      <a:rPr lang="en-US"/>
                      <a:t>(n=27)</a:t>
                    </a:r>
                  </a:p>
                </c:rich>
              </c:tx>
              <c:dLblPos val="out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113B-485D-A86C-3EEDAE1E26B9}"/>
                </c:ext>
              </c:extLst>
            </c:dLbl>
            <c:dLbl>
              <c:idx val="1"/>
              <c:tx>
                <c:rich>
                  <a:bodyPr/>
                  <a:lstStyle/>
                  <a:p>
                    <a:fld id="{B2BB0AB0-9305-4A32-A6B7-8FE10CB0D3E0}" type="VALUE">
                      <a:rPr lang="en-US"/>
                      <a:pPr/>
                      <a:t>[VALUE]</a:t>
                    </a:fld>
                    <a:endParaRPr lang="en-US"/>
                  </a:p>
                  <a:p>
                    <a:r>
                      <a:rPr lang="en-US"/>
                      <a:t>(n=32)</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113B-485D-A86C-3EEDAE1E26B9}"/>
                </c:ext>
              </c:extLst>
            </c:dLbl>
            <c:dLbl>
              <c:idx val="2"/>
              <c:tx>
                <c:rich>
                  <a:bodyPr/>
                  <a:lstStyle/>
                  <a:p>
                    <a:fld id="{6F171246-3554-4F42-8446-9D3470E9469D}" type="VALUE">
                      <a:rPr lang="en-US"/>
                      <a:pPr/>
                      <a:t>[VALUE]</a:t>
                    </a:fld>
                    <a:endParaRPr lang="en-US"/>
                  </a:p>
                  <a:p>
                    <a:r>
                      <a:rPr lang="en-US"/>
                      <a:t>(n=29)</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113B-485D-A86C-3EEDAE1E26B9}"/>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by year of death'!$B$31:$H$31</c:f>
              <c:strCache>
                <c:ptCount val="3"/>
                <c:pt idx="0">
                  <c:v>2011-2013</c:v>
                </c:pt>
                <c:pt idx="1">
                  <c:v>2014-2016</c:v>
                </c:pt>
                <c:pt idx="2">
                  <c:v>2017-2019</c:v>
                </c:pt>
              </c:strCache>
              <c:extLst/>
            </c:strRef>
          </c:cat>
          <c:val>
            <c:numRef>
              <c:f>'age by year of death'!$B$32:$H$32</c:f>
              <c:numCache>
                <c:formatCode>0.0</c:formatCode>
                <c:ptCount val="3"/>
                <c:pt idx="0">
                  <c:v>6.6562467643244894</c:v>
                </c:pt>
                <c:pt idx="1">
                  <c:v>9.4124014271553662</c:v>
                </c:pt>
                <c:pt idx="2">
                  <c:v>10.894555727530918</c:v>
                </c:pt>
              </c:numCache>
              <c:extLst/>
            </c:numRef>
          </c:val>
          <c:extLst>
            <c:ext xmlns:c16="http://schemas.microsoft.com/office/drawing/2014/chart" uri="{C3380CC4-5D6E-409C-BE32-E72D297353CC}">
              <c16:uniqueId val="{00000003-113B-485D-A86C-3EEDAE1E26B9}"/>
            </c:ext>
          </c:extLst>
        </c:ser>
        <c:ser>
          <c:idx val="1"/>
          <c:order val="1"/>
          <c:tx>
            <c:strRef>
              <c:f>'age by year of death'!$A$33</c:f>
              <c:strCache>
                <c:ptCount val="1"/>
                <c:pt idx="0">
                  <c:v>25-29</c:v>
                </c:pt>
              </c:strCache>
            </c:strRef>
          </c:tx>
          <c:spPr>
            <a:solidFill>
              <a:srgbClr val="B7CDD8"/>
            </a:solidFill>
            <a:ln>
              <a:noFill/>
            </a:ln>
            <a:effectLst/>
          </c:spPr>
          <c:invertIfNegative val="0"/>
          <c:dLbls>
            <c:dLbl>
              <c:idx val="0"/>
              <c:tx>
                <c:rich>
                  <a:bodyPr/>
                  <a:lstStyle/>
                  <a:p>
                    <a:fld id="{54A960B2-67E7-4B1F-91D4-F259E3A6257C}" type="VALUE">
                      <a:rPr lang="en-US"/>
                      <a:pPr/>
                      <a:t>[VALUE]</a:t>
                    </a:fld>
                    <a:endParaRPr lang="en-US"/>
                  </a:p>
                  <a:p>
                    <a:r>
                      <a:rPr lang="en-US"/>
                      <a:t>(n=36)</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113B-485D-A86C-3EEDAE1E26B9}"/>
                </c:ext>
              </c:extLst>
            </c:dLbl>
            <c:dLbl>
              <c:idx val="1"/>
              <c:tx>
                <c:rich>
                  <a:bodyPr/>
                  <a:lstStyle/>
                  <a:p>
                    <a:fld id="{76D695D3-CD57-4D1D-8A3C-62A1ED654CDA}" type="VALUE">
                      <a:rPr lang="en-US"/>
                      <a:pPr/>
                      <a:t>[VALUE]</a:t>
                    </a:fld>
                    <a:endParaRPr lang="en-US"/>
                  </a:p>
                  <a:p>
                    <a:r>
                      <a:rPr lang="en-US"/>
                      <a:t>(n=34)</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113B-485D-A86C-3EEDAE1E26B9}"/>
                </c:ext>
              </c:extLst>
            </c:dLbl>
            <c:dLbl>
              <c:idx val="2"/>
              <c:tx>
                <c:rich>
                  <a:bodyPr/>
                  <a:lstStyle/>
                  <a:p>
                    <a:fld id="{1E17D49A-ADF7-4D6B-B2E9-60BC414DE79E}" type="VALUE">
                      <a:rPr lang="en-US"/>
                      <a:pPr/>
                      <a:t>[VALUE]</a:t>
                    </a:fld>
                    <a:endParaRPr lang="en-US"/>
                  </a:p>
                  <a:p>
                    <a:r>
                      <a:rPr lang="en-US"/>
                      <a:t>(n=39)</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113B-485D-A86C-3EEDAE1E26B9}"/>
                </c:ext>
              </c:extLst>
            </c:dLbl>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by year of death'!$B$31:$H$31</c:f>
              <c:strCache>
                <c:ptCount val="3"/>
                <c:pt idx="0">
                  <c:v>2011-2013</c:v>
                </c:pt>
                <c:pt idx="1">
                  <c:v>2014-2016</c:v>
                </c:pt>
                <c:pt idx="2">
                  <c:v>2017-2019</c:v>
                </c:pt>
              </c:strCache>
              <c:extLst/>
            </c:strRef>
          </c:cat>
          <c:val>
            <c:numRef>
              <c:f>'age by year of death'!$B$33:$H$33</c:f>
              <c:numCache>
                <c:formatCode>0.0</c:formatCode>
                <c:ptCount val="3"/>
                <c:pt idx="0">
                  <c:v>9.0432493399683995</c:v>
                </c:pt>
                <c:pt idx="1">
                  <c:v>8.663877237955937</c:v>
                </c:pt>
                <c:pt idx="2">
                  <c:v>10.853442350132051</c:v>
                </c:pt>
              </c:numCache>
              <c:extLst/>
            </c:numRef>
          </c:val>
          <c:extLst>
            <c:ext xmlns:c16="http://schemas.microsoft.com/office/drawing/2014/chart" uri="{C3380CC4-5D6E-409C-BE32-E72D297353CC}">
              <c16:uniqueId val="{00000007-113B-485D-A86C-3EEDAE1E26B9}"/>
            </c:ext>
          </c:extLst>
        </c:ser>
        <c:ser>
          <c:idx val="2"/>
          <c:order val="2"/>
          <c:tx>
            <c:strRef>
              <c:f>'age by year of death'!$A$34</c:f>
              <c:strCache>
                <c:ptCount val="1"/>
                <c:pt idx="0">
                  <c:v>30-34</c:v>
                </c:pt>
              </c:strCache>
            </c:strRef>
          </c:tx>
          <c:spPr>
            <a:solidFill>
              <a:srgbClr val="588AA4"/>
            </a:solidFill>
            <a:ln>
              <a:noFill/>
            </a:ln>
            <a:effectLst/>
          </c:spPr>
          <c:invertIfNegative val="0"/>
          <c:dLbls>
            <c:dLbl>
              <c:idx val="0"/>
              <c:tx>
                <c:rich>
                  <a:bodyPr/>
                  <a:lstStyle/>
                  <a:p>
                    <a:fld id="{56F4ECCC-0A0D-4108-9BAF-9AAB44176F92}" type="VALUE">
                      <a:rPr lang="en-US"/>
                      <a:pPr/>
                      <a:t>[VALUE]</a:t>
                    </a:fld>
                    <a:endParaRPr lang="en-US"/>
                  </a:p>
                  <a:p>
                    <a:r>
                      <a:rPr lang="en-US"/>
                      <a:t>(n=48)</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113B-485D-A86C-3EEDAE1E26B9}"/>
                </c:ext>
              </c:extLst>
            </c:dLbl>
            <c:dLbl>
              <c:idx val="1"/>
              <c:tx>
                <c:rich>
                  <a:bodyPr/>
                  <a:lstStyle/>
                  <a:p>
                    <a:fld id="{10221E60-7A45-46C8-9E53-23619C3F04B3}" type="VALUE">
                      <a:rPr lang="en-US"/>
                      <a:pPr/>
                      <a:t>[VALUE]</a:t>
                    </a:fld>
                    <a:endParaRPr lang="en-US"/>
                  </a:p>
                  <a:p>
                    <a:r>
                      <a:rPr lang="en-US"/>
                      <a:t>(n=45)</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113B-485D-A86C-3EEDAE1E26B9}"/>
                </c:ext>
              </c:extLst>
            </c:dLbl>
            <c:dLbl>
              <c:idx val="2"/>
              <c:tx>
                <c:rich>
                  <a:bodyPr/>
                  <a:lstStyle/>
                  <a:p>
                    <a:fld id="{38F3A2C0-B695-486C-AF95-39CC47412E57}" type="VALUE">
                      <a:rPr lang="en-US"/>
                      <a:pPr/>
                      <a:t>[VALUE]</a:t>
                    </a:fld>
                    <a:endParaRPr lang="en-US"/>
                  </a:p>
                  <a:p>
                    <a:r>
                      <a:rPr lang="en-US"/>
                      <a:t>(n=50)</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113B-485D-A86C-3EEDAE1E26B9}"/>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by year of death'!$B$31:$H$31</c:f>
              <c:strCache>
                <c:ptCount val="3"/>
                <c:pt idx="0">
                  <c:v>2011-2013</c:v>
                </c:pt>
                <c:pt idx="1">
                  <c:v>2014-2016</c:v>
                </c:pt>
                <c:pt idx="2">
                  <c:v>2017-2019</c:v>
                </c:pt>
              </c:strCache>
              <c:extLst/>
            </c:strRef>
          </c:cat>
          <c:val>
            <c:numRef>
              <c:f>'age by year of death'!$B$34:$H$34</c:f>
              <c:numCache>
                <c:formatCode>0.0</c:formatCode>
                <c:ptCount val="3"/>
                <c:pt idx="0">
                  <c:v>11.747545252523274</c:v>
                </c:pt>
                <c:pt idx="1">
                  <c:v>10.271885393150708</c:v>
                </c:pt>
                <c:pt idx="2">
                  <c:v>11.891963886484069</c:v>
                </c:pt>
              </c:numCache>
              <c:extLst/>
            </c:numRef>
          </c:val>
          <c:extLst>
            <c:ext xmlns:c16="http://schemas.microsoft.com/office/drawing/2014/chart" uri="{C3380CC4-5D6E-409C-BE32-E72D297353CC}">
              <c16:uniqueId val="{0000000B-113B-485D-A86C-3EEDAE1E26B9}"/>
            </c:ext>
          </c:extLst>
        </c:ser>
        <c:ser>
          <c:idx val="3"/>
          <c:order val="3"/>
          <c:tx>
            <c:strRef>
              <c:f>'age by year of death'!$A$35</c:f>
              <c:strCache>
                <c:ptCount val="1"/>
                <c:pt idx="0">
                  <c:v>35-39</c:v>
                </c:pt>
              </c:strCache>
            </c:strRef>
          </c:tx>
          <c:spPr>
            <a:solidFill>
              <a:srgbClr val="10587D"/>
            </a:solidFill>
            <a:ln>
              <a:noFill/>
            </a:ln>
            <a:effectLst/>
          </c:spPr>
          <c:invertIfNegative val="0"/>
          <c:dLbls>
            <c:dLbl>
              <c:idx val="0"/>
              <c:tx>
                <c:rich>
                  <a:bodyPr/>
                  <a:lstStyle/>
                  <a:p>
                    <a:fld id="{BF9EE61F-9119-40C9-A219-C354CE5C6362}" type="VALUE">
                      <a:rPr lang="en-US"/>
                      <a:pPr/>
                      <a:t>[VALUE]</a:t>
                    </a:fld>
                    <a:endParaRPr lang="en-US"/>
                  </a:p>
                  <a:p>
                    <a:r>
                      <a:rPr lang="en-US"/>
                      <a:t>(n=39)</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113B-485D-A86C-3EEDAE1E26B9}"/>
                </c:ext>
              </c:extLst>
            </c:dLbl>
            <c:dLbl>
              <c:idx val="1"/>
              <c:tx>
                <c:rich>
                  <a:bodyPr/>
                  <a:lstStyle/>
                  <a:p>
                    <a:fld id="{199B251C-14D6-4A1D-A7C0-2C9F7597E450}" type="VALUE">
                      <a:rPr lang="en-US"/>
                      <a:pPr/>
                      <a:t>[VALUE]</a:t>
                    </a:fld>
                    <a:endParaRPr lang="en-US"/>
                  </a:p>
                  <a:p>
                    <a:r>
                      <a:rPr lang="en-US"/>
                      <a:t>(n=55)</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113B-485D-A86C-3EEDAE1E26B9}"/>
                </c:ext>
              </c:extLst>
            </c:dLbl>
            <c:dLbl>
              <c:idx val="2"/>
              <c:tx>
                <c:rich>
                  <a:bodyPr/>
                  <a:lstStyle/>
                  <a:p>
                    <a:fld id="{520E55C6-A875-4875-B998-B037B6C8C8D3}" type="VALUE">
                      <a:rPr lang="en-US"/>
                      <a:pPr/>
                      <a:t>[VALUE]</a:t>
                    </a:fld>
                    <a:endParaRPr lang="en-US"/>
                  </a:p>
                  <a:p>
                    <a:r>
                      <a:rPr lang="en-US"/>
                      <a:t>(n=51)</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113B-485D-A86C-3EEDAE1E26B9}"/>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by year of death'!$B$31:$H$31</c:f>
              <c:strCache>
                <c:ptCount val="3"/>
                <c:pt idx="0">
                  <c:v>2011-2013</c:v>
                </c:pt>
                <c:pt idx="1">
                  <c:v>2014-2016</c:v>
                </c:pt>
                <c:pt idx="2">
                  <c:v>2017-2019</c:v>
                </c:pt>
              </c:strCache>
              <c:extLst/>
            </c:strRef>
          </c:cat>
          <c:val>
            <c:numRef>
              <c:f>'age by year of death'!$B$35:$H$35</c:f>
              <c:numCache>
                <c:formatCode>0.0</c:formatCode>
                <c:ptCount val="3"/>
                <c:pt idx="0">
                  <c:v>17.324401641820216</c:v>
                </c:pt>
                <c:pt idx="1">
                  <c:v>22.17893968538166</c:v>
                </c:pt>
                <c:pt idx="2">
                  <c:v>19.687243052526338</c:v>
                </c:pt>
              </c:numCache>
              <c:extLst/>
            </c:numRef>
          </c:val>
          <c:extLst>
            <c:ext xmlns:c16="http://schemas.microsoft.com/office/drawing/2014/chart" uri="{C3380CC4-5D6E-409C-BE32-E72D297353CC}">
              <c16:uniqueId val="{0000000F-113B-485D-A86C-3EEDAE1E26B9}"/>
            </c:ext>
          </c:extLst>
        </c:ser>
        <c:ser>
          <c:idx val="4"/>
          <c:order val="4"/>
          <c:tx>
            <c:strRef>
              <c:f>'age by year of death'!$A$36</c:f>
              <c:strCache>
                <c:ptCount val="1"/>
                <c:pt idx="0">
                  <c:v>40+</c:v>
                </c:pt>
              </c:strCache>
            </c:strRef>
          </c:tx>
          <c:spPr>
            <a:solidFill>
              <a:srgbClr val="0B3C55"/>
            </a:solidFill>
            <a:ln>
              <a:noFill/>
            </a:ln>
            <a:effectLst/>
          </c:spPr>
          <c:invertIfNegative val="0"/>
          <c:dLbls>
            <c:dLbl>
              <c:idx val="0"/>
              <c:tx>
                <c:rich>
                  <a:bodyPr/>
                  <a:lstStyle/>
                  <a:p>
                    <a:fld id="{5D913611-BCD0-45AC-9067-993470AAD8E0}" type="VALUE">
                      <a:rPr lang="en-US"/>
                      <a:pPr/>
                      <a:t>[VALUE]</a:t>
                    </a:fld>
                    <a:endParaRPr lang="en-US"/>
                  </a:p>
                  <a:p>
                    <a:r>
                      <a:rPr lang="en-US"/>
                      <a:t>(n=16)</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0-113B-485D-A86C-3EEDAE1E26B9}"/>
                </c:ext>
              </c:extLst>
            </c:dLbl>
            <c:dLbl>
              <c:idx val="1"/>
              <c:tx>
                <c:rich>
                  <a:bodyPr/>
                  <a:lstStyle/>
                  <a:p>
                    <a:fld id="{59FB8B28-7840-4DDE-AE9E-88328594628F}" type="VALUE">
                      <a:rPr lang="en-US"/>
                      <a:pPr/>
                      <a:t>[VALUE]</a:t>
                    </a:fld>
                    <a:endParaRPr lang="en-US"/>
                  </a:p>
                  <a:p>
                    <a:r>
                      <a:rPr lang="en-US"/>
                      <a:t>(n=27)</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1-113B-485D-A86C-3EEDAE1E26B9}"/>
                </c:ext>
              </c:extLst>
            </c:dLbl>
            <c:dLbl>
              <c:idx val="2"/>
              <c:tx>
                <c:rich>
                  <a:bodyPr/>
                  <a:lstStyle/>
                  <a:p>
                    <a:fld id="{D3D49064-19CC-4367-A8E6-C90587B7D8EA}" type="VALUE">
                      <a:rPr lang="en-US"/>
                      <a:pPr/>
                      <a:t>[VALUE]</a:t>
                    </a:fld>
                    <a:endParaRPr lang="en-US"/>
                  </a:p>
                  <a:p>
                    <a:r>
                      <a:rPr lang="en-US"/>
                      <a:t>(n=23)</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12-113B-485D-A86C-3EEDAE1E26B9}"/>
                </c:ext>
              </c:extLst>
            </c:dLbl>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'age by year of death'!$B$31:$H$31</c:f>
              <c:strCache>
                <c:ptCount val="3"/>
                <c:pt idx="0">
                  <c:v>2011-2013</c:v>
                </c:pt>
                <c:pt idx="1">
                  <c:v>2014-2016</c:v>
                </c:pt>
                <c:pt idx="2">
                  <c:v>2017-2019</c:v>
                </c:pt>
              </c:strCache>
              <c:extLst/>
            </c:strRef>
          </c:cat>
          <c:val>
            <c:numRef>
              <c:f>'age by year of death'!$B$36:$H$36</c:f>
              <c:numCache>
                <c:formatCode>0.0</c:formatCode>
                <c:ptCount val="3"/>
                <c:pt idx="0">
                  <c:v>25.56809102240404</c:v>
                </c:pt>
                <c:pt idx="1">
                  <c:v>41.571718913592413</c:v>
                </c:pt>
                <c:pt idx="2">
                  <c:v>34.129186389874022</c:v>
                </c:pt>
              </c:numCache>
              <c:extLst/>
            </c:numRef>
          </c:val>
          <c:extLst>
            <c:ext xmlns:c16="http://schemas.microsoft.com/office/drawing/2014/chart" uri="{C3380CC4-5D6E-409C-BE32-E72D297353CC}">
              <c16:uniqueId val="{00000013-113B-485D-A86C-3EEDAE1E26B9}"/>
            </c:ext>
          </c:extLst>
        </c:ser>
        <c:dLbls>
          <c:showLegendKey val="0"/>
          <c:showVal val="0"/>
          <c:showCatName val="0"/>
          <c:showSerName val="0"/>
          <c:showPercent val="0"/>
          <c:showBubbleSize val="0"/>
        </c:dLbls>
        <c:gapWidth val="150"/>
        <c:overlap val="-10"/>
        <c:axId val="78627359"/>
        <c:axId val="78614463"/>
      </c:barChart>
      <c:catAx>
        <c:axId val="78627359"/>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8614463"/>
        <c:crosses val="autoZero"/>
        <c:auto val="1"/>
        <c:lblAlgn val="ctr"/>
        <c:lblOffset val="100"/>
        <c:noMultiLvlLbl val="0"/>
      </c:catAx>
      <c:valAx>
        <c:axId val="78614463"/>
        <c:scaling>
          <c:orientation val="minMax"/>
        </c:scaling>
        <c:delete val="0"/>
        <c:axPos val="l"/>
        <c:title>
          <c:tx>
            <c:rich>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a:t>Deaths per </a:t>
                </a:r>
              </a:p>
              <a:p>
                <a:pPr>
                  <a:defRPr/>
                </a:pPr>
                <a:r>
                  <a:rPr lang="en-US" sz="1600"/>
                  <a:t>100,000 live births</a:t>
                </a:r>
              </a:p>
            </c:rich>
          </c:tx>
          <c:layout>
            <c:manualLayout>
              <c:xMode val="edge"/>
              <c:yMode val="edge"/>
              <c:x val="2.1845967289420468E-2"/>
              <c:y val="1.4957819922616997E-2"/>
            </c:manualLayout>
          </c:layout>
          <c:overlay val="0"/>
          <c:spPr>
            <a:noFill/>
            <a:ln>
              <a:noFill/>
            </a:ln>
            <a:effectLst/>
          </c:spPr>
          <c:txPr>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78627359"/>
        <c:crosses val="autoZero"/>
        <c:crossBetween val="between"/>
      </c:valAx>
      <c:spPr>
        <a:noFill/>
        <a:ln>
          <a:noFill/>
        </a:ln>
        <a:effectLst/>
      </c:spPr>
    </c:plotArea>
    <c:legend>
      <c:legendPos val="b"/>
      <c:layout>
        <c:manualLayout>
          <c:xMode val="edge"/>
          <c:yMode val="edge"/>
          <c:x val="0.44383805137436405"/>
          <c:y val="9.7409772691612981E-2"/>
          <c:w val="0.4865693056816085"/>
          <c:h val="7.1607650167418352E-2"/>
        </c:manualLayout>
      </c:layout>
      <c:overlay val="1"/>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9900596979983604E-2"/>
          <c:y val="0.23144907105298138"/>
          <c:w val="0.90792778433060239"/>
          <c:h val="0.64936271191281192"/>
        </c:manualLayout>
      </c:layout>
      <c:barChart>
        <c:barDir val="col"/>
        <c:grouping val="clustered"/>
        <c:varyColors val="0"/>
        <c:ser>
          <c:idx val="0"/>
          <c:order val="0"/>
          <c:tx>
            <c:strRef>
              <c:f>'BMI by year of death'!$A$30</c:f>
              <c:strCache>
                <c:ptCount val="1"/>
                <c:pt idx="0">
                  <c:v>&lt;25</c:v>
                </c:pt>
              </c:strCache>
            </c:strRef>
          </c:tx>
          <c:spPr>
            <a:solidFill>
              <a:srgbClr val="E7EEF2"/>
            </a:solidFill>
            <a:ln>
              <a:noFill/>
            </a:ln>
            <a:effectLst/>
          </c:spPr>
          <c:invertIfNegative val="0"/>
          <c:dLbls>
            <c:dLbl>
              <c:idx val="0"/>
              <c:tx>
                <c:rich>
                  <a:bodyPr/>
                  <a:lstStyle/>
                  <a:p>
                    <a:fld id="{3A4D7BCA-B006-4FE2-9192-B1398581D26A}" type="VALUE">
                      <a:rPr lang="en-US"/>
                      <a:pPr/>
                      <a:t>[VALUE]</a:t>
                    </a:fld>
                    <a:endParaRPr lang="en-US"/>
                  </a:p>
                  <a:p>
                    <a:r>
                      <a:rPr lang="en-US"/>
                      <a:t>(n=46)</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FA3E-44F9-B70D-C70FE9E53A69}"/>
                </c:ext>
              </c:extLst>
            </c:dLbl>
            <c:dLbl>
              <c:idx val="1"/>
              <c:tx>
                <c:rich>
                  <a:bodyPr/>
                  <a:lstStyle/>
                  <a:p>
                    <a:fld id="{B4A29272-177F-4F85-8736-89B53CB21B49}" type="VALUE">
                      <a:rPr lang="en-US"/>
                      <a:pPr/>
                      <a:t>[VALUE]</a:t>
                    </a:fld>
                    <a:endParaRPr lang="en-US"/>
                  </a:p>
                  <a:p>
                    <a:r>
                      <a:rPr lang="en-US"/>
                      <a:t>(n=67)</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FA3E-44F9-B70D-C70FE9E53A69}"/>
                </c:ext>
              </c:extLst>
            </c:dLbl>
            <c:dLbl>
              <c:idx val="2"/>
              <c:tx>
                <c:rich>
                  <a:bodyPr/>
                  <a:lstStyle/>
                  <a:p>
                    <a:fld id="{332A49C4-8380-4190-A379-ED0447A7D8AA}" type="VALUE">
                      <a:rPr lang="en-US"/>
                      <a:pPr/>
                      <a:t>[VALUE]</a:t>
                    </a:fld>
                    <a:endParaRPr lang="en-US"/>
                  </a:p>
                  <a:p>
                    <a:r>
                      <a:rPr lang="en-US"/>
                      <a:t>(n=55)</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FA3E-44F9-B70D-C70FE9E53A69}"/>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'BMI by year of death'!$B$29:$H$29</c:f>
              <c:strCache>
                <c:ptCount val="3"/>
                <c:pt idx="0">
                  <c:v>2011-2013</c:v>
                </c:pt>
                <c:pt idx="1">
                  <c:v>2014-2016</c:v>
                </c:pt>
                <c:pt idx="2">
                  <c:v>2017-2019</c:v>
                </c:pt>
              </c:strCache>
              <c:extLst/>
            </c:strRef>
          </c:cat>
          <c:val>
            <c:numRef>
              <c:f>'BMI by year of death'!$B$30:$H$30</c:f>
              <c:numCache>
                <c:formatCode>0.0</c:formatCode>
                <c:ptCount val="3"/>
                <c:pt idx="0">
                  <c:v>6.1576601962151809</c:v>
                </c:pt>
                <c:pt idx="1">
                  <c:v>9.196525634972053</c:v>
                </c:pt>
                <c:pt idx="2">
                  <c:v>8.6225682397889187</c:v>
                </c:pt>
              </c:numCache>
              <c:extLst/>
            </c:numRef>
          </c:val>
          <c:extLst>
            <c:ext xmlns:c16="http://schemas.microsoft.com/office/drawing/2014/chart" uri="{C3380CC4-5D6E-409C-BE32-E72D297353CC}">
              <c16:uniqueId val="{00000003-FA3E-44F9-B70D-C70FE9E53A69}"/>
            </c:ext>
          </c:extLst>
        </c:ser>
        <c:ser>
          <c:idx val="1"/>
          <c:order val="1"/>
          <c:tx>
            <c:strRef>
              <c:f>'BMI by year of death'!$A$31</c:f>
              <c:strCache>
                <c:ptCount val="1"/>
                <c:pt idx="0">
                  <c:v>25.0-29.9</c:v>
                </c:pt>
              </c:strCache>
            </c:strRef>
          </c:tx>
          <c:spPr>
            <a:solidFill>
              <a:srgbClr val="B7CDD8"/>
            </a:solidFill>
            <a:ln>
              <a:noFill/>
            </a:ln>
            <a:effectLst/>
          </c:spPr>
          <c:invertIfNegative val="0"/>
          <c:dLbls>
            <c:dLbl>
              <c:idx val="0"/>
              <c:tx>
                <c:rich>
                  <a:bodyPr/>
                  <a:lstStyle/>
                  <a:p>
                    <a:fld id="{73C5A14A-DA5A-4A4A-A2C8-78E3BF63AC11}" type="VALUE">
                      <a:rPr lang="en-US"/>
                      <a:pPr/>
                      <a:t>[VALUE]</a:t>
                    </a:fld>
                    <a:endParaRPr lang="en-US"/>
                  </a:p>
                  <a:p>
                    <a:r>
                      <a:rPr lang="en-US"/>
                      <a:t>(n=34)</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FA3E-44F9-B70D-C70FE9E53A69}"/>
                </c:ext>
              </c:extLst>
            </c:dLbl>
            <c:dLbl>
              <c:idx val="1"/>
              <c:tx>
                <c:rich>
                  <a:bodyPr/>
                  <a:lstStyle/>
                  <a:p>
                    <a:fld id="{F777A297-495E-4BC5-B0B8-82640BA8093C}" type="VALUE">
                      <a:rPr lang="en-US"/>
                      <a:pPr/>
                      <a:t>[VALUE]</a:t>
                    </a:fld>
                    <a:endParaRPr lang="en-US"/>
                  </a:p>
                  <a:p>
                    <a:r>
                      <a:rPr lang="en-US"/>
                      <a:t>(n=49)</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FA3E-44F9-B70D-C70FE9E53A69}"/>
                </c:ext>
              </c:extLst>
            </c:dLbl>
            <c:dLbl>
              <c:idx val="2"/>
              <c:tx>
                <c:rich>
                  <a:bodyPr/>
                  <a:lstStyle/>
                  <a:p>
                    <a:fld id="{D012634C-F9AD-4806-B0F4-A94E512A7594}" type="VALUE">
                      <a:rPr lang="en-US"/>
                      <a:pPr/>
                      <a:t>[VALUE]</a:t>
                    </a:fld>
                    <a:endParaRPr lang="en-US"/>
                  </a:p>
                  <a:p>
                    <a:r>
                      <a:rPr lang="en-US"/>
                      <a:t>(n=46)</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FA3E-44F9-B70D-C70FE9E53A69}"/>
                </c:ext>
              </c:extLst>
            </c:dLbl>
            <c:spPr>
              <a:noFill/>
              <a:ln>
                <a:noFill/>
              </a:ln>
              <a:effectLst/>
            </c:spPr>
            <c:txPr>
              <a:bodyPr rot="0" spcFirstLastPara="1" vertOverflow="ellipsis" vert="horz" wrap="square" anchor="ctr" anchorCtr="1"/>
              <a:lstStyle/>
              <a:p>
                <a:pPr>
                  <a:defRPr sz="16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'BMI by year of death'!$B$29:$H$29</c:f>
              <c:strCache>
                <c:ptCount val="3"/>
                <c:pt idx="0">
                  <c:v>2011-2013</c:v>
                </c:pt>
                <c:pt idx="1">
                  <c:v>2014-2016</c:v>
                </c:pt>
                <c:pt idx="2">
                  <c:v>2017-2019</c:v>
                </c:pt>
              </c:strCache>
              <c:extLst/>
            </c:strRef>
          </c:cat>
          <c:val>
            <c:numRef>
              <c:f>'BMI by year of death'!$B$31:$H$31</c:f>
              <c:numCache>
                <c:formatCode>0.0</c:formatCode>
                <c:ptCount val="3"/>
                <c:pt idx="0">
                  <c:v>9.2374486166920704</c:v>
                </c:pt>
                <c:pt idx="1">
                  <c:v>13.121848413193616</c:v>
                </c:pt>
                <c:pt idx="2">
                  <c:v>12.617569691500421</c:v>
                </c:pt>
              </c:numCache>
              <c:extLst/>
            </c:numRef>
          </c:val>
          <c:extLst>
            <c:ext xmlns:c16="http://schemas.microsoft.com/office/drawing/2014/chart" uri="{C3380CC4-5D6E-409C-BE32-E72D297353CC}">
              <c16:uniqueId val="{00000007-FA3E-44F9-B70D-C70FE9E53A69}"/>
            </c:ext>
          </c:extLst>
        </c:ser>
        <c:ser>
          <c:idx val="2"/>
          <c:order val="2"/>
          <c:tx>
            <c:strRef>
              <c:f>'BMI by year of death'!$A$32</c:f>
              <c:strCache>
                <c:ptCount val="1"/>
                <c:pt idx="0">
                  <c:v>30-39.9</c:v>
                </c:pt>
              </c:strCache>
            </c:strRef>
          </c:tx>
          <c:spPr>
            <a:solidFill>
              <a:srgbClr val="588AA4"/>
            </a:solidFill>
            <a:ln>
              <a:noFill/>
            </a:ln>
            <a:effectLst/>
          </c:spPr>
          <c:invertIfNegative val="0"/>
          <c:dLbls>
            <c:dLbl>
              <c:idx val="0"/>
              <c:tx>
                <c:rich>
                  <a:bodyPr/>
                  <a:lstStyle/>
                  <a:p>
                    <a:fld id="{1F19DE23-5A47-46B9-9867-62A8FFE301B9}" type="VALUE">
                      <a:rPr lang="en-US"/>
                      <a:pPr/>
                      <a:t>[VALUE]</a:t>
                    </a:fld>
                    <a:endParaRPr lang="en-US"/>
                  </a:p>
                  <a:p>
                    <a:r>
                      <a:rPr lang="en-US"/>
                      <a:t>(n=47)</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8-FA3E-44F9-B70D-C70FE9E53A69}"/>
                </c:ext>
              </c:extLst>
            </c:dLbl>
            <c:dLbl>
              <c:idx val="1"/>
              <c:tx>
                <c:rich>
                  <a:bodyPr/>
                  <a:lstStyle/>
                  <a:p>
                    <a:fld id="{BBB75B82-9CB9-4607-B399-3584B450D38A}" type="VALUE">
                      <a:rPr lang="en-US"/>
                      <a:pPr/>
                      <a:t>[VALUE]</a:t>
                    </a:fld>
                    <a:endParaRPr lang="en-US" dirty="0"/>
                  </a:p>
                  <a:p>
                    <a:r>
                      <a:rPr lang="en-US" dirty="0"/>
                      <a:t>(n=45)</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9-FA3E-44F9-B70D-C70FE9E53A69}"/>
                </c:ext>
              </c:extLst>
            </c:dLbl>
            <c:dLbl>
              <c:idx val="2"/>
              <c:tx>
                <c:rich>
                  <a:bodyPr/>
                  <a:lstStyle/>
                  <a:p>
                    <a:fld id="{9A364898-6AA3-47B4-B2E4-050A57E3C2DD}" type="VALUE">
                      <a:rPr lang="en-US"/>
                      <a:pPr/>
                      <a:t>[VALUE]</a:t>
                    </a:fld>
                    <a:endParaRPr lang="en-US"/>
                  </a:p>
                  <a:p>
                    <a:r>
                      <a:rPr lang="en-US"/>
                      <a:t>(n=60)</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FA3E-44F9-B70D-C70FE9E53A69}"/>
                </c:ext>
              </c:extLst>
            </c:dLbl>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'BMI by year of death'!$B$29:$H$29</c:f>
              <c:strCache>
                <c:ptCount val="3"/>
                <c:pt idx="0">
                  <c:v>2011-2013</c:v>
                </c:pt>
                <c:pt idx="1">
                  <c:v>2014-2016</c:v>
                </c:pt>
                <c:pt idx="2">
                  <c:v>2017-2019</c:v>
                </c:pt>
              </c:strCache>
              <c:extLst/>
            </c:strRef>
          </c:cat>
          <c:val>
            <c:numRef>
              <c:f>'BMI by year of death'!$B$32:$H$32</c:f>
              <c:numCache>
                <c:formatCode>0.0</c:formatCode>
                <c:ptCount val="3"/>
                <c:pt idx="0">
                  <c:v>18.040287416323775</c:v>
                </c:pt>
                <c:pt idx="1">
                  <c:v>16.382401660083367</c:v>
                </c:pt>
                <c:pt idx="2">
                  <c:v>20.997816227112381</c:v>
                </c:pt>
              </c:numCache>
              <c:extLst/>
            </c:numRef>
          </c:val>
          <c:extLst>
            <c:ext xmlns:c16="http://schemas.microsoft.com/office/drawing/2014/chart" uri="{C3380CC4-5D6E-409C-BE32-E72D297353CC}">
              <c16:uniqueId val="{0000000B-FA3E-44F9-B70D-C70FE9E53A69}"/>
            </c:ext>
          </c:extLst>
        </c:ser>
        <c:ser>
          <c:idx val="3"/>
          <c:order val="3"/>
          <c:tx>
            <c:strRef>
              <c:f>'BMI by year of death'!$A$33</c:f>
              <c:strCache>
                <c:ptCount val="1"/>
                <c:pt idx="0">
                  <c:v>40+</c:v>
                </c:pt>
              </c:strCache>
            </c:strRef>
          </c:tx>
          <c:spPr>
            <a:solidFill>
              <a:srgbClr val="10587D"/>
            </a:solidFill>
            <a:ln>
              <a:noFill/>
            </a:ln>
            <a:effectLst/>
          </c:spPr>
          <c:invertIfNegative val="0"/>
          <c:dLbls>
            <c:dLbl>
              <c:idx val="0"/>
              <c:tx>
                <c:rich>
                  <a:bodyPr/>
                  <a:lstStyle/>
                  <a:p>
                    <a:fld id="{58E40178-9E83-47E3-9FD3-DE3AAE0319AB}" type="VALUE">
                      <a:rPr lang="en-US"/>
                      <a:pPr/>
                      <a:t>[VALUE]</a:t>
                    </a:fld>
                    <a:endParaRPr lang="en-US"/>
                  </a:p>
                  <a:p>
                    <a:r>
                      <a:rPr lang="en-US"/>
                      <a:t>(n=19)</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C-FA3E-44F9-B70D-C70FE9E53A69}"/>
                </c:ext>
              </c:extLst>
            </c:dLbl>
            <c:dLbl>
              <c:idx val="1"/>
              <c:tx>
                <c:rich>
                  <a:bodyPr/>
                  <a:lstStyle/>
                  <a:p>
                    <a:fld id="{14354B0E-CC97-4E0F-BBA4-0E7CAD6C67BB}" type="VALUE">
                      <a:rPr lang="en-US"/>
                      <a:pPr/>
                      <a:t>[VALUE]</a:t>
                    </a:fld>
                    <a:endParaRPr lang="en-US"/>
                  </a:p>
                  <a:p>
                    <a:r>
                      <a:rPr lang="en-US"/>
                      <a:t>(n=15)</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D-FA3E-44F9-B70D-C70FE9E53A69}"/>
                </c:ext>
              </c:extLst>
            </c:dLbl>
            <c:dLbl>
              <c:idx val="2"/>
              <c:tx>
                <c:rich>
                  <a:bodyPr/>
                  <a:lstStyle/>
                  <a:p>
                    <a:fld id="{C4CDFD9E-ABC1-44DB-AA88-14E0F2A8C156}" type="VALUE">
                      <a:rPr lang="en-US"/>
                      <a:pPr/>
                      <a:t>[VALUE]</a:t>
                    </a:fld>
                    <a:endParaRPr lang="en-US"/>
                  </a:p>
                  <a:p>
                    <a:r>
                      <a:rPr lang="en-US"/>
                      <a:t>(n=23)</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E-FA3E-44F9-B70D-C70FE9E53A69}"/>
                </c:ext>
              </c:extLst>
            </c:dLbl>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'BMI by year of death'!$B$29:$H$29</c:f>
              <c:strCache>
                <c:ptCount val="3"/>
                <c:pt idx="0">
                  <c:v>2011-2013</c:v>
                </c:pt>
                <c:pt idx="1">
                  <c:v>2014-2016</c:v>
                </c:pt>
                <c:pt idx="2">
                  <c:v>2017-2019</c:v>
                </c:pt>
              </c:strCache>
              <c:extLst/>
            </c:strRef>
          </c:cat>
          <c:val>
            <c:numRef>
              <c:f>'BMI by year of death'!$B$33:$H$33</c:f>
              <c:numCache>
                <c:formatCode>0.0</c:formatCode>
                <c:ptCount val="3"/>
                <c:pt idx="0">
                  <c:v>40.872520758938172</c:v>
                </c:pt>
                <c:pt idx="1">
                  <c:v>29.750099166997224</c:v>
                </c:pt>
                <c:pt idx="2">
                  <c:v>41.995325737657026</c:v>
                </c:pt>
              </c:numCache>
              <c:extLst/>
            </c:numRef>
          </c:val>
          <c:extLst>
            <c:ext xmlns:c16="http://schemas.microsoft.com/office/drawing/2014/chart" uri="{C3380CC4-5D6E-409C-BE32-E72D297353CC}">
              <c16:uniqueId val="{0000000F-FA3E-44F9-B70D-C70FE9E53A69}"/>
            </c:ext>
          </c:extLst>
        </c:ser>
        <c:dLbls>
          <c:showLegendKey val="0"/>
          <c:showVal val="0"/>
          <c:showCatName val="0"/>
          <c:showSerName val="0"/>
          <c:showPercent val="0"/>
          <c:showBubbleSize val="0"/>
        </c:dLbls>
        <c:gapWidth val="150"/>
        <c:overlap val="-10"/>
        <c:axId val="2104028255"/>
        <c:axId val="2104031999"/>
      </c:barChart>
      <c:catAx>
        <c:axId val="2104028255"/>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04031999"/>
        <c:crosses val="autoZero"/>
        <c:auto val="1"/>
        <c:lblAlgn val="ctr"/>
        <c:lblOffset val="100"/>
        <c:noMultiLvlLbl val="0"/>
      </c:catAx>
      <c:valAx>
        <c:axId val="2104031999"/>
        <c:scaling>
          <c:orientation val="minMax"/>
        </c:scaling>
        <c:delete val="0"/>
        <c:axPos val="l"/>
        <c:title>
          <c:tx>
            <c:rich>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a:t>Deaths per</a:t>
                </a:r>
              </a:p>
              <a:p>
                <a:pPr>
                  <a:defRPr/>
                </a:pPr>
                <a:r>
                  <a:rPr lang="en-US" sz="1600"/>
                  <a:t>100,000 live births</a:t>
                </a:r>
              </a:p>
            </c:rich>
          </c:tx>
          <c:layout>
            <c:manualLayout>
              <c:xMode val="edge"/>
              <c:yMode val="edge"/>
              <c:x val="1.0796221322537112E-2"/>
              <c:y val="1.720064465501675E-2"/>
            </c:manualLayout>
          </c:layout>
          <c:overlay val="0"/>
          <c:spPr>
            <a:noFill/>
            <a:ln>
              <a:noFill/>
            </a:ln>
            <a:effectLst/>
          </c:spPr>
          <c:txPr>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2104028255"/>
        <c:crosses val="autoZero"/>
        <c:crossBetween val="between"/>
      </c:valAx>
      <c:spPr>
        <a:noFill/>
        <a:ln>
          <a:noFill/>
        </a:ln>
        <a:effectLst/>
      </c:spPr>
    </c:plotArea>
    <c:legend>
      <c:legendPos val="t"/>
      <c:layout>
        <c:manualLayout>
          <c:xMode val="edge"/>
          <c:yMode val="edge"/>
          <c:x val="0.47664136720121736"/>
          <c:y val="8.6553308984603436E-2"/>
          <c:w val="0.46336893362987241"/>
          <c:h val="6.9124896625841675E-2"/>
        </c:manualLayout>
      </c:layout>
      <c:overlay val="1"/>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6731869834322286E-2"/>
          <c:y val="0.19042436016972847"/>
          <c:w val="0.89270461536147527"/>
          <c:h val="0.69364012416237864"/>
        </c:manualLayout>
      </c:layout>
      <c:barChart>
        <c:barDir val="col"/>
        <c:grouping val="clustered"/>
        <c:varyColors val="0"/>
        <c:ser>
          <c:idx val="1"/>
          <c:order val="0"/>
          <c:tx>
            <c:strRef>
              <c:f>'Payer by year of death'!$A$26</c:f>
              <c:strCache>
                <c:ptCount val="1"/>
                <c:pt idx="0">
                  <c:v>Private insurance</c:v>
                </c:pt>
              </c:strCache>
            </c:strRef>
          </c:tx>
          <c:spPr>
            <a:solidFill>
              <a:srgbClr val="2C8578"/>
            </a:solidFill>
            <a:ln>
              <a:noFill/>
            </a:ln>
            <a:effectLst/>
          </c:spPr>
          <c:invertIfNegative val="0"/>
          <c:dLbls>
            <c:dLbl>
              <c:idx val="0"/>
              <c:tx>
                <c:rich>
                  <a:bodyPr/>
                  <a:lstStyle/>
                  <a:p>
                    <a:fld id="{6266194B-EE34-4155-936B-E0FB70EDFC4C}" type="VALUE">
                      <a:rPr lang="en-US"/>
                      <a:pPr/>
                      <a:t>[VALUE]</a:t>
                    </a:fld>
                    <a:endParaRPr lang="en-US"/>
                  </a:p>
                  <a:p>
                    <a:r>
                      <a:rPr lang="en-US"/>
                      <a:t>(n=58)</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A471-4D80-A20A-99D906D79B75}"/>
                </c:ext>
              </c:extLst>
            </c:dLbl>
            <c:dLbl>
              <c:idx val="1"/>
              <c:tx>
                <c:rich>
                  <a:bodyPr/>
                  <a:lstStyle/>
                  <a:p>
                    <a:fld id="{46CC1AAC-AAD7-4301-8A1D-A5F10BB88EE5}" type="VALUE">
                      <a:rPr lang="en-US"/>
                      <a:pPr/>
                      <a:t>[VALUE]</a:t>
                    </a:fld>
                    <a:endParaRPr lang="en-US"/>
                  </a:p>
                  <a:p>
                    <a:r>
                      <a:rPr lang="en-US"/>
                      <a:t>(n=61)</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A471-4D80-A20A-99D906D79B75}"/>
                </c:ext>
              </c:extLst>
            </c:dLbl>
            <c:dLbl>
              <c:idx val="2"/>
              <c:tx>
                <c:rich>
                  <a:bodyPr/>
                  <a:lstStyle/>
                  <a:p>
                    <a:fld id="{82FA5CE8-0414-47F4-8563-0AFD58E78865}" type="VALUE">
                      <a:rPr lang="en-US"/>
                      <a:pPr/>
                      <a:t>[VALUE]</a:t>
                    </a:fld>
                    <a:endParaRPr lang="en-US"/>
                  </a:p>
                  <a:p>
                    <a:r>
                      <a:rPr lang="en-US"/>
                      <a:t>(n=63)</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2-A471-4D80-A20A-99D906D79B75}"/>
                </c:ext>
              </c:extLst>
            </c:dLbl>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'Payer by year of death'!$B$24:$H$24</c:f>
              <c:strCache>
                <c:ptCount val="3"/>
                <c:pt idx="0">
                  <c:v>2011-2013</c:v>
                </c:pt>
                <c:pt idx="1">
                  <c:v>2014-2016</c:v>
                </c:pt>
                <c:pt idx="2">
                  <c:v>2017-2019</c:v>
                </c:pt>
              </c:strCache>
              <c:extLst/>
            </c:strRef>
          </c:cat>
          <c:val>
            <c:numRef>
              <c:f>'Payer by year of death'!$B$26:$H$26</c:f>
              <c:numCache>
                <c:formatCode>0.0</c:formatCode>
                <c:ptCount val="3"/>
                <c:pt idx="0">
                  <c:v>8.1756928194863416</c:v>
                </c:pt>
                <c:pt idx="1">
                  <c:v>8.4462500034615786</c:v>
                </c:pt>
                <c:pt idx="2">
                  <c:v>9.0975911600295163</c:v>
                </c:pt>
              </c:numCache>
              <c:extLst/>
            </c:numRef>
          </c:val>
          <c:extLst>
            <c:ext xmlns:c16="http://schemas.microsoft.com/office/drawing/2014/chart" uri="{C3380CC4-5D6E-409C-BE32-E72D297353CC}">
              <c16:uniqueId val="{00000003-A471-4D80-A20A-99D906D79B75}"/>
            </c:ext>
          </c:extLst>
        </c:ser>
        <c:ser>
          <c:idx val="0"/>
          <c:order val="1"/>
          <c:tx>
            <c:strRef>
              <c:f>'Payer by year of death'!$A$25</c:f>
              <c:strCache>
                <c:ptCount val="1"/>
                <c:pt idx="0">
                  <c:v>Medi-Cal/Other public  </c:v>
                </c:pt>
              </c:strCache>
            </c:strRef>
          </c:tx>
          <c:spPr>
            <a:solidFill>
              <a:srgbClr val="10587D"/>
            </a:solidFill>
            <a:ln>
              <a:noFill/>
            </a:ln>
            <a:effectLst/>
          </c:spPr>
          <c:invertIfNegative val="0"/>
          <c:dLbls>
            <c:dLbl>
              <c:idx val="0"/>
              <c:tx>
                <c:rich>
                  <a:bodyPr/>
                  <a:lstStyle/>
                  <a:p>
                    <a:fld id="{AEF9E2E0-F544-4E24-BB5C-73D9EABCA82D}" type="VALUE">
                      <a:rPr lang="en-US"/>
                      <a:pPr/>
                      <a:t>[VALUE]</a:t>
                    </a:fld>
                    <a:endParaRPr lang="en-US"/>
                  </a:p>
                  <a:p>
                    <a:r>
                      <a:rPr lang="en-US"/>
                      <a:t>(n=80)</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A471-4D80-A20A-99D906D79B75}"/>
                </c:ext>
              </c:extLst>
            </c:dLbl>
            <c:dLbl>
              <c:idx val="1"/>
              <c:tx>
                <c:rich>
                  <a:bodyPr/>
                  <a:lstStyle/>
                  <a:p>
                    <a:fld id="{06CD3EE9-021C-4209-AD88-6221366B6685}" type="VALUE">
                      <a:rPr lang="en-US"/>
                      <a:pPr/>
                      <a:t>[VALUE]</a:t>
                    </a:fld>
                    <a:endParaRPr lang="en-US"/>
                  </a:p>
                  <a:p>
                    <a:r>
                      <a:rPr lang="en-US"/>
                      <a:t>(n=106)</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A471-4D80-A20A-99D906D79B75}"/>
                </c:ext>
              </c:extLst>
            </c:dLbl>
            <c:dLbl>
              <c:idx val="2"/>
              <c:tx>
                <c:rich>
                  <a:bodyPr/>
                  <a:lstStyle/>
                  <a:p>
                    <a:fld id="{8178E8F1-6B88-4DE2-B10A-94066391D70A}" type="VALUE">
                      <a:rPr lang="en-US"/>
                      <a:pPr/>
                      <a:t>[VALUE]</a:t>
                    </a:fld>
                    <a:endParaRPr lang="en-US"/>
                  </a:p>
                  <a:p>
                    <a:r>
                      <a:rPr lang="en-US"/>
                      <a:t>(n=106)</a:t>
                    </a:r>
                  </a:p>
                </c:rich>
              </c:tx>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6-A471-4D80-A20A-99D906D79B75}"/>
                </c:ext>
              </c:extLst>
            </c:dLbl>
            <c:spPr>
              <a:noFill/>
              <a:ln>
                <a:noFill/>
              </a:ln>
              <a:effectLst/>
            </c:spPr>
            <c:txPr>
              <a:bodyPr rot="0" spcFirstLastPara="1" vertOverflow="ellipsis" vert="horz" wrap="square" anchor="ctr" anchorCtr="1"/>
              <a:lstStyle/>
              <a:p>
                <a:pPr>
                  <a:defRPr sz="1600"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'Payer by year of death'!$B$24:$H$24</c:f>
              <c:strCache>
                <c:ptCount val="3"/>
                <c:pt idx="0">
                  <c:v>2011-2013</c:v>
                </c:pt>
                <c:pt idx="1">
                  <c:v>2014-2016</c:v>
                </c:pt>
                <c:pt idx="2">
                  <c:v>2017-2019</c:v>
                </c:pt>
              </c:strCache>
              <c:extLst/>
            </c:strRef>
          </c:cat>
          <c:val>
            <c:numRef>
              <c:f>'Payer by year of death'!$B$25:$H$25</c:f>
              <c:numCache>
                <c:formatCode>0.0</c:formatCode>
                <c:ptCount val="3"/>
                <c:pt idx="0">
                  <c:v>10.89332035212658</c:v>
                </c:pt>
                <c:pt idx="1">
                  <c:v>15.46183479467121</c:v>
                </c:pt>
                <c:pt idx="2">
                  <c:v>17.465953748177196</c:v>
                </c:pt>
              </c:numCache>
              <c:extLst/>
            </c:numRef>
          </c:val>
          <c:extLst>
            <c:ext xmlns:c16="http://schemas.microsoft.com/office/drawing/2014/chart" uri="{C3380CC4-5D6E-409C-BE32-E72D297353CC}">
              <c16:uniqueId val="{00000007-A471-4D80-A20A-99D906D79B75}"/>
            </c:ext>
          </c:extLst>
        </c:ser>
        <c:dLbls>
          <c:showLegendKey val="0"/>
          <c:showVal val="0"/>
          <c:showCatName val="0"/>
          <c:showSerName val="0"/>
          <c:showPercent val="0"/>
          <c:showBubbleSize val="0"/>
        </c:dLbls>
        <c:gapWidth val="150"/>
        <c:overlap val="-10"/>
        <c:axId val="1997497823"/>
        <c:axId val="1997501983"/>
      </c:barChart>
      <c:catAx>
        <c:axId val="1997497823"/>
        <c:scaling>
          <c:orientation val="minMax"/>
        </c:scaling>
        <c:delete val="0"/>
        <c:axPos val="b"/>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97501983"/>
        <c:crosses val="autoZero"/>
        <c:auto val="1"/>
        <c:lblAlgn val="ctr"/>
        <c:lblOffset val="100"/>
        <c:noMultiLvlLbl val="0"/>
      </c:catAx>
      <c:valAx>
        <c:axId val="1997501983"/>
        <c:scaling>
          <c:orientation val="minMax"/>
        </c:scaling>
        <c:delete val="0"/>
        <c:axPos val="l"/>
        <c:title>
          <c:tx>
            <c:rich>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r>
                  <a:rPr lang="en-US" sz="1600"/>
                  <a:t>Deaths per </a:t>
                </a:r>
              </a:p>
              <a:p>
                <a:pPr>
                  <a:defRPr/>
                </a:pPr>
                <a:r>
                  <a:rPr lang="en-US" sz="1600"/>
                  <a:t>100,000 live births</a:t>
                </a:r>
              </a:p>
            </c:rich>
          </c:tx>
          <c:layout>
            <c:manualLayout>
              <c:xMode val="edge"/>
              <c:yMode val="edge"/>
              <c:x val="1.9102234616506269E-2"/>
              <c:y val="2.2692037683938826E-4"/>
            </c:manualLayout>
          </c:layout>
          <c:overlay val="0"/>
          <c:spPr>
            <a:noFill/>
            <a:ln>
              <a:noFill/>
            </a:ln>
            <a:effectLst/>
          </c:spPr>
          <c:txPr>
            <a:bodyPr rot="0" spcFirstLastPara="1" vertOverflow="ellipsis"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title>
        <c:numFmt formatCode="0.0" sourceLinked="1"/>
        <c:majorTickMark val="none"/>
        <c:minorTickMark val="none"/>
        <c:tickLblPos val="nextTo"/>
        <c:spPr>
          <a:noFill/>
          <a:ln>
            <a:solidFill>
              <a:schemeClr val="tx1"/>
            </a:solidFill>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crossAx val="1997497823"/>
        <c:crosses val="autoZero"/>
        <c:crossBetween val="between"/>
      </c:valAx>
      <c:spPr>
        <a:noFill/>
        <a:ln>
          <a:noFill/>
        </a:ln>
        <a:effectLst/>
      </c:spPr>
    </c:plotArea>
    <c:legend>
      <c:legendPos val="t"/>
      <c:layout>
        <c:manualLayout>
          <c:xMode val="edge"/>
          <c:yMode val="edge"/>
          <c:x val="0.37255330189743469"/>
          <c:y val="0.12980990223226307"/>
          <c:w val="0.57198986229873128"/>
          <c:h val="6.2587355201361591E-2"/>
        </c:manualLayout>
      </c:layout>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6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0.59417</cdr:x>
      <cdr:y>0.46778</cdr:y>
    </cdr:from>
    <cdr:to>
      <cdr:x>0.71069</cdr:x>
      <cdr:y>0.67677</cdr:y>
    </cdr:to>
    <cdr:sp macro="" textlink="">
      <cdr:nvSpPr>
        <cdr:cNvPr id="2" name="Rectangle 1">
          <a:extLst xmlns:a="http://schemas.openxmlformats.org/drawingml/2006/main">
            <a:ext uri="{FF2B5EF4-FFF2-40B4-BE49-F238E27FC236}">
              <a16:creationId xmlns:a16="http://schemas.microsoft.com/office/drawing/2014/main" id="{6F25AE0A-D8D0-40C6-8787-95453B90A2EE}"/>
            </a:ext>
          </a:extLst>
        </cdr:cNvPr>
        <cdr:cNvSpPr/>
      </cdr:nvSpPr>
      <cdr:spPr>
        <a:xfrm xmlns:a="http://schemas.openxmlformats.org/drawingml/2006/main">
          <a:off x="6332900" y="1883012"/>
          <a:ext cx="1241924" cy="841281"/>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r>
            <a:rPr lang="en-US" sz="1600" b="1" dirty="0">
              <a:solidFill>
                <a:srgbClr val="10587D"/>
              </a:solidFill>
            </a:rPr>
            <a:t>(29% of all P-A deaths)</a:t>
          </a:r>
        </a:p>
      </cdr:txBody>
    </cdr:sp>
  </cdr:relSizeAnchor>
</c:userShapes>
</file>

<file path=ppt/drawings/drawing2.xml><?xml version="1.0" encoding="utf-8"?>
<c:userShapes xmlns:c="http://schemas.openxmlformats.org/drawingml/2006/chart">
  <cdr:relSizeAnchor xmlns:cdr="http://schemas.openxmlformats.org/drawingml/2006/chartDrawing">
    <cdr:from>
      <cdr:x>0.87607</cdr:x>
      <cdr:y>0.05379</cdr:y>
    </cdr:from>
    <cdr:to>
      <cdr:x>0.99387</cdr:x>
      <cdr:y>0.12225</cdr:y>
    </cdr:to>
    <cdr:sp macro="" textlink="">
      <cdr:nvSpPr>
        <cdr:cNvPr id="3" name="TextBox 2">
          <a:extLst xmlns:a="http://schemas.openxmlformats.org/drawingml/2006/main">
            <a:ext uri="{FF2B5EF4-FFF2-40B4-BE49-F238E27FC236}">
              <a16:creationId xmlns:a16="http://schemas.microsoft.com/office/drawing/2014/main" id="{1FC0EC6C-C24D-49AC-BBD2-CA006A11CAA0}"/>
            </a:ext>
          </a:extLst>
        </cdr:cNvPr>
        <cdr:cNvSpPr txBox="1"/>
      </cdr:nvSpPr>
      <cdr:spPr>
        <a:xfrm xmlns:a="http://schemas.openxmlformats.org/drawingml/2006/main">
          <a:off x="6800849" y="209549"/>
          <a:ext cx="914400" cy="2667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600"/>
            <a:t>29%</a:t>
          </a:r>
        </a:p>
      </cdr:txBody>
    </cdr:sp>
  </cdr:relSizeAnchor>
</c:userShapes>
</file>

<file path=ppt/drawings/drawing3.xml><?xml version="1.0" encoding="utf-8"?>
<c:userShapes xmlns:c="http://schemas.openxmlformats.org/drawingml/2006/chart">
  <cdr:relSizeAnchor xmlns:cdr="http://schemas.openxmlformats.org/drawingml/2006/chartDrawing">
    <cdr:from>
      <cdr:x>0.47658</cdr:x>
      <cdr:y>0.11495</cdr:y>
    </cdr:from>
    <cdr:to>
      <cdr:x>0.57434</cdr:x>
      <cdr:y>0.31027</cdr:y>
    </cdr:to>
    <cdr:sp macro="" textlink="">
      <cdr:nvSpPr>
        <cdr:cNvPr id="2" name="TextBox 1">
          <a:extLst xmlns:a="http://schemas.openxmlformats.org/drawingml/2006/main">
            <a:ext uri="{FF2B5EF4-FFF2-40B4-BE49-F238E27FC236}">
              <a16:creationId xmlns:a16="http://schemas.microsoft.com/office/drawing/2014/main" id="{76F7D88C-B36A-4A50-AD4E-A8F7C03CD841}"/>
            </a:ext>
          </a:extLst>
        </cdr:cNvPr>
        <cdr:cNvSpPr txBox="1"/>
      </cdr:nvSpPr>
      <cdr:spPr>
        <a:xfrm xmlns:a="http://schemas.openxmlformats.org/drawingml/2006/main">
          <a:off x="4457702" y="538163"/>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a:p>
      </cdr:txBody>
    </cdr:sp>
  </cdr:relSizeAnchor>
  <cdr:relSizeAnchor xmlns:cdr="http://schemas.openxmlformats.org/drawingml/2006/chartDrawing">
    <cdr:from>
      <cdr:x>0.44112</cdr:x>
      <cdr:y>0.10653</cdr:y>
    </cdr:from>
    <cdr:to>
      <cdr:x>0.53888</cdr:x>
      <cdr:y>0.22657</cdr:y>
    </cdr:to>
    <cdr:sp macro="" textlink="">
      <cdr:nvSpPr>
        <cdr:cNvPr id="3" name="TextBox 2">
          <a:extLst xmlns:a="http://schemas.openxmlformats.org/drawingml/2006/main">
            <a:ext uri="{FF2B5EF4-FFF2-40B4-BE49-F238E27FC236}">
              <a16:creationId xmlns:a16="http://schemas.microsoft.com/office/drawing/2014/main" id="{60E36A44-8B2F-4335-B298-CA8B4CF616C6}"/>
            </a:ext>
          </a:extLst>
        </cdr:cNvPr>
        <cdr:cNvSpPr txBox="1"/>
      </cdr:nvSpPr>
      <cdr:spPr>
        <a:xfrm xmlns:a="http://schemas.openxmlformats.org/drawingml/2006/main">
          <a:off x="4735293" y="393971"/>
          <a:ext cx="1049421" cy="443917"/>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800" dirty="0"/>
            <a:t>17%</a:t>
          </a:r>
        </a:p>
      </cdr:txBody>
    </cdr:sp>
  </cdr:relSizeAnchor>
  <cdr:relSizeAnchor xmlns:cdr="http://schemas.openxmlformats.org/drawingml/2006/chartDrawing">
    <cdr:from>
      <cdr:x>0.85064</cdr:x>
      <cdr:y>0.33435</cdr:y>
    </cdr:from>
    <cdr:to>
      <cdr:x>0.9484</cdr:x>
      <cdr:y>0.45439</cdr:y>
    </cdr:to>
    <cdr:sp macro="" textlink="">
      <cdr:nvSpPr>
        <cdr:cNvPr id="4" name="TextBox 1">
          <a:extLst xmlns:a="http://schemas.openxmlformats.org/drawingml/2006/main">
            <a:ext uri="{FF2B5EF4-FFF2-40B4-BE49-F238E27FC236}">
              <a16:creationId xmlns:a16="http://schemas.microsoft.com/office/drawing/2014/main" id="{F94F9693-B977-4BFC-91B0-3564FCBFBD2B}"/>
            </a:ext>
          </a:extLst>
        </cdr:cNvPr>
        <cdr:cNvSpPr txBox="1"/>
      </cdr:nvSpPr>
      <cdr:spPr>
        <a:xfrm xmlns:a="http://schemas.openxmlformats.org/drawingml/2006/main">
          <a:off x="7956550" y="1565275"/>
          <a:ext cx="914400" cy="561975"/>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800"/>
            <a:t>48%</a:t>
          </a:r>
        </a:p>
      </cdr:txBody>
    </cdr:sp>
  </cdr:relSizeAnchor>
</c:userShapes>
</file>

<file path=ppt/drawings/drawing4.xml><?xml version="1.0" encoding="utf-8"?>
<c:userShapes xmlns:c="http://schemas.openxmlformats.org/drawingml/2006/chart">
  <cdr:relSizeAnchor xmlns:cdr="http://schemas.openxmlformats.org/drawingml/2006/chartDrawing">
    <cdr:from>
      <cdr:x>0.50185</cdr:x>
      <cdr:y>0.23821</cdr:y>
    </cdr:from>
    <cdr:to>
      <cdr:x>0.58845</cdr:x>
      <cdr:y>0.32598</cdr:y>
    </cdr:to>
    <cdr:sp macro="" textlink="">
      <cdr:nvSpPr>
        <cdr:cNvPr id="2" name="TextBox 2">
          <a:extLst xmlns:a="http://schemas.openxmlformats.org/drawingml/2006/main">
            <a:ext uri="{FF2B5EF4-FFF2-40B4-BE49-F238E27FC236}">
              <a16:creationId xmlns:a16="http://schemas.microsoft.com/office/drawing/2014/main" id="{386A14B7-A5E0-4970-AFC5-BB1A6E8F3940}"/>
            </a:ext>
          </a:extLst>
        </cdr:cNvPr>
        <cdr:cNvSpPr txBox="1"/>
      </cdr:nvSpPr>
      <cdr:spPr>
        <a:xfrm xmlns:a="http://schemas.openxmlformats.org/drawingml/2006/main">
          <a:off x="5298952" y="918880"/>
          <a:ext cx="914396" cy="338554"/>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600" dirty="0">
              <a:solidFill>
                <a:srgbClr val="595959"/>
              </a:solidFill>
            </a:rPr>
            <a:t>4-6x</a:t>
          </a:r>
        </a:p>
      </cdr:txBody>
    </cdr:sp>
  </cdr:relSizeAnchor>
  <cdr:relSizeAnchor xmlns:cdr="http://schemas.openxmlformats.org/drawingml/2006/chartDrawing">
    <cdr:from>
      <cdr:x>0.15008</cdr:x>
      <cdr:y>0.28224</cdr:y>
    </cdr:from>
    <cdr:to>
      <cdr:x>0.27598</cdr:x>
      <cdr:y>0.62533</cdr:y>
    </cdr:to>
    <cdr:sp macro="" textlink="">
      <cdr:nvSpPr>
        <cdr:cNvPr id="3" name="TextBox 2">
          <a:extLst xmlns:a="http://schemas.openxmlformats.org/drawingml/2006/main">
            <a:ext uri="{FF2B5EF4-FFF2-40B4-BE49-F238E27FC236}">
              <a16:creationId xmlns:a16="http://schemas.microsoft.com/office/drawing/2014/main" id="{386A14B7-A5E0-4970-AFC5-BB1A6E8F3940}"/>
            </a:ext>
          </a:extLst>
        </cdr:cNvPr>
        <cdr:cNvSpPr txBox="1"/>
      </cdr:nvSpPr>
      <cdr:spPr>
        <a:xfrm xmlns:a="http://schemas.openxmlformats.org/drawingml/2006/main">
          <a:off x="1584714" y="1088724"/>
          <a:ext cx="1329358" cy="132343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algn="ctr"/>
          <a:r>
            <a:rPr lang="en-US" sz="1600" dirty="0">
              <a:solidFill>
                <a:srgbClr val="595959"/>
              </a:solidFill>
            </a:rPr>
            <a:t>Disparity:</a:t>
          </a:r>
        </a:p>
        <a:p xmlns:a="http://schemas.openxmlformats.org/drawingml/2006/main">
          <a:pPr algn="ctr"/>
          <a:r>
            <a:rPr lang="en-US" sz="1600" dirty="0">
              <a:solidFill>
                <a:srgbClr val="595959"/>
              </a:solidFill>
            </a:rPr>
            <a:t>4-6x</a:t>
          </a:r>
        </a:p>
        <a:p xmlns:a="http://schemas.openxmlformats.org/drawingml/2006/main">
          <a:pPr algn="ctr"/>
          <a:r>
            <a:rPr lang="en-US" sz="1600" dirty="0">
              <a:solidFill>
                <a:srgbClr val="595959"/>
              </a:solidFill>
            </a:rPr>
            <a:t>higher for Black vs. other groups</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67374" cy="470072"/>
          </a:xfrm>
          <a:prstGeom prst="rect">
            <a:avLst/>
          </a:prstGeom>
        </p:spPr>
        <p:txBody>
          <a:bodyPr vert="horz" lIns="92166" tIns="46082" rIns="92166" bIns="46082" rtlCol="0"/>
          <a:lstStyle>
            <a:lvl1pPr algn="l">
              <a:defRPr sz="1200"/>
            </a:lvl1pPr>
          </a:lstStyle>
          <a:p>
            <a:endParaRPr lang="en-US"/>
          </a:p>
        </p:txBody>
      </p:sp>
      <p:sp>
        <p:nvSpPr>
          <p:cNvPr id="3" name="Date Placeholder 2"/>
          <p:cNvSpPr>
            <a:spLocks noGrp="1"/>
          </p:cNvSpPr>
          <p:nvPr>
            <p:ph type="dt" sz="quarter" idx="1"/>
          </p:nvPr>
        </p:nvSpPr>
        <p:spPr>
          <a:xfrm>
            <a:off x="4008101" y="2"/>
            <a:ext cx="3067374" cy="470072"/>
          </a:xfrm>
          <a:prstGeom prst="rect">
            <a:avLst/>
          </a:prstGeom>
        </p:spPr>
        <p:txBody>
          <a:bodyPr vert="horz" lIns="92166" tIns="46082" rIns="92166" bIns="46082" rtlCol="0"/>
          <a:lstStyle>
            <a:lvl1pPr algn="r">
              <a:defRPr sz="1200"/>
            </a:lvl1pPr>
          </a:lstStyle>
          <a:p>
            <a:fld id="{2CD4B1FD-2AD1-45A8-91C3-DA944A99CEFA}" type="datetimeFigureOut">
              <a:rPr lang="en-US" smtClean="0"/>
              <a:t>6/20/2022</a:t>
            </a:fld>
            <a:endParaRPr lang="en-US"/>
          </a:p>
        </p:txBody>
      </p:sp>
      <p:sp>
        <p:nvSpPr>
          <p:cNvPr id="4" name="Footer Placeholder 3"/>
          <p:cNvSpPr>
            <a:spLocks noGrp="1"/>
          </p:cNvSpPr>
          <p:nvPr>
            <p:ph type="ftr" sz="quarter" idx="2"/>
          </p:nvPr>
        </p:nvSpPr>
        <p:spPr>
          <a:xfrm>
            <a:off x="0" y="8893003"/>
            <a:ext cx="3067374" cy="470072"/>
          </a:xfrm>
          <a:prstGeom prst="rect">
            <a:avLst/>
          </a:prstGeom>
        </p:spPr>
        <p:txBody>
          <a:bodyPr vert="horz" lIns="92166" tIns="46082" rIns="92166" bIns="46082" rtlCol="0" anchor="b"/>
          <a:lstStyle>
            <a:lvl1pPr algn="l">
              <a:defRPr sz="1200"/>
            </a:lvl1pPr>
          </a:lstStyle>
          <a:p>
            <a:endParaRPr lang="en-US"/>
          </a:p>
        </p:txBody>
      </p:sp>
      <p:sp>
        <p:nvSpPr>
          <p:cNvPr id="5" name="Slide Number Placeholder 4"/>
          <p:cNvSpPr>
            <a:spLocks noGrp="1"/>
          </p:cNvSpPr>
          <p:nvPr>
            <p:ph type="sldNum" sz="quarter" idx="3"/>
          </p:nvPr>
        </p:nvSpPr>
        <p:spPr>
          <a:xfrm>
            <a:off x="4008101" y="8893003"/>
            <a:ext cx="3067374" cy="470072"/>
          </a:xfrm>
          <a:prstGeom prst="rect">
            <a:avLst/>
          </a:prstGeom>
        </p:spPr>
        <p:txBody>
          <a:bodyPr vert="horz" lIns="92166" tIns="46082" rIns="92166" bIns="46082" rtlCol="0" anchor="b"/>
          <a:lstStyle>
            <a:lvl1pPr algn="r">
              <a:defRPr sz="1200"/>
            </a:lvl1pPr>
          </a:lstStyle>
          <a:p>
            <a:fld id="{CE76C28F-D145-4721-A644-7CD76CD4C39A}" type="slidenum">
              <a:rPr lang="en-US" smtClean="0"/>
              <a:t>‹#›</a:t>
            </a:fld>
            <a:endParaRPr lang="en-US"/>
          </a:p>
        </p:txBody>
      </p:sp>
    </p:spTree>
    <p:extLst>
      <p:ext uri="{BB962C8B-B14F-4D97-AF65-F5344CB8AC3E}">
        <p14:creationId xmlns:p14="http://schemas.microsoft.com/office/powerpoint/2010/main" val="31166325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66733" cy="469779"/>
          </a:xfrm>
          <a:prstGeom prst="rect">
            <a:avLst/>
          </a:prstGeom>
        </p:spPr>
        <p:txBody>
          <a:bodyPr vert="horz" lIns="93917" tIns="46958" rIns="93917" bIns="46958" rtlCol="0"/>
          <a:lstStyle>
            <a:lvl1pPr algn="l">
              <a:defRPr sz="1200"/>
            </a:lvl1pPr>
          </a:lstStyle>
          <a:p>
            <a:endParaRPr lang="en-US"/>
          </a:p>
        </p:txBody>
      </p:sp>
      <p:sp>
        <p:nvSpPr>
          <p:cNvPr id="3" name="Date Placeholder 2"/>
          <p:cNvSpPr>
            <a:spLocks noGrp="1"/>
          </p:cNvSpPr>
          <p:nvPr>
            <p:ph type="dt" idx="1"/>
          </p:nvPr>
        </p:nvSpPr>
        <p:spPr>
          <a:xfrm>
            <a:off x="4008706" y="0"/>
            <a:ext cx="3066733" cy="469779"/>
          </a:xfrm>
          <a:prstGeom prst="rect">
            <a:avLst/>
          </a:prstGeom>
        </p:spPr>
        <p:txBody>
          <a:bodyPr vert="horz" lIns="93917" tIns="46958" rIns="93917" bIns="46958" rtlCol="0"/>
          <a:lstStyle>
            <a:lvl1pPr algn="r">
              <a:defRPr sz="1200"/>
            </a:lvl1pPr>
          </a:lstStyle>
          <a:p>
            <a:fld id="{E8ABF5C8-601E-4C4A-B14D-1F390A042E12}" type="datetimeFigureOut">
              <a:rPr lang="en-US" smtClean="0"/>
              <a:t>6/20/2022</a:t>
            </a:fld>
            <a:endParaRPr lang="en-US"/>
          </a:p>
        </p:txBody>
      </p:sp>
      <p:sp>
        <p:nvSpPr>
          <p:cNvPr id="4" name="Slide Image Placeholder 3"/>
          <p:cNvSpPr>
            <a:spLocks noGrp="1" noRot="1" noChangeAspect="1"/>
          </p:cNvSpPr>
          <p:nvPr>
            <p:ph type="sldImg" idx="2"/>
          </p:nvPr>
        </p:nvSpPr>
        <p:spPr>
          <a:xfrm>
            <a:off x="730250" y="1169988"/>
            <a:ext cx="5616575" cy="3159125"/>
          </a:xfrm>
          <a:prstGeom prst="rect">
            <a:avLst/>
          </a:prstGeom>
          <a:noFill/>
          <a:ln w="12700">
            <a:solidFill>
              <a:prstClr val="black"/>
            </a:solidFill>
          </a:ln>
        </p:spPr>
        <p:txBody>
          <a:bodyPr vert="horz" lIns="93917" tIns="46958" rIns="93917" bIns="46958" rtlCol="0" anchor="ctr"/>
          <a:lstStyle/>
          <a:p>
            <a:endParaRPr lang="en-US"/>
          </a:p>
        </p:txBody>
      </p:sp>
      <p:sp>
        <p:nvSpPr>
          <p:cNvPr id="5" name="Notes Placeholder 4"/>
          <p:cNvSpPr>
            <a:spLocks noGrp="1"/>
          </p:cNvSpPr>
          <p:nvPr>
            <p:ph type="body" sz="quarter" idx="3"/>
          </p:nvPr>
        </p:nvSpPr>
        <p:spPr>
          <a:xfrm>
            <a:off x="707708" y="4505979"/>
            <a:ext cx="5661660" cy="3686711"/>
          </a:xfrm>
          <a:prstGeom prst="rect">
            <a:avLst/>
          </a:prstGeom>
        </p:spPr>
        <p:txBody>
          <a:bodyPr vert="horz" lIns="93917" tIns="46958" rIns="93917" bIns="4695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93297"/>
            <a:ext cx="3066733" cy="469778"/>
          </a:xfrm>
          <a:prstGeom prst="rect">
            <a:avLst/>
          </a:prstGeom>
        </p:spPr>
        <p:txBody>
          <a:bodyPr vert="horz" lIns="93917" tIns="46958" rIns="93917" bIns="46958" rtlCol="0" anchor="b"/>
          <a:lstStyle>
            <a:lvl1pPr algn="l">
              <a:defRPr sz="1200"/>
            </a:lvl1pPr>
          </a:lstStyle>
          <a:p>
            <a:endParaRPr lang="en-US"/>
          </a:p>
        </p:txBody>
      </p:sp>
      <p:sp>
        <p:nvSpPr>
          <p:cNvPr id="7" name="Slide Number Placeholder 6"/>
          <p:cNvSpPr>
            <a:spLocks noGrp="1"/>
          </p:cNvSpPr>
          <p:nvPr>
            <p:ph type="sldNum" sz="quarter" idx="5"/>
          </p:nvPr>
        </p:nvSpPr>
        <p:spPr>
          <a:xfrm>
            <a:off x="4008706" y="8893297"/>
            <a:ext cx="3066733" cy="469778"/>
          </a:xfrm>
          <a:prstGeom prst="rect">
            <a:avLst/>
          </a:prstGeom>
        </p:spPr>
        <p:txBody>
          <a:bodyPr vert="horz" lIns="93917" tIns="46958" rIns="93917" bIns="46958" rtlCol="0" anchor="b"/>
          <a:lstStyle>
            <a:lvl1pPr algn="r">
              <a:defRPr sz="1200"/>
            </a:lvl1pPr>
          </a:lstStyle>
          <a:p>
            <a:fld id="{3E798137-902F-4875-8458-FEE9E0DA5FBD}" type="slidenum">
              <a:rPr lang="en-US" smtClean="0"/>
              <a:t>‹#›</a:t>
            </a:fld>
            <a:endParaRPr lang="en-US"/>
          </a:p>
        </p:txBody>
      </p:sp>
    </p:spTree>
    <p:extLst>
      <p:ext uri="{BB962C8B-B14F-4D97-AF65-F5344CB8AC3E}">
        <p14:creationId xmlns:p14="http://schemas.microsoft.com/office/powerpoint/2010/main" val="1835603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798137-902F-4875-8458-FEE9E0DA5FBD}" type="slidenum">
              <a:rPr lang="en-US" smtClean="0"/>
              <a:t>2</a:t>
            </a:fld>
            <a:endParaRPr lang="en-US"/>
          </a:p>
        </p:txBody>
      </p:sp>
    </p:spTree>
    <p:extLst>
      <p:ext uri="{BB962C8B-B14F-4D97-AF65-F5344CB8AC3E}">
        <p14:creationId xmlns:p14="http://schemas.microsoft.com/office/powerpoint/2010/main" val="22951892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Alt Text:</a:t>
            </a:r>
          </a:p>
          <a:p>
            <a:pPr marL="0" indent="0">
              <a:buFont typeface="Arial" panose="020B0604020202020204" pitchFamily="34" charset="0"/>
              <a:buNone/>
            </a:pPr>
            <a:r>
              <a:rPr lang="en-US" dirty="0"/>
              <a:t>This figure shows pregnancy-related mortality ratios by payer source in California across 3-year periods: 2011-2013, 2014-2016 and 2017-2019.</a:t>
            </a:r>
          </a:p>
          <a:p>
            <a:pPr marL="0" indent="0">
              <a:buFont typeface="Arial" panose="020B0604020202020204" pitchFamily="34" charset="0"/>
              <a:buNone/>
            </a:pPr>
            <a:r>
              <a:rPr lang="en-US" dirty="0"/>
              <a:t>The gap in pregnancy-related mortality ratios by type of health coverage increased significantly from 2011 through 2019. </a:t>
            </a:r>
          </a:p>
          <a:p>
            <a:pPr marL="0" indent="0">
              <a:buFont typeface="Arial" panose="020B0604020202020204" pitchFamily="34" charset="0"/>
              <a:buNone/>
            </a:pPr>
            <a:r>
              <a:rPr lang="en-US" dirty="0"/>
              <a:t>In 2017-2019, the pregnancy-related mortality ratio for those covered by Medi-Cal or another public program was 17.5 deaths per 100.000 live births, nearly double the PRMR of 9.1 for those with private insurance. </a:t>
            </a:r>
          </a:p>
          <a:p>
            <a:pPr marL="0" indent="0">
              <a:buFont typeface="Arial" panose="020B0604020202020204" pitchFamily="34" charset="0"/>
              <a:buNone/>
            </a:pPr>
            <a:r>
              <a:rPr lang="en-US" dirty="0"/>
              <a:t>In 2011-2013, the pregnancy-related mortality ratio did not differ by type of health coverage.</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Other notes: </a:t>
            </a:r>
          </a:p>
          <a:p>
            <a:pPr marL="171450" indent="-171450">
              <a:buFont typeface="Arial" panose="020B0604020202020204" pitchFamily="34" charset="0"/>
              <a:buChar char="•"/>
            </a:pPr>
            <a:r>
              <a:rPr lang="en-US" dirty="0"/>
              <a:t>Nearly the entire birthing population in CA is either covered by private insurance or Medi-Cal. The split is about 50/50.</a:t>
            </a:r>
          </a:p>
          <a:p>
            <a:pPr marL="171450" indent="-171450">
              <a:buFont typeface="Arial" panose="020B0604020202020204" pitchFamily="34" charset="0"/>
              <a:buChar char="•"/>
            </a:pPr>
            <a:r>
              <a:rPr lang="en-US" dirty="0"/>
              <a:t>In 2011-2013, the PRMR did not differ by payer, but we observed a growing disparity in PRMRs by payer over time.</a:t>
            </a:r>
          </a:p>
          <a:p>
            <a:pPr marL="171450" indent="-171450">
              <a:buFont typeface="Arial" panose="020B0604020202020204" pitchFamily="34" charset="0"/>
              <a:buChar char="•"/>
            </a:pPr>
            <a:r>
              <a:rPr lang="en-US" dirty="0"/>
              <a:t>For those with Medi-Cal or other public health coverage, the PRMR rose from 10.9 deaths per 100,000 live births in 2011-2013 to 17.5 in 2017-2019.</a:t>
            </a:r>
          </a:p>
          <a:p>
            <a:pPr marL="171450" indent="-171450">
              <a:buFont typeface="Arial" panose="020B0604020202020204" pitchFamily="34" charset="0"/>
              <a:buChar char="•"/>
            </a:pPr>
            <a:r>
              <a:rPr lang="en-US" dirty="0"/>
              <a:t>For those with private insurance, the PRMR remained low and stable over time at 8-9 deaths per 100,000 live births.</a:t>
            </a:r>
          </a:p>
        </p:txBody>
      </p:sp>
      <p:sp>
        <p:nvSpPr>
          <p:cNvPr id="4" name="Slide Number Placeholder 3"/>
          <p:cNvSpPr>
            <a:spLocks noGrp="1"/>
          </p:cNvSpPr>
          <p:nvPr>
            <p:ph type="sldNum" sz="quarter" idx="5"/>
          </p:nvPr>
        </p:nvSpPr>
        <p:spPr/>
        <p:txBody>
          <a:bodyPr/>
          <a:lstStyle/>
          <a:p>
            <a:fld id="{3E798137-902F-4875-8458-FEE9E0DA5FBD}" type="slidenum">
              <a:rPr lang="en-US" smtClean="0"/>
              <a:t>11</a:t>
            </a:fld>
            <a:endParaRPr lang="en-US"/>
          </a:p>
        </p:txBody>
      </p:sp>
    </p:spTree>
    <p:extLst>
      <p:ext uri="{BB962C8B-B14F-4D97-AF65-F5344CB8AC3E}">
        <p14:creationId xmlns:p14="http://schemas.microsoft.com/office/powerpoint/2010/main" val="23811025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 Text:</a:t>
            </a:r>
          </a:p>
          <a:p>
            <a:r>
              <a:rPr lang="en-US" dirty="0"/>
              <a:t>This figure shows pregnancy-related mortality ratios by community conditions in California across 3-year periods: 2011-2013, 2014-2016 and 2017-2019. Community conditions were measured using the California Healthy Places Index.</a:t>
            </a:r>
          </a:p>
          <a:p>
            <a:r>
              <a:rPr lang="en-US" dirty="0"/>
              <a:t>Pregnancy-related mortality ratios were consistently higher for birthing people living in less advantaged community conditions than for those living in more advantaged community conditions across the three 3-year periods.</a:t>
            </a:r>
          </a:p>
          <a:p>
            <a:r>
              <a:rPr lang="en-US" dirty="0"/>
              <a:t>In 2017-2019, the PRMR for those living in the least advantaged communities was 16.2 deaths per 100,000 live births, nearly double the pregnancy-related mortality ratio of 8.7 for those living in the most advantaged communities. </a:t>
            </a:r>
          </a:p>
          <a:p>
            <a:endParaRPr lang="en-US" dirty="0"/>
          </a:p>
          <a:p>
            <a:r>
              <a:rPr lang="en-US" dirty="0"/>
              <a:t>Other notes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Community conditions correlated with the PRMR. Most advantaged communities had the lowest PRMR while least advantaged communities had the highest PRMR. This pattern was consistent over time.</a:t>
            </a:r>
          </a:p>
          <a:p>
            <a:endParaRPr lang="en-US" dirty="0"/>
          </a:p>
        </p:txBody>
      </p:sp>
      <p:sp>
        <p:nvSpPr>
          <p:cNvPr id="4" name="Slide Number Placeholder 3"/>
          <p:cNvSpPr>
            <a:spLocks noGrp="1"/>
          </p:cNvSpPr>
          <p:nvPr>
            <p:ph type="sldNum" sz="quarter" idx="5"/>
          </p:nvPr>
        </p:nvSpPr>
        <p:spPr/>
        <p:txBody>
          <a:bodyPr/>
          <a:lstStyle/>
          <a:p>
            <a:fld id="{3E798137-902F-4875-8458-FEE9E0DA5FBD}" type="slidenum">
              <a:rPr lang="en-US" smtClean="0"/>
              <a:t>12</a:t>
            </a:fld>
            <a:endParaRPr lang="en-US"/>
          </a:p>
        </p:txBody>
      </p:sp>
    </p:spTree>
    <p:extLst>
      <p:ext uri="{BB962C8B-B14F-4D97-AF65-F5344CB8AC3E}">
        <p14:creationId xmlns:p14="http://schemas.microsoft.com/office/powerpoint/2010/main" val="27115117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 Text:</a:t>
            </a:r>
          </a:p>
          <a:p>
            <a:pPr marL="0" marR="0" lvl="0" indent="0">
              <a:lnSpc>
                <a:spcPct val="115000"/>
              </a:lnSpc>
              <a:spcBef>
                <a:spcPts val="0"/>
              </a:spcBef>
              <a:spcAft>
                <a:spcPts val="0"/>
              </a:spcAft>
              <a:buSzPts val="1000"/>
              <a:buFont typeface="Webdings" panose="05030102010509060703" pitchFamily="18" charset="2"/>
              <a:buNone/>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This figure shows pregnancy-related mortality ratios by race-ethnicity in California </a:t>
            </a:r>
            <a:r>
              <a:rPr lang="en-US" dirty="0"/>
              <a:t>across 3-year periods: 2011-2013, 2014-2016 and 2017-2019.</a:t>
            </a:r>
          </a:p>
          <a:p>
            <a:pPr marL="0" marR="0" lvl="0" indent="0">
              <a:lnSpc>
                <a:spcPct val="115000"/>
              </a:lnSpc>
              <a:spcBef>
                <a:spcPts val="0"/>
              </a:spcBef>
              <a:spcAft>
                <a:spcPts val="0"/>
              </a:spcAft>
              <a:buSzPts val="1000"/>
              <a:buFont typeface="Webdings" panose="05030102010509060703" pitchFamily="18" charset="2"/>
              <a:buNone/>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Racial-ethnic disparities in pregnancy-related mortality ratios narrowed in 2017-2019 but persisted. Black birthing people continued to have the highest pregnancy-related mortality ratio of all racial-ethnic groups in California. </a:t>
            </a:r>
          </a:p>
          <a:p>
            <a:pPr marL="0" marR="0" lvl="0" indent="0">
              <a:lnSpc>
                <a:spcPct val="115000"/>
              </a:lnSpc>
              <a:spcBef>
                <a:spcPts val="0"/>
              </a:spcBef>
              <a:spcAft>
                <a:spcPts val="0"/>
              </a:spcAft>
              <a:buSzPts val="1000"/>
              <a:buFont typeface="Webdings" panose="05030102010509060703" pitchFamily="18" charset="2"/>
              <a:buNone/>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In 2017-2019, the pregnancy-related mortality ratio for Black birthing people was 3 to 4 times higher than the pregnancy-related mortality ratios for Hispanic/Latinx, Asian/Pacific Islander and White birthing people – a decrease from the 4 to 6-fold difference seen in 2014-2016.</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Calibri" panose="020F0502020204030204" pitchFamily="34" charset="0"/>
                <a:ea typeface="Times New Roman" panose="02020603050405020304" pitchFamily="18" charset="0"/>
                <a:cs typeface="Times New Roman" panose="02020603050405020304" pitchFamily="18" charset="0"/>
              </a:rPr>
              <a:t>The pregnancy-related mortality ratios gradually increased for Asian/Pacific Islander and Hispanic/Latinx birthing people across the three 3-year periods.</a:t>
            </a:r>
            <a:endParaRPr lang="en-US" sz="1100" dirty="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dirty="0"/>
          </a:p>
          <a:p>
            <a:r>
              <a:rPr lang="en-US" dirty="0"/>
              <a:t>Other Notes:</a:t>
            </a:r>
          </a:p>
          <a:p>
            <a:pPr marL="171450" indent="-171450">
              <a:buFont typeface="Arial" panose="020B0604020202020204" pitchFamily="34" charset="0"/>
              <a:buChar char="•"/>
            </a:pPr>
            <a:r>
              <a:rPr lang="en-US" dirty="0"/>
              <a:t>Disparities in PRMRs by race/ethnicity persisted over time – with the highest PRMRs among Black women. </a:t>
            </a:r>
          </a:p>
          <a:p>
            <a:pPr marL="171450" indent="-171450">
              <a:buFont typeface="Arial" panose="020B0604020202020204" pitchFamily="34" charset="0"/>
              <a:buChar char="•"/>
            </a:pPr>
            <a:r>
              <a:rPr lang="en-US" dirty="0"/>
              <a:t>In 2017-2019, the PRMR for Black women was 3-4 times higher than the PRMRs for Hispanic/Latina, Asian/Pacific Islander and White women. </a:t>
            </a:r>
          </a:p>
          <a:p>
            <a:pPr marL="628650" lvl="1" indent="-171450">
              <a:buFont typeface="Arial" panose="020B0604020202020204" pitchFamily="34" charset="0"/>
              <a:buChar char="•"/>
            </a:pPr>
            <a:r>
              <a:rPr lang="en-US" dirty="0"/>
              <a:t>Black-White disparity ratio – widened in 2014-2016 (to a 6-fold difference in PRMRs) and narrowed in 2017-2019 (back to a 4-fold difference, as in 2011-2013)</a:t>
            </a:r>
          </a:p>
        </p:txBody>
      </p:sp>
      <p:sp>
        <p:nvSpPr>
          <p:cNvPr id="4" name="Slide Number Placeholder 3"/>
          <p:cNvSpPr>
            <a:spLocks noGrp="1"/>
          </p:cNvSpPr>
          <p:nvPr>
            <p:ph type="sldNum" sz="quarter" idx="5"/>
          </p:nvPr>
        </p:nvSpPr>
        <p:spPr/>
        <p:txBody>
          <a:bodyPr/>
          <a:lstStyle/>
          <a:p>
            <a:fld id="{3E798137-902F-4875-8458-FEE9E0DA5FBD}" type="slidenum">
              <a:rPr lang="en-US" smtClean="0"/>
              <a:t>13</a:t>
            </a:fld>
            <a:endParaRPr lang="en-US"/>
          </a:p>
        </p:txBody>
      </p:sp>
    </p:spTree>
    <p:extLst>
      <p:ext uri="{BB962C8B-B14F-4D97-AF65-F5344CB8AC3E}">
        <p14:creationId xmlns:p14="http://schemas.microsoft.com/office/powerpoint/2010/main" val="18933901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dirty="0"/>
              <a:t>Alt Text:</a:t>
            </a:r>
          </a:p>
          <a:p>
            <a:pPr marL="0" marR="0">
              <a:lnSpc>
                <a:spcPct val="107000"/>
              </a:lnSpc>
              <a:spcBef>
                <a:spcPts val="0"/>
              </a:spcBef>
              <a:spcAft>
                <a:spcPts val="0"/>
              </a:spcAft>
            </a:pPr>
            <a:r>
              <a:rPr lang="en-US" dirty="0"/>
              <a:t>This figure shows the pregnancy-related mortality ratio in the U.S. and California from 2011 through 2019.</a:t>
            </a:r>
          </a:p>
          <a:p>
            <a:pPr marL="0" marR="0">
              <a:lnSpc>
                <a:spcPct val="107000"/>
              </a:lnSpc>
              <a:spcBef>
                <a:spcPts val="0"/>
              </a:spcBef>
              <a:spcAft>
                <a:spcPts val="0"/>
              </a:spcAft>
            </a:pPr>
            <a:r>
              <a:rPr lang="en-US" dirty="0"/>
              <a:t>California’s pregnancy-related mortality ratio was consistently lower than the U.S. PRMR from 2011 through 2017 (the latest available data for U.S.). </a:t>
            </a:r>
          </a:p>
          <a:p>
            <a:pPr marL="0" marR="0">
              <a:lnSpc>
                <a:spcPct val="107000"/>
              </a:lnSpc>
              <a:spcBef>
                <a:spcPts val="0"/>
              </a:spcBef>
              <a:spcAft>
                <a:spcPts val="0"/>
              </a:spcAft>
            </a:pPr>
            <a:r>
              <a:rPr lang="en-US" dirty="0"/>
              <a:t>In 2019, California’s pregnancy-related mortality ratio was 12.8 deaths per 100,000 live births. It was lower than the pregnancy-related mortality ratio of 16.1 in 2018. (Of note, this was not a statistically significant decline.)</a:t>
            </a:r>
          </a:p>
          <a:p>
            <a:pPr marL="0" marR="0">
              <a:lnSpc>
                <a:spcPct val="107000"/>
              </a:lnSpc>
              <a:spcBef>
                <a:spcPts val="0"/>
              </a:spcBef>
              <a:spcAft>
                <a:spcPts val="0"/>
              </a:spcAft>
            </a:pPr>
            <a:r>
              <a:rPr lang="en-US" dirty="0"/>
              <a:t>California’s pregnancy-related mortality ratio began to rise gradually in 2013 and peaked in 2018.</a:t>
            </a:r>
          </a:p>
          <a:p>
            <a:pPr marL="0" marR="0">
              <a:lnSpc>
                <a:spcPct val="107000"/>
              </a:lnSpc>
              <a:spcBef>
                <a:spcPts val="0"/>
              </a:spcBef>
              <a:spcAft>
                <a:spcPts val="0"/>
              </a:spcAft>
            </a:pPr>
            <a:endParaRPr lang="en-US" dirty="0"/>
          </a:p>
          <a:p>
            <a:pPr marL="0" marR="0">
              <a:lnSpc>
                <a:spcPct val="107000"/>
              </a:lnSpc>
              <a:spcBef>
                <a:spcPts val="0"/>
              </a:spcBef>
              <a:spcAft>
                <a:spcPts val="0"/>
              </a:spcAft>
            </a:pPr>
            <a:r>
              <a:rPr lang="en-US" dirty="0"/>
              <a:t>Other notes:</a:t>
            </a:r>
          </a:p>
          <a:p>
            <a:pPr marL="171450" marR="0" indent="-171450">
              <a:lnSpc>
                <a:spcPct val="107000"/>
              </a:lnSpc>
              <a:spcBef>
                <a:spcPts val="0"/>
              </a:spcBef>
              <a:spcAft>
                <a:spcPts val="0"/>
              </a:spcAft>
              <a:buFont typeface="Arial" panose="020B0604020202020204" pitchFamily="34" charset="0"/>
              <a:buChar char="•"/>
            </a:pPr>
            <a:r>
              <a:rPr lang="en-US" dirty="0"/>
              <a:t>CA’s PRMR remained consistently lower than the US PRMR from 2009 to 2017. (Though unknown if the differences were statistically significant - could not test)</a:t>
            </a:r>
          </a:p>
          <a:p>
            <a:pPr marL="171450" marR="0" indent="-171450">
              <a:lnSpc>
                <a:spcPct val="107000"/>
              </a:lnSpc>
              <a:spcBef>
                <a:spcPts val="0"/>
              </a:spcBef>
              <a:spcAft>
                <a:spcPts val="0"/>
              </a:spcAft>
              <a:buFont typeface="Arial" panose="020B0604020202020204" pitchFamily="34" charset="0"/>
              <a:buChar char="•"/>
            </a:pPr>
            <a:r>
              <a:rPr lang="en-US" dirty="0"/>
              <a:t>Note – the US PRMR from the CDC PMSS may be an underestimate… CDC has access to fewer data sources than individual states. CA identified 1/3 of the deaths through patient discharge and ED data alone.</a:t>
            </a:r>
          </a:p>
          <a:p>
            <a:pPr marL="171450" marR="0" indent="-171450">
              <a:lnSpc>
                <a:spcPct val="107000"/>
              </a:lnSpc>
              <a:spcBef>
                <a:spcPts val="0"/>
              </a:spcBef>
              <a:spcAft>
                <a:spcPts val="0"/>
              </a:spcAft>
              <a:buFont typeface="Arial" panose="020B0604020202020204" pitchFamily="34" charset="0"/>
              <a:buChar char="•"/>
            </a:pPr>
            <a:r>
              <a:rPr lang="en-US" dirty="0"/>
              <a:t>In 2019, the CA PRMR was 12.8 deaths per 100,000 live births</a:t>
            </a:r>
          </a:p>
          <a:p>
            <a:pPr marL="0" marR="0" indent="0">
              <a:lnSpc>
                <a:spcPct val="107000"/>
              </a:lnSpc>
              <a:spcBef>
                <a:spcPts val="0"/>
              </a:spcBef>
              <a:spcAft>
                <a:spcPts val="0"/>
              </a:spcAft>
              <a:buFont typeface="Arial" panose="020B0604020202020204" pitchFamily="34" charset="0"/>
              <a:buNone/>
            </a:pPr>
            <a:endParaRPr lang="en-US" dirty="0"/>
          </a:p>
        </p:txBody>
      </p:sp>
      <p:sp>
        <p:nvSpPr>
          <p:cNvPr id="4" name="Slide Number Placeholder 3"/>
          <p:cNvSpPr>
            <a:spLocks noGrp="1"/>
          </p:cNvSpPr>
          <p:nvPr>
            <p:ph type="sldNum" sz="quarter" idx="5"/>
          </p:nvPr>
        </p:nvSpPr>
        <p:spPr/>
        <p:txBody>
          <a:bodyPr/>
          <a:lstStyle/>
          <a:p>
            <a:fld id="{3E798137-902F-4875-8458-FEE9E0DA5FBD}" type="slidenum">
              <a:rPr lang="en-US" smtClean="0"/>
              <a:t>3</a:t>
            </a:fld>
            <a:endParaRPr lang="en-US"/>
          </a:p>
        </p:txBody>
      </p:sp>
    </p:spTree>
    <p:extLst>
      <p:ext uri="{BB962C8B-B14F-4D97-AF65-F5344CB8AC3E}">
        <p14:creationId xmlns:p14="http://schemas.microsoft.com/office/powerpoint/2010/main" val="2078822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nSpc>
                <a:spcPct val="107000"/>
              </a:lnSpc>
              <a:spcBef>
                <a:spcPts val="0"/>
              </a:spcBef>
              <a:spcAft>
                <a:spcPts val="0"/>
              </a:spcAft>
              <a:buFont typeface="Arial" panose="020B0604020202020204" pitchFamily="34" charset="0"/>
              <a:buNone/>
            </a:pPr>
            <a:r>
              <a:rPr lang="en-US" dirty="0"/>
              <a:t>Alt Text:</a:t>
            </a:r>
          </a:p>
          <a:p>
            <a:pPr marL="0" marR="0" indent="0">
              <a:lnSpc>
                <a:spcPct val="107000"/>
              </a:lnSpc>
              <a:spcBef>
                <a:spcPts val="0"/>
              </a:spcBef>
              <a:spcAft>
                <a:spcPts val="0"/>
              </a:spcAft>
              <a:buFont typeface="Arial" panose="020B0604020202020204" pitchFamily="34" charset="0"/>
              <a:buNone/>
            </a:pPr>
            <a:r>
              <a:rPr lang="en-US" dirty="0"/>
              <a:t>This figure shows the types of pregnancy-associated deaths in California from 2011 through 2019. </a:t>
            </a:r>
          </a:p>
          <a:p>
            <a:pPr marL="0" marR="0" indent="0">
              <a:lnSpc>
                <a:spcPct val="107000"/>
              </a:lnSpc>
              <a:spcBef>
                <a:spcPts val="0"/>
              </a:spcBef>
              <a:spcAft>
                <a:spcPts val="0"/>
              </a:spcAft>
              <a:buFont typeface="Arial" panose="020B0604020202020204" pitchFamily="34" charset="0"/>
              <a:buNone/>
            </a:pPr>
            <a:r>
              <a:rPr lang="en-US" dirty="0"/>
              <a:t>Deaths from medical causes made up 58% of pregnancy-associated deaths, followed by deaths from drug overdose at 11%, homicide at 8% and suicide at 7%. Deaths from other injury, such as motor vehicle crashes, made up 15% of pregnancy-associated deaths. One percent of the deaths were undetermined.</a:t>
            </a:r>
          </a:p>
          <a:p>
            <a:pPr marL="0" marR="0" indent="0">
              <a:lnSpc>
                <a:spcPct val="107000"/>
              </a:lnSpc>
              <a:spcBef>
                <a:spcPts val="0"/>
              </a:spcBef>
              <a:spcAft>
                <a:spcPts val="0"/>
              </a:spcAft>
              <a:buFont typeface="Arial" panose="020B0604020202020204" pitchFamily="34" charset="0"/>
              <a:buNone/>
            </a:pPr>
            <a:r>
              <a:rPr lang="en-US" dirty="0"/>
              <a:t>Twenty-nine percent of all pregnancy-associated deaths were related to pregnancy.</a:t>
            </a:r>
          </a:p>
        </p:txBody>
      </p:sp>
      <p:sp>
        <p:nvSpPr>
          <p:cNvPr id="4" name="Slide Number Placeholder 3"/>
          <p:cNvSpPr>
            <a:spLocks noGrp="1"/>
          </p:cNvSpPr>
          <p:nvPr>
            <p:ph type="sldNum" sz="quarter" idx="5"/>
          </p:nvPr>
        </p:nvSpPr>
        <p:spPr/>
        <p:txBody>
          <a:bodyPr/>
          <a:lstStyle/>
          <a:p>
            <a:fld id="{3E798137-902F-4875-8458-FEE9E0DA5FBD}" type="slidenum">
              <a:rPr lang="en-US" smtClean="0"/>
              <a:t>4</a:t>
            </a:fld>
            <a:endParaRPr lang="en-US"/>
          </a:p>
        </p:txBody>
      </p:sp>
    </p:spTree>
    <p:extLst>
      <p:ext uri="{BB962C8B-B14F-4D97-AF65-F5344CB8AC3E}">
        <p14:creationId xmlns:p14="http://schemas.microsoft.com/office/powerpoint/2010/main" val="22153272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nSpc>
                <a:spcPct val="107000"/>
              </a:lnSpc>
              <a:spcBef>
                <a:spcPts val="0"/>
              </a:spcBef>
              <a:spcAft>
                <a:spcPts val="0"/>
              </a:spcAft>
              <a:buFont typeface="Arial" panose="020B0604020202020204" pitchFamily="34" charset="0"/>
              <a:buNone/>
            </a:pPr>
            <a:r>
              <a:rPr lang="en-US" dirty="0"/>
              <a:t>Alt Text:</a:t>
            </a:r>
          </a:p>
          <a:p>
            <a:pPr marL="0" marR="0" indent="0">
              <a:lnSpc>
                <a:spcPct val="107000"/>
              </a:lnSpc>
              <a:spcBef>
                <a:spcPts val="0"/>
              </a:spcBef>
              <a:spcAft>
                <a:spcPts val="0"/>
              </a:spcAft>
              <a:buFont typeface="Arial" panose="020B0604020202020204" pitchFamily="34" charset="0"/>
              <a:buNone/>
            </a:pPr>
            <a:r>
              <a:rPr lang="en-US" dirty="0"/>
              <a:t>This figure shows the proportions of pregnancy-related deaths by cause of death in California from 2011 through 2019.</a:t>
            </a:r>
          </a:p>
          <a:p>
            <a:pPr marL="0" marR="0" indent="0">
              <a:lnSpc>
                <a:spcPct val="107000"/>
              </a:lnSpc>
              <a:spcBef>
                <a:spcPts val="0"/>
              </a:spcBef>
              <a:spcAft>
                <a:spcPts val="0"/>
              </a:spcAft>
              <a:buFont typeface="Arial" panose="020B0604020202020204" pitchFamily="34" charset="0"/>
              <a:buNone/>
            </a:pPr>
            <a:r>
              <a:rPr lang="en-US" dirty="0"/>
              <a:t>Cardiovascular disease was the leading cause of pregnancy-related deaths at 29%. It was followed by hemorrhage at 15%, sepsis at 14%, hypertensive disorders of pregnancy at 10%, thrombotic pulmonary embolism at 8% and amniotic fluid embolism also at 8%. A spectrum of other medical conditions made up the remaining 16% of pregnancy-related deaths</a:t>
            </a:r>
          </a:p>
        </p:txBody>
      </p:sp>
      <p:sp>
        <p:nvSpPr>
          <p:cNvPr id="4" name="Slide Number Placeholder 3"/>
          <p:cNvSpPr>
            <a:spLocks noGrp="1"/>
          </p:cNvSpPr>
          <p:nvPr>
            <p:ph type="sldNum" sz="quarter" idx="5"/>
          </p:nvPr>
        </p:nvSpPr>
        <p:spPr/>
        <p:txBody>
          <a:bodyPr/>
          <a:lstStyle/>
          <a:p>
            <a:fld id="{3E798137-902F-4875-8458-FEE9E0DA5FBD}" type="slidenum">
              <a:rPr lang="en-US" smtClean="0"/>
              <a:t>5</a:t>
            </a:fld>
            <a:endParaRPr lang="en-US"/>
          </a:p>
        </p:txBody>
      </p:sp>
    </p:spTree>
    <p:extLst>
      <p:ext uri="{BB962C8B-B14F-4D97-AF65-F5344CB8AC3E}">
        <p14:creationId xmlns:p14="http://schemas.microsoft.com/office/powerpoint/2010/main" val="1501202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nSpc>
                <a:spcPct val="107000"/>
              </a:lnSpc>
              <a:spcBef>
                <a:spcPts val="0"/>
              </a:spcBef>
              <a:spcAft>
                <a:spcPts val="0"/>
              </a:spcAft>
              <a:buFont typeface="Arial" panose="020B0604020202020204" pitchFamily="34" charset="0"/>
              <a:buNone/>
            </a:pPr>
            <a:r>
              <a:rPr lang="en-US" dirty="0"/>
              <a:t>Alt Text:</a:t>
            </a:r>
          </a:p>
          <a:p>
            <a:pPr marL="0" marR="0" indent="0">
              <a:lnSpc>
                <a:spcPct val="107000"/>
              </a:lnSpc>
              <a:spcBef>
                <a:spcPts val="0"/>
              </a:spcBef>
              <a:spcAft>
                <a:spcPts val="0"/>
              </a:spcAft>
              <a:buFont typeface="Arial" panose="020B0604020202020204" pitchFamily="34" charset="0"/>
              <a:buNone/>
            </a:pPr>
            <a:r>
              <a:rPr lang="en-US" dirty="0"/>
              <a:t>This figure show the proportions of pregnancy-related deaths by timing to death in California from 2011 through 2019.</a:t>
            </a:r>
          </a:p>
          <a:p>
            <a:pPr marL="0" marR="0" indent="0">
              <a:lnSpc>
                <a:spcPct val="107000"/>
              </a:lnSpc>
              <a:spcBef>
                <a:spcPts val="0"/>
              </a:spcBef>
              <a:spcAft>
                <a:spcPts val="0"/>
              </a:spcAft>
              <a:buFont typeface="Arial" panose="020B0604020202020204" pitchFamily="34" charset="0"/>
              <a:buNone/>
            </a:pPr>
            <a:r>
              <a:rPr lang="en-US" dirty="0"/>
              <a:t>Seventeen percent of pregnancy-related deaths occurred during pregnancy. Nine percent in early pregnancy before 20 weeks gestation and 8% in later pregnancy after 20 weeks gestation.</a:t>
            </a:r>
          </a:p>
          <a:p>
            <a:pPr marL="0" marR="0" indent="0">
              <a:lnSpc>
                <a:spcPct val="107000"/>
              </a:lnSpc>
              <a:spcBef>
                <a:spcPts val="0"/>
              </a:spcBef>
              <a:spcAft>
                <a:spcPts val="0"/>
              </a:spcAft>
              <a:buFont typeface="Arial" panose="020B0604020202020204" pitchFamily="34" charset="0"/>
              <a:buNone/>
            </a:pPr>
            <a:r>
              <a:rPr lang="en-US" dirty="0"/>
              <a:t>Forty-eight percent of pregnancy-related deaths occurred around the time of delivery: 23% on the day of delivery and 25% within 6 days after pregnancy ended.</a:t>
            </a:r>
          </a:p>
          <a:p>
            <a:pPr marL="0" marR="0" indent="0">
              <a:lnSpc>
                <a:spcPct val="107000"/>
              </a:lnSpc>
              <a:spcBef>
                <a:spcPts val="0"/>
              </a:spcBef>
              <a:spcAft>
                <a:spcPts val="0"/>
              </a:spcAft>
              <a:buFont typeface="Arial" panose="020B0604020202020204" pitchFamily="34" charset="0"/>
              <a:buNone/>
            </a:pPr>
            <a:r>
              <a:rPr lang="en-US" dirty="0"/>
              <a:t>Twenty-one percent of pregnancy-related deaths occurred 7 to 42 days after pregnancy ended.</a:t>
            </a:r>
          </a:p>
          <a:p>
            <a:pPr marL="0" marR="0" indent="0">
              <a:lnSpc>
                <a:spcPct val="107000"/>
              </a:lnSpc>
              <a:spcBef>
                <a:spcPts val="0"/>
              </a:spcBef>
              <a:spcAft>
                <a:spcPts val="0"/>
              </a:spcAft>
              <a:buFont typeface="Arial" panose="020B0604020202020204" pitchFamily="34" charset="0"/>
              <a:buNone/>
            </a:pPr>
            <a:r>
              <a:rPr lang="en-US" dirty="0"/>
              <a:t>Fourteen percent occurred 43 to 365 days after pregnancy ended.</a:t>
            </a:r>
          </a:p>
        </p:txBody>
      </p:sp>
      <p:sp>
        <p:nvSpPr>
          <p:cNvPr id="4" name="Slide Number Placeholder 3"/>
          <p:cNvSpPr>
            <a:spLocks noGrp="1"/>
          </p:cNvSpPr>
          <p:nvPr>
            <p:ph type="sldNum" sz="quarter" idx="5"/>
          </p:nvPr>
        </p:nvSpPr>
        <p:spPr/>
        <p:txBody>
          <a:bodyPr/>
          <a:lstStyle/>
          <a:p>
            <a:fld id="{3E798137-902F-4875-8458-FEE9E0DA5FBD}" type="slidenum">
              <a:rPr lang="en-US" smtClean="0"/>
              <a:t>6</a:t>
            </a:fld>
            <a:endParaRPr lang="en-US"/>
          </a:p>
        </p:txBody>
      </p:sp>
    </p:spTree>
    <p:extLst>
      <p:ext uri="{BB962C8B-B14F-4D97-AF65-F5344CB8AC3E}">
        <p14:creationId xmlns:p14="http://schemas.microsoft.com/office/powerpoint/2010/main" val="22454147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nSpc>
                <a:spcPct val="107000"/>
              </a:lnSpc>
              <a:spcBef>
                <a:spcPts val="0"/>
              </a:spcBef>
              <a:spcAft>
                <a:spcPts val="0"/>
              </a:spcAft>
              <a:buFont typeface="Arial" panose="020B0604020202020204" pitchFamily="34" charset="0"/>
              <a:buNone/>
            </a:pPr>
            <a:r>
              <a:rPr lang="en-US" dirty="0"/>
              <a:t>Alt Text:</a:t>
            </a:r>
          </a:p>
          <a:p>
            <a:pPr marL="0" marR="0" indent="0">
              <a:lnSpc>
                <a:spcPct val="107000"/>
              </a:lnSpc>
              <a:spcBef>
                <a:spcPts val="0"/>
              </a:spcBef>
              <a:spcAft>
                <a:spcPts val="0"/>
              </a:spcAft>
              <a:buFont typeface="Arial" panose="020B0604020202020204" pitchFamily="34" charset="0"/>
              <a:buNone/>
            </a:pPr>
            <a:r>
              <a:rPr lang="en-US" dirty="0"/>
              <a:t>This figure shows the proportions of pregnancy-related deaths by cause and timing to death in California from 2011 through 2019. </a:t>
            </a:r>
          </a:p>
          <a:p>
            <a:pPr marL="0" marR="0" indent="0">
              <a:lnSpc>
                <a:spcPct val="107000"/>
              </a:lnSpc>
              <a:spcBef>
                <a:spcPts val="0"/>
              </a:spcBef>
              <a:spcAft>
                <a:spcPts val="0"/>
              </a:spcAft>
              <a:buFont typeface="Arial" panose="020B0604020202020204" pitchFamily="34" charset="0"/>
              <a:buNone/>
            </a:pPr>
            <a:r>
              <a:rPr lang="en-US" dirty="0"/>
              <a:t>More than half of cardiovascular deaths occurred after discharge from delivery hospital: 22% occurred 7 to 42 days after pregnancy ended and 32% occurred 43 to 365 days after pregnancy ended.</a:t>
            </a:r>
          </a:p>
          <a:p>
            <a:pPr marL="0" marR="0" indent="0">
              <a:lnSpc>
                <a:spcPct val="107000"/>
              </a:lnSpc>
              <a:spcBef>
                <a:spcPts val="0"/>
              </a:spcBef>
              <a:spcAft>
                <a:spcPts val="0"/>
              </a:spcAft>
              <a:buFont typeface="Arial" panose="020B0604020202020204" pitchFamily="34" charset="0"/>
              <a:buNone/>
            </a:pPr>
            <a:r>
              <a:rPr lang="en-US" dirty="0"/>
              <a:t>Most deaths from hemorrhage, 72%, occurred on the day of delivery or within 6 days after pregnancy ended.</a:t>
            </a:r>
          </a:p>
          <a:p>
            <a:pPr marL="0" marR="0" indent="0">
              <a:lnSpc>
                <a:spcPct val="107000"/>
              </a:lnSpc>
              <a:spcBef>
                <a:spcPts val="0"/>
              </a:spcBef>
              <a:spcAft>
                <a:spcPts val="0"/>
              </a:spcAft>
              <a:buFont typeface="Arial" panose="020B0604020202020204" pitchFamily="34" charset="0"/>
              <a:buNone/>
            </a:pPr>
            <a:r>
              <a:rPr lang="en-US" dirty="0"/>
              <a:t>The largest proportion of deaths due to sepsis or infection occurred on the day or delivery or within 6 days after pregnancy ended at 49%. Thirty-two percent occurred 7 to 42 days after pregnancy ended.</a:t>
            </a:r>
          </a:p>
          <a:p>
            <a:pPr marL="0" marR="0" indent="0">
              <a:lnSpc>
                <a:spcPct val="107000"/>
              </a:lnSpc>
              <a:spcBef>
                <a:spcPts val="0"/>
              </a:spcBef>
              <a:spcAft>
                <a:spcPts val="0"/>
              </a:spcAft>
              <a:buFont typeface="Arial" panose="020B0604020202020204" pitchFamily="34" charset="0"/>
              <a:buNone/>
            </a:pPr>
            <a:r>
              <a:rPr lang="en-US" dirty="0"/>
              <a:t>Most deaths from hypertensive disorders of pregnancy occurred at delivery or within 6 days after pregnancy ended at 62%.</a:t>
            </a:r>
          </a:p>
          <a:p>
            <a:pPr marL="0" marR="0" indent="0">
              <a:lnSpc>
                <a:spcPct val="107000"/>
              </a:lnSpc>
              <a:spcBef>
                <a:spcPts val="0"/>
              </a:spcBef>
              <a:spcAft>
                <a:spcPts val="0"/>
              </a:spcAft>
              <a:buFont typeface="Arial" panose="020B0604020202020204" pitchFamily="34" charset="0"/>
              <a:buNone/>
            </a:pPr>
            <a:r>
              <a:rPr lang="en-US" dirty="0"/>
              <a:t>The largest proportions of deaths due to thrombotic pulmonary embolism occurred during pregnancy at 36% and at delivery or within 6 days after pregnancy ended at 38%.</a:t>
            </a:r>
          </a:p>
          <a:p>
            <a:pPr marL="0" marR="0" indent="0">
              <a:lnSpc>
                <a:spcPct val="107000"/>
              </a:lnSpc>
              <a:spcBef>
                <a:spcPts val="0"/>
              </a:spcBef>
              <a:spcAft>
                <a:spcPts val="0"/>
              </a:spcAft>
              <a:buFont typeface="Arial" panose="020B0604020202020204" pitchFamily="34" charset="0"/>
              <a:buNone/>
            </a:pPr>
            <a:r>
              <a:rPr lang="en-US" dirty="0"/>
              <a:t>Most deaths from amniotic fluid embolism occurred on the day of delivery or within 6 days after pregnancy ended at 91%.</a:t>
            </a:r>
          </a:p>
        </p:txBody>
      </p:sp>
      <p:sp>
        <p:nvSpPr>
          <p:cNvPr id="4" name="Slide Number Placeholder 3"/>
          <p:cNvSpPr>
            <a:spLocks noGrp="1"/>
          </p:cNvSpPr>
          <p:nvPr>
            <p:ph type="sldNum" sz="quarter" idx="5"/>
          </p:nvPr>
        </p:nvSpPr>
        <p:spPr/>
        <p:txBody>
          <a:bodyPr/>
          <a:lstStyle/>
          <a:p>
            <a:fld id="{3E798137-902F-4875-8458-FEE9E0DA5FBD}" type="slidenum">
              <a:rPr lang="en-US" smtClean="0"/>
              <a:t>7</a:t>
            </a:fld>
            <a:endParaRPr lang="en-US"/>
          </a:p>
        </p:txBody>
      </p:sp>
    </p:spTree>
    <p:extLst>
      <p:ext uri="{BB962C8B-B14F-4D97-AF65-F5344CB8AC3E}">
        <p14:creationId xmlns:p14="http://schemas.microsoft.com/office/powerpoint/2010/main" val="1219688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 Text:</a:t>
            </a:r>
          </a:p>
          <a:p>
            <a:r>
              <a:rPr lang="en-US" dirty="0"/>
              <a:t>This figure shows pregnancy-related mortality ratios by cause of death in California in 3-year periods: 2011-2013, 2014-2016, and 2017-2019.</a:t>
            </a:r>
          </a:p>
          <a:p>
            <a:r>
              <a:rPr lang="en-US" dirty="0"/>
              <a:t>The rate of pregnancy-related deaths from hypertensive disorders of pregnancy decreased significantly in 2017-2019. The pregnancy-related mortality ratio for deaths from hypertensive disorders dropped to 0.4 deaths per 100,000 live births – a 76% decline compared to a pregnancy-related mortality ratio of 1.7 in 2014-2016.</a:t>
            </a:r>
          </a:p>
          <a:p>
            <a:r>
              <a:rPr lang="en-US" dirty="0"/>
              <a:t>Other cause-specific pregnancy-related mortality ratios did not change significantly across the three 3-year periods.</a:t>
            </a:r>
          </a:p>
        </p:txBody>
      </p:sp>
      <p:sp>
        <p:nvSpPr>
          <p:cNvPr id="4" name="Slide Number Placeholder 3"/>
          <p:cNvSpPr>
            <a:spLocks noGrp="1"/>
          </p:cNvSpPr>
          <p:nvPr>
            <p:ph type="sldNum" sz="quarter" idx="5"/>
          </p:nvPr>
        </p:nvSpPr>
        <p:spPr/>
        <p:txBody>
          <a:bodyPr/>
          <a:lstStyle/>
          <a:p>
            <a:fld id="{3E798137-902F-4875-8458-FEE9E0DA5FBD}" type="slidenum">
              <a:rPr lang="en-US" smtClean="0"/>
              <a:t>8</a:t>
            </a:fld>
            <a:endParaRPr lang="en-US"/>
          </a:p>
        </p:txBody>
      </p:sp>
    </p:spTree>
    <p:extLst>
      <p:ext uri="{BB962C8B-B14F-4D97-AF65-F5344CB8AC3E}">
        <p14:creationId xmlns:p14="http://schemas.microsoft.com/office/powerpoint/2010/main" val="16618517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Alt Text:</a:t>
            </a:r>
          </a:p>
          <a:p>
            <a:pPr marL="0" indent="0">
              <a:buFont typeface="Arial" panose="020B0604020202020204" pitchFamily="34" charset="0"/>
              <a:buNone/>
            </a:pPr>
            <a:r>
              <a:rPr lang="en-US" dirty="0"/>
              <a:t>This figure shows pregnancy-related mortality ratios by age in California across 3-year periods: 2011-2013, 2014-2016 and 2017-2019.</a:t>
            </a:r>
          </a:p>
          <a:p>
            <a:pPr marL="0" indent="0">
              <a:buFont typeface="Arial" panose="020B0604020202020204" pitchFamily="34" charset="0"/>
              <a:buNone/>
            </a:pPr>
            <a:r>
              <a:rPr lang="en-US" dirty="0"/>
              <a:t>The pregnancy-related mortality ratio increased with older age and this pattern was constant over time.</a:t>
            </a:r>
          </a:p>
          <a:p>
            <a:pPr marL="0" indent="0">
              <a:buFont typeface="Arial" panose="020B0604020202020204" pitchFamily="34" charset="0"/>
              <a:buNone/>
            </a:pPr>
            <a:r>
              <a:rPr lang="en-US" dirty="0"/>
              <a:t>In 2017-2019, the PRMR for age group 40 years and older was 34.1 deaths per 100,000 live births, 3.1 times higher than the pregnancy-related mortality ratios of 10.9 for age groups less than 25 years and 25-29 years.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Other notes:</a:t>
            </a:r>
          </a:p>
          <a:p>
            <a:pPr marL="171450" indent="-171450">
              <a:buFont typeface="Arial" panose="020B0604020202020204" pitchFamily="34" charset="0"/>
              <a:buChar char="•"/>
            </a:pPr>
            <a:r>
              <a:rPr lang="en-US" dirty="0"/>
              <a:t>The PRMR increased with older age and this pattern remained consistent over time. </a:t>
            </a:r>
          </a:p>
          <a:p>
            <a:pPr marL="171450" indent="-171450">
              <a:buFont typeface="Arial" panose="020B0604020202020204" pitchFamily="34" charset="0"/>
              <a:buChar char="•"/>
            </a:pPr>
            <a:r>
              <a:rPr lang="en-US" dirty="0"/>
              <a:t>Those in the 40 years and older group had the highest PRMR, significantly higher than the younger age groups.</a:t>
            </a:r>
          </a:p>
        </p:txBody>
      </p:sp>
      <p:sp>
        <p:nvSpPr>
          <p:cNvPr id="4" name="Slide Number Placeholder 3"/>
          <p:cNvSpPr>
            <a:spLocks noGrp="1"/>
          </p:cNvSpPr>
          <p:nvPr>
            <p:ph type="sldNum" sz="quarter" idx="5"/>
          </p:nvPr>
        </p:nvSpPr>
        <p:spPr/>
        <p:txBody>
          <a:bodyPr/>
          <a:lstStyle/>
          <a:p>
            <a:fld id="{3E798137-902F-4875-8458-FEE9E0DA5FBD}" type="slidenum">
              <a:rPr lang="en-US" smtClean="0"/>
              <a:t>9</a:t>
            </a:fld>
            <a:endParaRPr lang="en-US"/>
          </a:p>
        </p:txBody>
      </p:sp>
    </p:spTree>
    <p:extLst>
      <p:ext uri="{BB962C8B-B14F-4D97-AF65-F5344CB8AC3E}">
        <p14:creationId xmlns:p14="http://schemas.microsoft.com/office/powerpoint/2010/main" val="245964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 Text:</a:t>
            </a:r>
          </a:p>
          <a:p>
            <a:r>
              <a:rPr lang="en-US" dirty="0"/>
              <a:t>This figure shows pregnancy-related mortality ratios by </a:t>
            </a:r>
            <a:r>
              <a:rPr lang="en-US" dirty="0" err="1"/>
              <a:t>prepregnancy</a:t>
            </a:r>
            <a:r>
              <a:rPr lang="en-US" dirty="0"/>
              <a:t> body mass index in California across 3-year periods: 2011-2013, 2014-2016 and 2017-2019.</a:t>
            </a:r>
          </a:p>
          <a:p>
            <a:r>
              <a:rPr lang="en-US" dirty="0"/>
              <a:t>The pregnancy-related mortality ratio increased with higher BMI, especially BMI of 40 or greater, and this pattern was constant over time.</a:t>
            </a:r>
          </a:p>
          <a:p>
            <a:r>
              <a:rPr lang="en-US" dirty="0"/>
              <a:t>In 2017-2019, the PRMR for BMI group 40 or greater was 42.0 deaths per 100,000 live births, twice as high as the pregnancy-related mortality ratio of 21.0 for BMI group 30-39.9 and 4.9 times higher than the pregnancy-related mortality ratio of 8.6 for BMI group less than 25. </a:t>
            </a:r>
          </a:p>
          <a:p>
            <a:endParaRPr lang="en-US" dirty="0"/>
          </a:p>
          <a:p>
            <a:r>
              <a:rPr lang="en-US" dirty="0"/>
              <a:t>Other notes:</a:t>
            </a:r>
          </a:p>
          <a:p>
            <a:pPr marL="171450" indent="-171450">
              <a:buFont typeface="Arial" panose="020B0604020202020204" pitchFamily="34" charset="0"/>
              <a:buChar char="•"/>
            </a:pPr>
            <a:r>
              <a:rPr lang="en-US" dirty="0"/>
              <a:t>The PRMR also increased with higher pre-pregnancy Body Mass Index and this pattern was consistent over time.</a:t>
            </a:r>
          </a:p>
          <a:p>
            <a:pPr marL="171450" indent="-171450">
              <a:buFont typeface="Arial" panose="020B0604020202020204" pitchFamily="34" charset="0"/>
              <a:buChar char="•"/>
            </a:pPr>
            <a:r>
              <a:rPr lang="en-US" dirty="0"/>
              <a:t>The 40+ </a:t>
            </a:r>
            <a:r>
              <a:rPr lang="en-US" dirty="0" err="1"/>
              <a:t>bmi</a:t>
            </a:r>
            <a:r>
              <a:rPr lang="en-US" dirty="0"/>
              <a:t> group had a PRMR that was significantly higher than those for all other </a:t>
            </a:r>
            <a:r>
              <a:rPr lang="en-US" dirty="0" err="1"/>
              <a:t>bmi</a:t>
            </a:r>
            <a:r>
              <a:rPr lang="en-US" dirty="0"/>
              <a:t> groups (***is this correct??***)</a:t>
            </a:r>
          </a:p>
        </p:txBody>
      </p:sp>
      <p:sp>
        <p:nvSpPr>
          <p:cNvPr id="4" name="Slide Number Placeholder 3"/>
          <p:cNvSpPr>
            <a:spLocks noGrp="1"/>
          </p:cNvSpPr>
          <p:nvPr>
            <p:ph type="sldNum" sz="quarter" idx="5"/>
          </p:nvPr>
        </p:nvSpPr>
        <p:spPr/>
        <p:txBody>
          <a:bodyPr/>
          <a:lstStyle/>
          <a:p>
            <a:fld id="{3E798137-902F-4875-8458-FEE9E0DA5FBD}" type="slidenum">
              <a:rPr lang="en-US" smtClean="0"/>
              <a:t>10</a:t>
            </a:fld>
            <a:endParaRPr lang="en-US"/>
          </a:p>
        </p:txBody>
      </p:sp>
    </p:spTree>
    <p:extLst>
      <p:ext uri="{BB962C8B-B14F-4D97-AF65-F5344CB8AC3E}">
        <p14:creationId xmlns:p14="http://schemas.microsoft.com/office/powerpoint/2010/main" val="38270089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gradFill flip="none" rotWithShape="1">
          <a:gsLst>
            <a:gs pos="5000">
              <a:srgbClr val="DDF1FB"/>
            </a:gs>
            <a:gs pos="84000">
              <a:srgbClr val="10587D"/>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0" y="1255713"/>
            <a:ext cx="10420350" cy="2387600"/>
          </a:xfrm>
        </p:spPr>
        <p:txBody>
          <a:bodyPr anchor="b"/>
          <a:lstStyle>
            <a:lvl1pPr algn="l">
              <a:defRPr sz="6000" b="1">
                <a:solidFill>
                  <a:schemeClr val="bg1"/>
                </a:solidFill>
              </a:defRPr>
            </a:lvl1pPr>
          </a:lstStyle>
          <a:p>
            <a:r>
              <a:rPr lang="en-US" dirty="0"/>
              <a:t>Click to edit title</a:t>
            </a:r>
          </a:p>
        </p:txBody>
      </p:sp>
      <p:sp>
        <p:nvSpPr>
          <p:cNvPr id="3" name="Subtitle 2"/>
          <p:cNvSpPr>
            <a:spLocks noGrp="1"/>
          </p:cNvSpPr>
          <p:nvPr>
            <p:ph type="subTitle" idx="1" hasCustomPrompt="1"/>
          </p:nvPr>
        </p:nvSpPr>
        <p:spPr>
          <a:xfrm>
            <a:off x="838200" y="3655178"/>
            <a:ext cx="8242147" cy="777545"/>
          </a:xfrm>
        </p:spPr>
        <p:txBody>
          <a:bodyPr>
            <a:normAutofit/>
          </a:bodyPr>
          <a:lstStyle>
            <a:lvl1pPr marL="0" indent="0" algn="l">
              <a:buNone/>
              <a:defRPr sz="3600">
                <a:solidFill>
                  <a:schemeClr val="bg1"/>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subtitle</a:t>
            </a:r>
          </a:p>
        </p:txBody>
      </p:sp>
      <p:sp>
        <p:nvSpPr>
          <p:cNvPr id="10" name="Rectangle 9"/>
          <p:cNvSpPr/>
          <p:nvPr userDrawn="1"/>
        </p:nvSpPr>
        <p:spPr>
          <a:xfrm>
            <a:off x="0" y="5657014"/>
            <a:ext cx="12192000" cy="1200988"/>
          </a:xfrm>
          <a:prstGeom prst="rect">
            <a:avLst/>
          </a:prstGeom>
          <a:solidFill>
            <a:srgbClr val="E1F2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 Placeholder 13"/>
          <p:cNvSpPr>
            <a:spLocks noGrp="1"/>
          </p:cNvSpPr>
          <p:nvPr>
            <p:ph type="body" sz="quarter" idx="10" hasCustomPrompt="1"/>
          </p:nvPr>
        </p:nvSpPr>
        <p:spPr>
          <a:xfrm>
            <a:off x="838201" y="758825"/>
            <a:ext cx="4059152" cy="496888"/>
          </a:xfrm>
        </p:spPr>
        <p:txBody>
          <a:bodyPr/>
          <a:lstStyle>
            <a:lvl1pPr marL="0" indent="0">
              <a:buNone/>
              <a:defRPr baseline="0">
                <a:solidFill>
                  <a:schemeClr val="bg1"/>
                </a:solidFill>
                <a:latin typeface="+mj-lt"/>
              </a:defRPr>
            </a:lvl1pPr>
          </a:lstStyle>
          <a:p>
            <a:pPr lvl="0"/>
            <a:r>
              <a:rPr lang="en-US" dirty="0"/>
              <a:t>Date</a:t>
            </a:r>
          </a:p>
        </p:txBody>
      </p:sp>
      <p:sp>
        <p:nvSpPr>
          <p:cNvPr id="15" name="Text Placeholder 13"/>
          <p:cNvSpPr>
            <a:spLocks noGrp="1"/>
          </p:cNvSpPr>
          <p:nvPr>
            <p:ph type="body" sz="quarter" idx="11" hasCustomPrompt="1"/>
          </p:nvPr>
        </p:nvSpPr>
        <p:spPr>
          <a:xfrm>
            <a:off x="5559424" y="4689214"/>
            <a:ext cx="6021304" cy="496888"/>
          </a:xfrm>
        </p:spPr>
        <p:txBody>
          <a:bodyPr/>
          <a:lstStyle>
            <a:lvl1pPr marL="0" indent="0" algn="r">
              <a:buNone/>
              <a:defRPr baseline="0">
                <a:solidFill>
                  <a:schemeClr val="tx1">
                    <a:lumMod val="65000"/>
                    <a:lumOff val="35000"/>
                  </a:schemeClr>
                </a:solidFill>
                <a:latin typeface="+mj-lt"/>
              </a:defRPr>
            </a:lvl1pPr>
          </a:lstStyle>
          <a:p>
            <a:pPr lvl="0"/>
            <a:r>
              <a:rPr lang="en-US" dirty="0"/>
              <a:t>Program name</a:t>
            </a:r>
          </a:p>
        </p:txBody>
      </p:sp>
      <p:sp>
        <p:nvSpPr>
          <p:cNvPr id="16" name="Text Placeholder 13"/>
          <p:cNvSpPr>
            <a:spLocks noGrp="1"/>
          </p:cNvSpPr>
          <p:nvPr>
            <p:ph type="body" sz="quarter" idx="12" hasCustomPrompt="1"/>
          </p:nvPr>
        </p:nvSpPr>
        <p:spPr>
          <a:xfrm>
            <a:off x="4043947" y="5113037"/>
            <a:ext cx="7536782" cy="496888"/>
          </a:xfrm>
        </p:spPr>
        <p:txBody>
          <a:bodyPr>
            <a:normAutofit/>
          </a:bodyPr>
          <a:lstStyle>
            <a:lvl1pPr marL="0" indent="0" algn="r">
              <a:buNone/>
              <a:defRPr sz="2750" b="0" i="0" baseline="0">
                <a:solidFill>
                  <a:schemeClr val="tx1">
                    <a:lumMod val="65000"/>
                    <a:lumOff val="35000"/>
                  </a:schemeClr>
                </a:solidFill>
                <a:latin typeface="+mj-lt"/>
              </a:defRPr>
            </a:lvl1pPr>
          </a:lstStyle>
          <a:p>
            <a:pPr lvl="0"/>
            <a:r>
              <a:rPr lang="en-US" dirty="0"/>
              <a:t>Division name </a:t>
            </a:r>
          </a:p>
        </p:txBody>
      </p:sp>
      <p:sp>
        <p:nvSpPr>
          <p:cNvPr id="17" name="Text Placeholder 13"/>
          <p:cNvSpPr>
            <a:spLocks noGrp="1"/>
          </p:cNvSpPr>
          <p:nvPr>
            <p:ph type="body" sz="quarter" idx="13" hasCustomPrompt="1"/>
          </p:nvPr>
        </p:nvSpPr>
        <p:spPr>
          <a:xfrm>
            <a:off x="838199" y="5782419"/>
            <a:ext cx="4695825" cy="472449"/>
          </a:xfrm>
        </p:spPr>
        <p:txBody>
          <a:bodyPr>
            <a:noAutofit/>
          </a:bodyPr>
          <a:lstStyle>
            <a:lvl1pPr marL="0" indent="0" algn="l">
              <a:spcBef>
                <a:spcPts val="0"/>
              </a:spcBef>
              <a:buNone/>
              <a:defRPr sz="3600" b="1" baseline="0">
                <a:solidFill>
                  <a:schemeClr val="tx1">
                    <a:lumMod val="65000"/>
                    <a:lumOff val="35000"/>
                  </a:schemeClr>
                </a:solidFill>
              </a:defRPr>
            </a:lvl1pPr>
          </a:lstStyle>
          <a:p>
            <a:pPr lvl="0"/>
            <a:r>
              <a:rPr lang="en-US" dirty="0"/>
              <a:t>Name</a:t>
            </a:r>
          </a:p>
        </p:txBody>
      </p:sp>
      <p:sp>
        <p:nvSpPr>
          <p:cNvPr id="19" name="Text Placeholder 13"/>
          <p:cNvSpPr>
            <a:spLocks noGrp="1"/>
          </p:cNvSpPr>
          <p:nvPr>
            <p:ph type="body" sz="quarter" idx="15" hasCustomPrompt="1"/>
          </p:nvPr>
        </p:nvSpPr>
        <p:spPr>
          <a:xfrm>
            <a:off x="838198" y="6215352"/>
            <a:ext cx="4695825" cy="496888"/>
          </a:xfrm>
        </p:spPr>
        <p:txBody>
          <a:bodyPr/>
          <a:lstStyle>
            <a:lvl1pPr marL="0" indent="0" algn="l">
              <a:buNone/>
              <a:defRPr baseline="0">
                <a:solidFill>
                  <a:schemeClr val="tx1">
                    <a:lumMod val="65000"/>
                    <a:lumOff val="35000"/>
                  </a:schemeClr>
                </a:solidFill>
                <a:latin typeface="+mj-lt"/>
              </a:defRPr>
            </a:lvl1pPr>
          </a:lstStyle>
          <a:p>
            <a:pPr lvl="0"/>
            <a:r>
              <a:rPr lang="en-US" dirty="0"/>
              <a:t>Credentials </a:t>
            </a:r>
          </a:p>
        </p:txBody>
      </p:sp>
      <p:pic>
        <p:nvPicPr>
          <p:cNvPr id="18" name="Picture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871605" y="5685265"/>
            <a:ext cx="1115270" cy="933600"/>
          </a:xfrm>
          <a:prstGeom prst="rect">
            <a:avLst/>
          </a:prstGeom>
        </p:spPr>
      </p:pic>
      <p:pic>
        <p:nvPicPr>
          <p:cNvPr id="20" name="Picture 1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56775" y="6087399"/>
            <a:ext cx="1234443" cy="624841"/>
          </a:xfrm>
          <a:prstGeom prst="rect">
            <a:avLst/>
          </a:prstGeom>
        </p:spPr>
      </p:pic>
      <p:cxnSp>
        <p:nvCxnSpPr>
          <p:cNvPr id="21" name="Straight Connector 20"/>
          <p:cNvCxnSpPr/>
          <p:nvPr userDrawn="1"/>
        </p:nvCxnSpPr>
        <p:spPr>
          <a:xfrm>
            <a:off x="10208279" y="6142003"/>
            <a:ext cx="0" cy="468637"/>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643369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ata/Chart, sideba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33375"/>
            <a:ext cx="10972800" cy="1107921"/>
          </a:xfrm>
          <a:noFill/>
          <a:ln>
            <a:noFill/>
          </a:ln>
        </p:spPr>
        <p:txBody>
          <a:bodyPr anchor="b"/>
          <a:lstStyle>
            <a:lvl1pPr>
              <a:defRPr b="1">
                <a:solidFill>
                  <a:srgbClr val="10587D"/>
                </a:solidFill>
              </a:defRPr>
            </a:lvl1pPr>
          </a:lstStyle>
          <a:p>
            <a:r>
              <a:rPr lang="en-US" dirty="0"/>
              <a:t>Title (Data/chart with sidebar info)  </a:t>
            </a:r>
          </a:p>
        </p:txBody>
      </p:sp>
      <p:sp>
        <p:nvSpPr>
          <p:cNvPr id="3" name="Content Placeholder 2"/>
          <p:cNvSpPr>
            <a:spLocks noGrp="1"/>
          </p:cNvSpPr>
          <p:nvPr>
            <p:ph idx="1"/>
          </p:nvPr>
        </p:nvSpPr>
        <p:spPr>
          <a:xfrm>
            <a:off x="609600" y="1825624"/>
            <a:ext cx="7780256" cy="4441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6"/>
          <p:cNvSpPr>
            <a:spLocks noGrp="1"/>
          </p:cNvSpPr>
          <p:nvPr>
            <p:ph type="body" sz="quarter" idx="10" hasCustomPrompt="1"/>
          </p:nvPr>
        </p:nvSpPr>
        <p:spPr>
          <a:xfrm>
            <a:off x="8540750" y="1828800"/>
            <a:ext cx="3041650" cy="3760788"/>
          </a:xfrm>
          <a:solidFill>
            <a:srgbClr val="EAF6FC"/>
          </a:solidFill>
        </p:spPr>
        <p:txBody>
          <a:bodyPr/>
          <a:lstStyle>
            <a:lvl1pPr marL="0" indent="0">
              <a:buNone/>
              <a:defRPr>
                <a:solidFill>
                  <a:srgbClr val="10587D"/>
                </a:solidFill>
              </a:defRPr>
            </a:lvl1pPr>
            <a:lvl2pPr marL="457200" indent="0">
              <a:buNone/>
              <a:defRPr>
                <a:solidFill>
                  <a:srgbClr val="10587D"/>
                </a:solidFill>
              </a:defRPr>
            </a:lvl2pPr>
            <a:lvl3pPr marL="914400" indent="0">
              <a:buNone/>
              <a:defRPr>
                <a:solidFill>
                  <a:srgbClr val="10587D"/>
                </a:solidFill>
              </a:defRPr>
            </a:lvl3pPr>
            <a:lvl4pPr marL="1371600" indent="0">
              <a:buNone/>
              <a:defRPr>
                <a:solidFill>
                  <a:srgbClr val="10587D"/>
                </a:solidFill>
              </a:defRPr>
            </a:lvl4pPr>
            <a:lvl5pPr marL="1828800" indent="0">
              <a:buNone/>
              <a:defRPr>
                <a:solidFill>
                  <a:srgbClr val="10587D"/>
                </a:solidFill>
              </a:defRPr>
            </a:lvl5pPr>
          </a:lstStyle>
          <a:p>
            <a:pPr lvl="0"/>
            <a:r>
              <a:rPr lang="en-US" dirty="0"/>
              <a:t>Edit text </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userDrawn="1"/>
        </p:nvGrpSpPr>
        <p:grpSpPr>
          <a:xfrm>
            <a:off x="10087424" y="6056938"/>
            <a:ext cx="1624533" cy="614585"/>
            <a:chOff x="7001324" y="6056938"/>
            <a:chExt cx="1624533" cy="614585"/>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11" name="Straight Connector 10"/>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p:nvPr userDrawn="1"/>
        </p:nvSpPr>
        <p:spPr>
          <a:xfrm>
            <a:off x="681037" y="1482860"/>
            <a:ext cx="10829925" cy="45719"/>
          </a:xfrm>
          <a:prstGeom prst="rect">
            <a:avLst/>
          </a:prstGeom>
          <a:gradFill flip="none" rotWithShape="1">
            <a:gsLst>
              <a:gs pos="0">
                <a:srgbClr val="10587D"/>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917912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ata &amp; Image, arrow">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33375"/>
            <a:ext cx="10972800" cy="1107921"/>
          </a:xfrm>
          <a:noFill/>
          <a:ln>
            <a:noFill/>
          </a:ln>
        </p:spPr>
        <p:txBody>
          <a:bodyPr anchor="b"/>
          <a:lstStyle>
            <a:lvl1pPr>
              <a:defRPr b="1" baseline="0">
                <a:solidFill>
                  <a:srgbClr val="10587D"/>
                </a:solidFill>
              </a:defRPr>
            </a:lvl1pPr>
          </a:lstStyle>
          <a:p>
            <a:r>
              <a:rPr lang="en-US" dirty="0"/>
              <a:t>Title (Data with supporting image, arrow) </a:t>
            </a:r>
          </a:p>
        </p:txBody>
      </p:sp>
      <p:sp>
        <p:nvSpPr>
          <p:cNvPr id="3" name="Content Placeholder 2"/>
          <p:cNvSpPr>
            <a:spLocks noGrp="1"/>
          </p:cNvSpPr>
          <p:nvPr>
            <p:ph idx="1"/>
          </p:nvPr>
        </p:nvSpPr>
        <p:spPr>
          <a:xfrm>
            <a:off x="609600" y="1825624"/>
            <a:ext cx="7780256" cy="4441825"/>
          </a:xfrm>
        </p:spPr>
        <p:txBody>
          <a:bodyPr/>
          <a:lstStyle>
            <a:lvl1pPr marL="228600" indent="-228600">
              <a:buClr>
                <a:srgbClr val="10587D"/>
              </a:buClr>
              <a:buFont typeface="Wingdings 3" panose="05040102010807070707" pitchFamily="18" charset="2"/>
              <a:buChar char="ê"/>
              <a:defRPr/>
            </a:lvl1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7" descr="decorative image"/>
          <p:cNvSpPr>
            <a:spLocks noGrp="1"/>
          </p:cNvSpPr>
          <p:nvPr>
            <p:ph type="pic" sz="quarter" idx="10"/>
          </p:nvPr>
        </p:nvSpPr>
        <p:spPr>
          <a:xfrm>
            <a:off x="8588375" y="1825625"/>
            <a:ext cx="2927350" cy="3698875"/>
          </a:xfrm>
        </p:spPr>
        <p:txBody>
          <a:bodyPr/>
          <a:lstStyle/>
          <a:p>
            <a:r>
              <a:rPr lang="en-US"/>
              <a:t>Click icon to add picture</a:t>
            </a:r>
          </a:p>
        </p:txBody>
      </p:sp>
      <p:grpSp>
        <p:nvGrpSpPr>
          <p:cNvPr id="7" name="Group 6"/>
          <p:cNvGrpSpPr/>
          <p:nvPr userDrawn="1"/>
        </p:nvGrpSpPr>
        <p:grpSpPr>
          <a:xfrm>
            <a:off x="10087424" y="6056938"/>
            <a:ext cx="1624533" cy="614585"/>
            <a:chOff x="7001324" y="6056938"/>
            <a:chExt cx="1624533" cy="614585"/>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11" name="Straight Connector 10"/>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p:nvPr userDrawn="1"/>
        </p:nvSpPr>
        <p:spPr>
          <a:xfrm>
            <a:off x="681037" y="1482860"/>
            <a:ext cx="10829925" cy="45719"/>
          </a:xfrm>
          <a:prstGeom prst="rect">
            <a:avLst/>
          </a:prstGeom>
          <a:gradFill flip="none" rotWithShape="1">
            <a:gsLst>
              <a:gs pos="0">
                <a:srgbClr val="10587D"/>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026466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ata &amp; Image, bulle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33375"/>
            <a:ext cx="10972800" cy="1107921"/>
          </a:xfrm>
          <a:noFill/>
          <a:ln>
            <a:noFill/>
          </a:ln>
        </p:spPr>
        <p:txBody>
          <a:bodyPr anchor="b"/>
          <a:lstStyle>
            <a:lvl1pPr>
              <a:defRPr b="1" baseline="0">
                <a:solidFill>
                  <a:srgbClr val="10587D"/>
                </a:solidFill>
              </a:defRPr>
            </a:lvl1pPr>
          </a:lstStyle>
          <a:p>
            <a:r>
              <a:rPr lang="en-US" dirty="0"/>
              <a:t>Title (Data with supporting image, bullet) </a:t>
            </a:r>
          </a:p>
        </p:txBody>
      </p:sp>
      <p:sp>
        <p:nvSpPr>
          <p:cNvPr id="3" name="Content Placeholder 2"/>
          <p:cNvSpPr>
            <a:spLocks noGrp="1"/>
          </p:cNvSpPr>
          <p:nvPr>
            <p:ph idx="1"/>
          </p:nvPr>
        </p:nvSpPr>
        <p:spPr>
          <a:xfrm>
            <a:off x="609600" y="1825624"/>
            <a:ext cx="7780256" cy="4441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Picture Placeholder 7" descr="decorative image"/>
          <p:cNvSpPr>
            <a:spLocks noGrp="1"/>
          </p:cNvSpPr>
          <p:nvPr>
            <p:ph type="pic" sz="quarter" idx="10"/>
          </p:nvPr>
        </p:nvSpPr>
        <p:spPr>
          <a:xfrm>
            <a:off x="8588375" y="1825625"/>
            <a:ext cx="2927350" cy="3698875"/>
          </a:xfrm>
        </p:spPr>
        <p:txBody>
          <a:bodyPr/>
          <a:lstStyle/>
          <a:p>
            <a:r>
              <a:rPr lang="en-US"/>
              <a:t>Click icon to add picture</a:t>
            </a:r>
          </a:p>
        </p:txBody>
      </p:sp>
      <p:grpSp>
        <p:nvGrpSpPr>
          <p:cNvPr id="7" name="Group 6"/>
          <p:cNvGrpSpPr/>
          <p:nvPr userDrawn="1"/>
        </p:nvGrpSpPr>
        <p:grpSpPr>
          <a:xfrm>
            <a:off x="10087424" y="6056938"/>
            <a:ext cx="1624533" cy="614585"/>
            <a:chOff x="7001324" y="6056938"/>
            <a:chExt cx="1624533" cy="614585"/>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11" name="Straight Connector 10"/>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p:nvPr userDrawn="1"/>
        </p:nvSpPr>
        <p:spPr>
          <a:xfrm>
            <a:off x="681037" y="1482860"/>
            <a:ext cx="10829925" cy="45719"/>
          </a:xfrm>
          <a:prstGeom prst="rect">
            <a:avLst/>
          </a:prstGeom>
          <a:gradFill flip="none" rotWithShape="1">
            <a:gsLst>
              <a:gs pos="0">
                <a:srgbClr val="10587D"/>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7289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ideo ">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33375"/>
            <a:ext cx="10972800" cy="1107921"/>
          </a:xfrm>
          <a:noFill/>
          <a:ln>
            <a:noFill/>
          </a:ln>
        </p:spPr>
        <p:txBody>
          <a:bodyPr anchor="b"/>
          <a:lstStyle>
            <a:lvl1pPr>
              <a:defRPr b="1" baseline="0">
                <a:solidFill>
                  <a:srgbClr val="10587D"/>
                </a:solidFill>
              </a:defRPr>
            </a:lvl1pPr>
          </a:lstStyle>
          <a:p>
            <a:r>
              <a:rPr lang="en-US" dirty="0"/>
              <a:t>Title (video link slide) </a:t>
            </a:r>
          </a:p>
        </p:txBody>
      </p:sp>
      <p:sp>
        <p:nvSpPr>
          <p:cNvPr id="7" name="Media Placeholder 6" descr="video"/>
          <p:cNvSpPr>
            <a:spLocks noGrp="1"/>
          </p:cNvSpPr>
          <p:nvPr>
            <p:ph type="media" sz="quarter" idx="11" hasCustomPrompt="1"/>
          </p:nvPr>
        </p:nvSpPr>
        <p:spPr>
          <a:xfrm>
            <a:off x="609600" y="1750209"/>
            <a:ext cx="7478713" cy="4441825"/>
          </a:xfrm>
        </p:spPr>
        <p:txBody>
          <a:bodyPr/>
          <a:lstStyle>
            <a:lvl1pPr>
              <a:defRPr baseline="0"/>
            </a:lvl1pPr>
          </a:lstStyle>
          <a:p>
            <a:r>
              <a:rPr lang="en-US" dirty="0"/>
              <a:t>Video thumbnail with hyperlink </a:t>
            </a:r>
          </a:p>
        </p:txBody>
      </p:sp>
      <p:grpSp>
        <p:nvGrpSpPr>
          <p:cNvPr id="8" name="Group 7"/>
          <p:cNvGrpSpPr/>
          <p:nvPr userDrawn="1"/>
        </p:nvGrpSpPr>
        <p:grpSpPr>
          <a:xfrm>
            <a:off x="10087424" y="6056938"/>
            <a:ext cx="1624533" cy="614585"/>
            <a:chOff x="7001324" y="6056938"/>
            <a:chExt cx="1624533" cy="614585"/>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11" name="Straight Connector 10"/>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p:nvPr userDrawn="1"/>
        </p:nvSpPr>
        <p:spPr>
          <a:xfrm>
            <a:off x="681037" y="1482860"/>
            <a:ext cx="10829925" cy="45719"/>
          </a:xfrm>
          <a:prstGeom prst="rect">
            <a:avLst/>
          </a:prstGeom>
          <a:gradFill flip="none" rotWithShape="1">
            <a:gsLst>
              <a:gs pos="0">
                <a:srgbClr val="10587D"/>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3363853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amp;A, 1 image">
    <p:bg>
      <p:bgPr>
        <a:solidFill>
          <a:srgbClr val="10587D"/>
        </a:solidFill>
        <a:effectLst/>
      </p:bgPr>
    </p:bg>
    <p:spTree>
      <p:nvGrpSpPr>
        <p:cNvPr id="1" name=""/>
        <p:cNvGrpSpPr/>
        <p:nvPr/>
      </p:nvGrpSpPr>
      <p:grpSpPr>
        <a:xfrm>
          <a:off x="0" y="0"/>
          <a:ext cx="0" cy="0"/>
          <a:chOff x="0" y="0"/>
          <a:chExt cx="0" cy="0"/>
        </a:xfrm>
      </p:grpSpPr>
      <p:sp>
        <p:nvSpPr>
          <p:cNvPr id="10" name="Picture Placeholder 9" descr="decorative image"/>
          <p:cNvSpPr>
            <a:spLocks noGrp="1"/>
          </p:cNvSpPr>
          <p:nvPr>
            <p:ph type="pic" sz="quarter" idx="11"/>
          </p:nvPr>
        </p:nvSpPr>
        <p:spPr>
          <a:xfrm>
            <a:off x="3533091" y="605124"/>
            <a:ext cx="4946484" cy="3604742"/>
          </a:xfrm>
        </p:spPr>
        <p:txBody>
          <a:bodyPr/>
          <a:lstStyle/>
          <a:p>
            <a:r>
              <a:rPr lang="en-US"/>
              <a:t>Click icon to add picture</a:t>
            </a:r>
            <a:endParaRPr lang="en-US" dirty="0"/>
          </a:p>
        </p:txBody>
      </p:sp>
      <p:sp>
        <p:nvSpPr>
          <p:cNvPr id="3" name="TextBox 2"/>
          <p:cNvSpPr txBox="1"/>
          <p:nvPr userDrawn="1"/>
        </p:nvSpPr>
        <p:spPr>
          <a:xfrm>
            <a:off x="4449452" y="4172158"/>
            <a:ext cx="3299382" cy="1015663"/>
          </a:xfrm>
          <a:prstGeom prst="rect">
            <a:avLst/>
          </a:prstGeom>
          <a:noFill/>
        </p:spPr>
        <p:txBody>
          <a:bodyPr wrap="square" rtlCol="0">
            <a:spAutoFit/>
          </a:bodyPr>
          <a:lstStyle/>
          <a:p>
            <a:pPr algn="ctr"/>
            <a:r>
              <a:rPr lang="en-US" sz="6000" dirty="0">
                <a:solidFill>
                  <a:schemeClr val="bg1"/>
                </a:solidFill>
                <a:latin typeface="+mj-lt"/>
              </a:rPr>
              <a:t>Q &amp; A </a:t>
            </a:r>
          </a:p>
        </p:txBody>
      </p:sp>
      <p:sp>
        <p:nvSpPr>
          <p:cNvPr id="4" name="TextBox 3"/>
          <p:cNvSpPr txBox="1"/>
          <p:nvPr userDrawn="1"/>
        </p:nvSpPr>
        <p:spPr>
          <a:xfrm>
            <a:off x="4283943" y="5151531"/>
            <a:ext cx="3648174" cy="8002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latin typeface="+mj-lt"/>
              </a:rPr>
              <a:t>Question and Answer</a:t>
            </a:r>
          </a:p>
          <a:p>
            <a:endParaRPr lang="en-US" dirty="0"/>
          </a:p>
        </p:txBody>
      </p:sp>
      <p:grpSp>
        <p:nvGrpSpPr>
          <p:cNvPr id="6" name="Group 5"/>
          <p:cNvGrpSpPr/>
          <p:nvPr userDrawn="1"/>
        </p:nvGrpSpPr>
        <p:grpSpPr>
          <a:xfrm>
            <a:off x="10044699" y="6056938"/>
            <a:ext cx="1641858" cy="614585"/>
            <a:chOff x="6983999" y="6056938"/>
            <a:chExt cx="1641858" cy="614585"/>
          </a:xfrm>
        </p:grpSpPr>
        <p:pic>
          <p:nvPicPr>
            <p:cNvPr id="7" name="Picture 6"/>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cxnSp>
          <p:nvCxnSpPr>
            <p:cNvPr id="9" name="Straight Connector 8"/>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83999" y="6056938"/>
              <a:ext cx="733979" cy="614585"/>
            </a:xfrm>
            <a:prstGeom prst="rect">
              <a:avLst/>
            </a:prstGeom>
          </p:spPr>
        </p:pic>
      </p:grpSp>
    </p:spTree>
    <p:extLst>
      <p:ext uri="{BB962C8B-B14F-4D97-AF65-F5344CB8AC3E}">
        <p14:creationId xmlns:p14="http://schemas.microsoft.com/office/powerpoint/2010/main" val="22372819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anks, 1 image">
    <p:bg>
      <p:bgPr>
        <a:solidFill>
          <a:srgbClr val="10587D"/>
        </a:solidFill>
        <a:effectLst/>
      </p:bgPr>
    </p:bg>
    <p:spTree>
      <p:nvGrpSpPr>
        <p:cNvPr id="1" name=""/>
        <p:cNvGrpSpPr/>
        <p:nvPr/>
      </p:nvGrpSpPr>
      <p:grpSpPr>
        <a:xfrm>
          <a:off x="0" y="0"/>
          <a:ext cx="0" cy="0"/>
          <a:chOff x="0" y="0"/>
          <a:chExt cx="0" cy="0"/>
        </a:xfrm>
      </p:grpSpPr>
      <p:sp>
        <p:nvSpPr>
          <p:cNvPr id="10" name="Picture Placeholder 9" descr="decorative image"/>
          <p:cNvSpPr>
            <a:spLocks noGrp="1"/>
          </p:cNvSpPr>
          <p:nvPr>
            <p:ph type="pic" sz="quarter" idx="11"/>
          </p:nvPr>
        </p:nvSpPr>
        <p:spPr>
          <a:xfrm>
            <a:off x="3533091" y="605124"/>
            <a:ext cx="4946484" cy="3604742"/>
          </a:xfrm>
        </p:spPr>
        <p:txBody>
          <a:bodyPr/>
          <a:lstStyle/>
          <a:p>
            <a:r>
              <a:rPr lang="en-US"/>
              <a:t>Click icon to add picture</a:t>
            </a:r>
            <a:endParaRPr lang="en-US" dirty="0"/>
          </a:p>
        </p:txBody>
      </p:sp>
      <p:sp>
        <p:nvSpPr>
          <p:cNvPr id="6" name="TextBox 5"/>
          <p:cNvSpPr txBox="1"/>
          <p:nvPr userDrawn="1"/>
        </p:nvSpPr>
        <p:spPr>
          <a:xfrm>
            <a:off x="624136" y="4165937"/>
            <a:ext cx="10900296" cy="1015663"/>
          </a:xfrm>
          <a:prstGeom prst="rect">
            <a:avLst/>
          </a:prstGeom>
          <a:noFill/>
        </p:spPr>
        <p:txBody>
          <a:bodyPr wrap="square" rtlCol="0">
            <a:spAutoFit/>
          </a:bodyPr>
          <a:lstStyle/>
          <a:p>
            <a:pPr algn="ctr"/>
            <a:r>
              <a:rPr lang="en-US" sz="6000" dirty="0">
                <a:solidFill>
                  <a:schemeClr val="bg1"/>
                </a:solidFill>
                <a:latin typeface="+mj-lt"/>
              </a:rPr>
              <a:t>THANK</a:t>
            </a:r>
            <a:r>
              <a:rPr lang="en-US" sz="6000" baseline="0" dirty="0">
                <a:solidFill>
                  <a:schemeClr val="bg1"/>
                </a:solidFill>
                <a:latin typeface="+mj-lt"/>
              </a:rPr>
              <a:t> YOU!</a:t>
            </a:r>
            <a:endParaRPr lang="en-US" sz="6000" dirty="0">
              <a:solidFill>
                <a:schemeClr val="bg1"/>
              </a:solidFill>
              <a:latin typeface="+mj-lt"/>
            </a:endParaRPr>
          </a:p>
        </p:txBody>
      </p:sp>
      <p:sp>
        <p:nvSpPr>
          <p:cNvPr id="5" name="Text Placeholder 2"/>
          <p:cNvSpPr>
            <a:spLocks noGrp="1"/>
          </p:cNvSpPr>
          <p:nvPr>
            <p:ph type="body" idx="1" hasCustomPrompt="1"/>
          </p:nvPr>
        </p:nvSpPr>
        <p:spPr>
          <a:xfrm>
            <a:off x="625641" y="5181600"/>
            <a:ext cx="10964779" cy="908050"/>
          </a:xfrm>
        </p:spPr>
        <p:txBody>
          <a:bodyPr>
            <a:normAutofit/>
          </a:bodyPr>
          <a:lstStyle>
            <a:lvl1pPr marL="0" indent="0" algn="ctr">
              <a:buNone/>
              <a:defRPr sz="2800" baseline="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First.last@cdph.ca.gov </a:t>
            </a:r>
          </a:p>
        </p:txBody>
      </p:sp>
      <p:grpSp>
        <p:nvGrpSpPr>
          <p:cNvPr id="7" name="Group 6"/>
          <p:cNvGrpSpPr/>
          <p:nvPr userDrawn="1"/>
        </p:nvGrpSpPr>
        <p:grpSpPr>
          <a:xfrm>
            <a:off x="10044699" y="6056938"/>
            <a:ext cx="1641858" cy="614585"/>
            <a:chOff x="6983999" y="6056938"/>
            <a:chExt cx="1641858" cy="614585"/>
          </a:xfrm>
        </p:grpSpPr>
        <p:pic>
          <p:nvPicPr>
            <p:cNvPr id="9" name="Picture 8"/>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cxnSp>
          <p:nvCxnSpPr>
            <p:cNvPr id="11" name="Straight Connector 10"/>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83999" y="6056938"/>
              <a:ext cx="733979" cy="614585"/>
            </a:xfrm>
            <a:prstGeom prst="rect">
              <a:avLst/>
            </a:prstGeom>
          </p:spPr>
        </p:pic>
      </p:grpSp>
    </p:spTree>
    <p:extLst>
      <p:ext uri="{BB962C8B-B14F-4D97-AF65-F5344CB8AC3E}">
        <p14:creationId xmlns:p14="http://schemas.microsoft.com/office/powerpoint/2010/main" val="2631542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Q&amp;A, 4 images">
    <p:bg>
      <p:bgPr>
        <a:solidFill>
          <a:srgbClr val="10587D"/>
        </a:solidFill>
        <a:effectLst/>
      </p:bgPr>
    </p:bg>
    <p:spTree>
      <p:nvGrpSpPr>
        <p:cNvPr id="1" name=""/>
        <p:cNvGrpSpPr/>
        <p:nvPr/>
      </p:nvGrpSpPr>
      <p:grpSpPr>
        <a:xfrm>
          <a:off x="0" y="0"/>
          <a:ext cx="0" cy="0"/>
          <a:chOff x="0" y="0"/>
          <a:chExt cx="0" cy="0"/>
        </a:xfrm>
      </p:grpSpPr>
      <p:sp>
        <p:nvSpPr>
          <p:cNvPr id="12" name="TextBox 11"/>
          <p:cNvSpPr txBox="1"/>
          <p:nvPr userDrawn="1"/>
        </p:nvSpPr>
        <p:spPr>
          <a:xfrm>
            <a:off x="4449452" y="4172158"/>
            <a:ext cx="3299382" cy="1015663"/>
          </a:xfrm>
          <a:prstGeom prst="rect">
            <a:avLst/>
          </a:prstGeom>
          <a:noFill/>
        </p:spPr>
        <p:txBody>
          <a:bodyPr wrap="square" rtlCol="0">
            <a:spAutoFit/>
          </a:bodyPr>
          <a:lstStyle/>
          <a:p>
            <a:pPr algn="ctr"/>
            <a:r>
              <a:rPr lang="en-US" sz="6000" dirty="0">
                <a:solidFill>
                  <a:schemeClr val="bg1"/>
                </a:solidFill>
                <a:latin typeface="+mj-lt"/>
              </a:rPr>
              <a:t>Q &amp; A </a:t>
            </a:r>
          </a:p>
        </p:txBody>
      </p:sp>
      <p:sp>
        <p:nvSpPr>
          <p:cNvPr id="13" name="TextBox 12"/>
          <p:cNvSpPr txBox="1"/>
          <p:nvPr userDrawn="1"/>
        </p:nvSpPr>
        <p:spPr>
          <a:xfrm>
            <a:off x="4283943" y="5151531"/>
            <a:ext cx="3648174" cy="80021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a:solidFill>
                  <a:schemeClr val="bg1"/>
                </a:solidFill>
                <a:latin typeface="+mj-lt"/>
              </a:rPr>
              <a:t>Question and Answer</a:t>
            </a:r>
          </a:p>
          <a:p>
            <a:endParaRPr lang="en-US" dirty="0"/>
          </a:p>
        </p:txBody>
      </p:sp>
      <p:sp>
        <p:nvSpPr>
          <p:cNvPr id="10" name="Picture Placeholder 9" descr="decorative image"/>
          <p:cNvSpPr>
            <a:spLocks noGrp="1"/>
          </p:cNvSpPr>
          <p:nvPr>
            <p:ph type="pic" sz="quarter" idx="11"/>
          </p:nvPr>
        </p:nvSpPr>
        <p:spPr>
          <a:xfrm>
            <a:off x="361691" y="661687"/>
            <a:ext cx="2804546" cy="2043808"/>
          </a:xfrm>
        </p:spPr>
        <p:txBody>
          <a:bodyPr/>
          <a:lstStyle/>
          <a:p>
            <a:r>
              <a:rPr lang="en-US"/>
              <a:t>Click icon to add picture</a:t>
            </a:r>
            <a:endParaRPr lang="en-US" dirty="0"/>
          </a:p>
        </p:txBody>
      </p:sp>
      <p:sp>
        <p:nvSpPr>
          <p:cNvPr id="7" name="Picture Placeholder 9" descr="decorative image"/>
          <p:cNvSpPr>
            <a:spLocks noGrp="1"/>
          </p:cNvSpPr>
          <p:nvPr>
            <p:ph type="pic" sz="quarter" idx="12"/>
          </p:nvPr>
        </p:nvSpPr>
        <p:spPr>
          <a:xfrm>
            <a:off x="3266718" y="661687"/>
            <a:ext cx="2804546" cy="2043808"/>
          </a:xfrm>
        </p:spPr>
        <p:txBody>
          <a:bodyPr/>
          <a:lstStyle/>
          <a:p>
            <a:r>
              <a:rPr lang="en-US"/>
              <a:t>Click icon to add picture</a:t>
            </a:r>
            <a:endParaRPr lang="en-US" dirty="0"/>
          </a:p>
        </p:txBody>
      </p:sp>
      <p:sp>
        <p:nvSpPr>
          <p:cNvPr id="9" name="Picture Placeholder 9" descr="decorative image"/>
          <p:cNvSpPr>
            <a:spLocks noGrp="1"/>
          </p:cNvSpPr>
          <p:nvPr>
            <p:ph type="pic" sz="quarter" idx="13"/>
          </p:nvPr>
        </p:nvSpPr>
        <p:spPr>
          <a:xfrm>
            <a:off x="6171745" y="661687"/>
            <a:ext cx="2804546" cy="2043808"/>
          </a:xfrm>
        </p:spPr>
        <p:txBody>
          <a:bodyPr/>
          <a:lstStyle/>
          <a:p>
            <a:r>
              <a:rPr lang="en-US"/>
              <a:t>Click icon to add picture</a:t>
            </a:r>
            <a:endParaRPr lang="en-US" dirty="0"/>
          </a:p>
        </p:txBody>
      </p:sp>
      <p:sp>
        <p:nvSpPr>
          <p:cNvPr id="11" name="Picture Placeholder 9" descr="decorative image"/>
          <p:cNvSpPr>
            <a:spLocks noGrp="1"/>
          </p:cNvSpPr>
          <p:nvPr>
            <p:ph type="pic" sz="quarter" idx="14"/>
          </p:nvPr>
        </p:nvSpPr>
        <p:spPr>
          <a:xfrm>
            <a:off x="9076772" y="661687"/>
            <a:ext cx="2804546" cy="2043808"/>
          </a:xfrm>
        </p:spPr>
        <p:txBody>
          <a:bodyPr/>
          <a:lstStyle/>
          <a:p>
            <a:r>
              <a:rPr lang="en-US"/>
              <a:t>Click icon to add picture</a:t>
            </a:r>
            <a:endParaRPr lang="en-US" dirty="0"/>
          </a:p>
        </p:txBody>
      </p:sp>
      <p:grpSp>
        <p:nvGrpSpPr>
          <p:cNvPr id="14" name="Group 13"/>
          <p:cNvGrpSpPr/>
          <p:nvPr userDrawn="1"/>
        </p:nvGrpSpPr>
        <p:grpSpPr>
          <a:xfrm>
            <a:off x="10044699" y="6056938"/>
            <a:ext cx="1641858" cy="614585"/>
            <a:chOff x="6983999" y="6056938"/>
            <a:chExt cx="1641858" cy="614585"/>
          </a:xfrm>
        </p:grpSpPr>
        <p:pic>
          <p:nvPicPr>
            <p:cNvPr id="15" name="Picture 14"/>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cxnSp>
          <p:nvCxnSpPr>
            <p:cNvPr id="16" name="Straight Connector 15"/>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83999" y="6056938"/>
              <a:ext cx="733979" cy="614585"/>
            </a:xfrm>
            <a:prstGeom prst="rect">
              <a:avLst/>
            </a:prstGeom>
          </p:spPr>
        </p:pic>
      </p:grpSp>
    </p:spTree>
    <p:extLst>
      <p:ext uri="{BB962C8B-B14F-4D97-AF65-F5344CB8AC3E}">
        <p14:creationId xmlns:p14="http://schemas.microsoft.com/office/powerpoint/2010/main" val="15598138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hanks, 4 images">
    <p:bg>
      <p:bgPr>
        <a:solidFill>
          <a:srgbClr val="10587D"/>
        </a:solidFill>
        <a:effectLst/>
      </p:bgPr>
    </p:bg>
    <p:spTree>
      <p:nvGrpSpPr>
        <p:cNvPr id="1" name=""/>
        <p:cNvGrpSpPr/>
        <p:nvPr/>
      </p:nvGrpSpPr>
      <p:grpSpPr>
        <a:xfrm>
          <a:off x="0" y="0"/>
          <a:ext cx="0" cy="0"/>
          <a:chOff x="0" y="0"/>
          <a:chExt cx="0" cy="0"/>
        </a:xfrm>
      </p:grpSpPr>
      <p:sp>
        <p:nvSpPr>
          <p:cNvPr id="10" name="TextBox 9"/>
          <p:cNvSpPr txBox="1"/>
          <p:nvPr userDrawn="1"/>
        </p:nvSpPr>
        <p:spPr>
          <a:xfrm>
            <a:off x="624136" y="4172158"/>
            <a:ext cx="10966284" cy="1015663"/>
          </a:xfrm>
          <a:prstGeom prst="rect">
            <a:avLst/>
          </a:prstGeom>
          <a:noFill/>
        </p:spPr>
        <p:txBody>
          <a:bodyPr wrap="square" rtlCol="0">
            <a:spAutoFit/>
          </a:bodyPr>
          <a:lstStyle/>
          <a:p>
            <a:pPr algn="ctr"/>
            <a:r>
              <a:rPr lang="en-US" sz="6000" dirty="0">
                <a:solidFill>
                  <a:schemeClr val="bg1"/>
                </a:solidFill>
                <a:latin typeface="+mj-lt"/>
              </a:rPr>
              <a:t>THANK</a:t>
            </a:r>
            <a:r>
              <a:rPr lang="en-US" sz="6000" baseline="0" dirty="0">
                <a:solidFill>
                  <a:schemeClr val="bg1"/>
                </a:solidFill>
                <a:latin typeface="+mj-lt"/>
              </a:rPr>
              <a:t> YOU!</a:t>
            </a:r>
            <a:endParaRPr lang="en-US" sz="6000" dirty="0">
              <a:solidFill>
                <a:schemeClr val="bg1"/>
              </a:solidFill>
              <a:latin typeface="+mj-lt"/>
            </a:endParaRPr>
          </a:p>
        </p:txBody>
      </p:sp>
      <p:sp>
        <p:nvSpPr>
          <p:cNvPr id="5" name="Text Placeholder 2"/>
          <p:cNvSpPr>
            <a:spLocks noGrp="1"/>
          </p:cNvSpPr>
          <p:nvPr>
            <p:ph type="body" idx="1" hasCustomPrompt="1"/>
          </p:nvPr>
        </p:nvSpPr>
        <p:spPr>
          <a:xfrm>
            <a:off x="625641" y="5181600"/>
            <a:ext cx="10964779" cy="908050"/>
          </a:xfrm>
        </p:spPr>
        <p:txBody>
          <a:bodyPr>
            <a:normAutofit/>
          </a:bodyPr>
          <a:lstStyle>
            <a:lvl1pPr marL="0" indent="0" algn="ctr">
              <a:buNone/>
              <a:defRPr sz="2800" baseline="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First.last@cdph.ca.gov </a:t>
            </a:r>
          </a:p>
        </p:txBody>
      </p:sp>
      <p:sp>
        <p:nvSpPr>
          <p:cNvPr id="6" name="Picture Placeholder 9" descr="decorative image"/>
          <p:cNvSpPr>
            <a:spLocks noGrp="1"/>
          </p:cNvSpPr>
          <p:nvPr>
            <p:ph type="pic" sz="quarter" idx="11"/>
          </p:nvPr>
        </p:nvSpPr>
        <p:spPr>
          <a:xfrm>
            <a:off x="361691" y="661687"/>
            <a:ext cx="2804546" cy="2043808"/>
          </a:xfrm>
        </p:spPr>
        <p:txBody>
          <a:bodyPr/>
          <a:lstStyle/>
          <a:p>
            <a:r>
              <a:rPr lang="en-US"/>
              <a:t>Click icon to add picture</a:t>
            </a:r>
            <a:endParaRPr lang="en-US" dirty="0"/>
          </a:p>
        </p:txBody>
      </p:sp>
      <p:sp>
        <p:nvSpPr>
          <p:cNvPr id="7" name="Picture Placeholder 9" descr="decorative image"/>
          <p:cNvSpPr>
            <a:spLocks noGrp="1"/>
          </p:cNvSpPr>
          <p:nvPr>
            <p:ph type="pic" sz="quarter" idx="12"/>
          </p:nvPr>
        </p:nvSpPr>
        <p:spPr>
          <a:xfrm>
            <a:off x="3266718" y="661687"/>
            <a:ext cx="2804546" cy="2043808"/>
          </a:xfrm>
        </p:spPr>
        <p:txBody>
          <a:bodyPr/>
          <a:lstStyle/>
          <a:p>
            <a:r>
              <a:rPr lang="en-US"/>
              <a:t>Click icon to add picture</a:t>
            </a:r>
            <a:endParaRPr lang="en-US" dirty="0"/>
          </a:p>
        </p:txBody>
      </p:sp>
      <p:sp>
        <p:nvSpPr>
          <p:cNvPr id="9" name="Picture Placeholder 9" descr="decorative image"/>
          <p:cNvSpPr>
            <a:spLocks noGrp="1"/>
          </p:cNvSpPr>
          <p:nvPr>
            <p:ph type="pic" sz="quarter" idx="13"/>
          </p:nvPr>
        </p:nvSpPr>
        <p:spPr>
          <a:xfrm>
            <a:off x="6171745" y="661687"/>
            <a:ext cx="2804546" cy="2043808"/>
          </a:xfrm>
        </p:spPr>
        <p:txBody>
          <a:bodyPr/>
          <a:lstStyle/>
          <a:p>
            <a:r>
              <a:rPr lang="en-US"/>
              <a:t>Click icon to add picture</a:t>
            </a:r>
            <a:endParaRPr lang="en-US" dirty="0"/>
          </a:p>
        </p:txBody>
      </p:sp>
      <p:sp>
        <p:nvSpPr>
          <p:cNvPr id="11" name="Picture Placeholder 9" descr="decorative image"/>
          <p:cNvSpPr>
            <a:spLocks noGrp="1"/>
          </p:cNvSpPr>
          <p:nvPr>
            <p:ph type="pic" sz="quarter" idx="14"/>
          </p:nvPr>
        </p:nvSpPr>
        <p:spPr>
          <a:xfrm>
            <a:off x="9076772" y="661687"/>
            <a:ext cx="2804546" cy="2043808"/>
          </a:xfrm>
        </p:spPr>
        <p:txBody>
          <a:bodyPr/>
          <a:lstStyle/>
          <a:p>
            <a:r>
              <a:rPr lang="en-US"/>
              <a:t>Click icon to add picture</a:t>
            </a:r>
            <a:endParaRPr lang="en-US" dirty="0"/>
          </a:p>
        </p:txBody>
      </p:sp>
      <p:grpSp>
        <p:nvGrpSpPr>
          <p:cNvPr id="12" name="Group 11"/>
          <p:cNvGrpSpPr/>
          <p:nvPr userDrawn="1"/>
        </p:nvGrpSpPr>
        <p:grpSpPr>
          <a:xfrm>
            <a:off x="10044699" y="6056938"/>
            <a:ext cx="1641858" cy="614585"/>
            <a:chOff x="6983999" y="6056938"/>
            <a:chExt cx="1641858" cy="614585"/>
          </a:xfrm>
        </p:grpSpPr>
        <p:pic>
          <p:nvPicPr>
            <p:cNvPr id="13" name="Picture 12"/>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cxnSp>
          <p:nvCxnSpPr>
            <p:cNvPr id="14" name="Straight Connector 13"/>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5" name="Picture 1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83999" y="6056938"/>
              <a:ext cx="733979" cy="614585"/>
            </a:xfrm>
            <a:prstGeom prst="rect">
              <a:avLst/>
            </a:prstGeom>
          </p:spPr>
        </p:pic>
      </p:grpSp>
    </p:spTree>
    <p:extLst>
      <p:ext uri="{BB962C8B-B14F-4D97-AF65-F5344CB8AC3E}">
        <p14:creationId xmlns:p14="http://schemas.microsoft.com/office/powerpoint/2010/main" val="34214320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Plain Blue">
    <p:bg>
      <p:bgPr>
        <a:solidFill>
          <a:srgbClr val="10587D"/>
        </a:solidFill>
        <a:effectLst/>
      </p:bgPr>
    </p:bg>
    <p:spTree>
      <p:nvGrpSpPr>
        <p:cNvPr id="1" name=""/>
        <p:cNvGrpSpPr/>
        <p:nvPr/>
      </p:nvGrpSpPr>
      <p:grpSpPr>
        <a:xfrm>
          <a:off x="0" y="0"/>
          <a:ext cx="0" cy="0"/>
          <a:chOff x="0" y="0"/>
          <a:chExt cx="0" cy="0"/>
        </a:xfrm>
      </p:grpSpPr>
      <p:grpSp>
        <p:nvGrpSpPr>
          <p:cNvPr id="3" name="Group 2"/>
          <p:cNvGrpSpPr/>
          <p:nvPr userDrawn="1"/>
        </p:nvGrpSpPr>
        <p:grpSpPr>
          <a:xfrm>
            <a:off x="10044699" y="6056938"/>
            <a:ext cx="1641858" cy="614585"/>
            <a:chOff x="6983999" y="6056938"/>
            <a:chExt cx="1641858" cy="614585"/>
          </a:xfrm>
        </p:grpSpPr>
        <p:pic>
          <p:nvPicPr>
            <p:cNvPr id="4" name="Picture 3"/>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cxnSp>
          <p:nvCxnSpPr>
            <p:cNvPr id="5" name="Straight Connector 4"/>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83999" y="6056938"/>
              <a:ext cx="733979" cy="614585"/>
            </a:xfrm>
            <a:prstGeom prst="rect">
              <a:avLst/>
            </a:prstGeom>
          </p:spPr>
        </p:pic>
      </p:grpSp>
    </p:spTree>
    <p:extLst>
      <p:ext uri="{BB962C8B-B14F-4D97-AF65-F5344CB8AC3E}">
        <p14:creationId xmlns:p14="http://schemas.microsoft.com/office/powerpoint/2010/main" val="10609988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Plain White">
    <p:spTree>
      <p:nvGrpSpPr>
        <p:cNvPr id="1" name=""/>
        <p:cNvGrpSpPr/>
        <p:nvPr/>
      </p:nvGrpSpPr>
      <p:grpSpPr>
        <a:xfrm>
          <a:off x="0" y="0"/>
          <a:ext cx="0" cy="0"/>
          <a:chOff x="0" y="0"/>
          <a:chExt cx="0" cy="0"/>
        </a:xfrm>
      </p:grpSpPr>
      <p:grpSp>
        <p:nvGrpSpPr>
          <p:cNvPr id="3" name="Group 2"/>
          <p:cNvGrpSpPr/>
          <p:nvPr userDrawn="1"/>
        </p:nvGrpSpPr>
        <p:grpSpPr>
          <a:xfrm>
            <a:off x="10087424" y="6056938"/>
            <a:ext cx="1624533" cy="614585"/>
            <a:chOff x="7001324" y="6056938"/>
            <a:chExt cx="1624533" cy="614585"/>
          </a:xfrm>
        </p:grpSpPr>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6" name="Picture 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7" name="Straight Connector 6"/>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27016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Meeting Objectives">
    <p:spTree>
      <p:nvGrpSpPr>
        <p:cNvPr id="1" name=""/>
        <p:cNvGrpSpPr/>
        <p:nvPr/>
      </p:nvGrpSpPr>
      <p:grpSpPr>
        <a:xfrm>
          <a:off x="0" y="0"/>
          <a:ext cx="0" cy="0"/>
          <a:chOff x="0" y="0"/>
          <a:chExt cx="0" cy="0"/>
        </a:xfrm>
      </p:grpSpPr>
      <p:sp>
        <p:nvSpPr>
          <p:cNvPr id="2" name="Title 1" descr="title (meeting objectives)"/>
          <p:cNvSpPr>
            <a:spLocks noGrp="1"/>
          </p:cNvSpPr>
          <p:nvPr>
            <p:ph type="title" hasCustomPrompt="1"/>
          </p:nvPr>
        </p:nvSpPr>
        <p:spPr>
          <a:xfrm>
            <a:off x="609600" y="333375"/>
            <a:ext cx="10972800" cy="1107921"/>
          </a:xfrm>
          <a:noFill/>
          <a:ln>
            <a:noFill/>
          </a:ln>
        </p:spPr>
        <p:txBody>
          <a:bodyPr anchor="b"/>
          <a:lstStyle>
            <a:lvl1pPr>
              <a:defRPr b="1" baseline="0">
                <a:solidFill>
                  <a:srgbClr val="10587D"/>
                </a:solidFill>
              </a:defRPr>
            </a:lvl1pPr>
          </a:lstStyle>
          <a:p>
            <a:r>
              <a:rPr lang="en-US" dirty="0"/>
              <a:t>Title (Meeting Objectives) </a:t>
            </a:r>
          </a:p>
        </p:txBody>
      </p:sp>
      <p:sp>
        <p:nvSpPr>
          <p:cNvPr id="7" name="Picture Placeholder 6" descr="decorative image"/>
          <p:cNvSpPr>
            <a:spLocks noGrp="1"/>
          </p:cNvSpPr>
          <p:nvPr>
            <p:ph type="pic" sz="quarter" idx="10"/>
          </p:nvPr>
        </p:nvSpPr>
        <p:spPr>
          <a:xfrm>
            <a:off x="8710367" y="772998"/>
            <a:ext cx="2881558" cy="1951152"/>
          </a:xfrm>
        </p:spPr>
        <p:txBody>
          <a:bodyPr/>
          <a:lstStyle/>
          <a:p>
            <a:r>
              <a:rPr lang="en-US"/>
              <a:t>Click icon to add picture</a:t>
            </a:r>
          </a:p>
        </p:txBody>
      </p:sp>
      <p:sp>
        <p:nvSpPr>
          <p:cNvPr id="9" name="Text Placeholder 8" descr="objective"/>
          <p:cNvSpPr>
            <a:spLocks noGrp="1"/>
          </p:cNvSpPr>
          <p:nvPr>
            <p:ph type="body" sz="quarter" idx="11" hasCustomPrompt="1"/>
          </p:nvPr>
        </p:nvSpPr>
        <p:spPr>
          <a:xfrm>
            <a:off x="609600" y="1800520"/>
            <a:ext cx="10982325" cy="4506618"/>
          </a:xfrm>
        </p:spPr>
        <p:txBody>
          <a:bodyPr/>
          <a:lstStyle>
            <a:lvl1pPr marL="228600" indent="-228600">
              <a:buClr>
                <a:srgbClr val="10587D"/>
              </a:buClr>
              <a:buFont typeface="Wingdings 3" panose="05040102010807070707" pitchFamily="18" charset="2"/>
              <a:buChar char="ê"/>
              <a:defRPr/>
            </a:lvl1pPr>
          </a:lstStyle>
          <a:p>
            <a:pPr lvl="0"/>
            <a:r>
              <a:rPr lang="en-US" dirty="0"/>
              <a:t>Objective here</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userDrawn="1"/>
        </p:nvGrpSpPr>
        <p:grpSpPr>
          <a:xfrm>
            <a:off x="10087424" y="6056938"/>
            <a:ext cx="1624533" cy="614585"/>
            <a:chOff x="7001324" y="6056938"/>
            <a:chExt cx="1624533" cy="614585"/>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12" name="Straight Connector 11"/>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3" name="Rectangle 12"/>
          <p:cNvSpPr/>
          <p:nvPr userDrawn="1"/>
        </p:nvSpPr>
        <p:spPr>
          <a:xfrm>
            <a:off x="681037" y="1482860"/>
            <a:ext cx="10829925" cy="45719"/>
          </a:xfrm>
          <a:prstGeom prst="rect">
            <a:avLst/>
          </a:prstGeom>
          <a:gradFill flip="none" rotWithShape="1">
            <a:gsLst>
              <a:gs pos="0">
                <a:srgbClr val="10587D"/>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8624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rgbClr val="10587D"/>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5641" y="4118086"/>
            <a:ext cx="10964779" cy="1063513"/>
          </a:xfrm>
        </p:spPr>
        <p:txBody>
          <a:bodyPr anchor="b"/>
          <a:lstStyle>
            <a:lvl1pPr>
              <a:defRPr sz="6000">
                <a:solidFill>
                  <a:schemeClr val="bg1"/>
                </a:solidFill>
              </a:defRPr>
            </a:lvl1pPr>
          </a:lstStyle>
          <a:p>
            <a:r>
              <a:rPr lang="en-US" dirty="0"/>
              <a:t>Section Title</a:t>
            </a:r>
          </a:p>
        </p:txBody>
      </p:sp>
      <p:sp>
        <p:nvSpPr>
          <p:cNvPr id="3" name="Text Placeholder 2"/>
          <p:cNvSpPr>
            <a:spLocks noGrp="1"/>
          </p:cNvSpPr>
          <p:nvPr>
            <p:ph type="body" idx="1" hasCustomPrompt="1"/>
          </p:nvPr>
        </p:nvSpPr>
        <p:spPr>
          <a:xfrm>
            <a:off x="625641" y="5181600"/>
            <a:ext cx="10964779" cy="908050"/>
          </a:xfrm>
        </p:spPr>
        <p:txBody>
          <a:bodyPr>
            <a:normAutofit/>
          </a:bodyPr>
          <a:lstStyle>
            <a:lvl1pPr marL="0" indent="0">
              <a:buNone/>
              <a:defRPr sz="2800">
                <a:solidFill>
                  <a:schemeClr val="bg1"/>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Subtitle</a:t>
            </a:r>
          </a:p>
        </p:txBody>
      </p:sp>
      <p:grpSp>
        <p:nvGrpSpPr>
          <p:cNvPr id="6" name="Group 5"/>
          <p:cNvGrpSpPr/>
          <p:nvPr userDrawn="1"/>
        </p:nvGrpSpPr>
        <p:grpSpPr>
          <a:xfrm>
            <a:off x="10044699" y="6056938"/>
            <a:ext cx="1641858" cy="614585"/>
            <a:chOff x="6983999" y="6056938"/>
            <a:chExt cx="1641858" cy="614585"/>
          </a:xfrm>
        </p:grpSpPr>
        <p:pic>
          <p:nvPicPr>
            <p:cNvPr id="7" name="Picture 6"/>
            <p:cNvPicPr>
              <a:picLocks noChangeAspect="1"/>
            </p:cNvPicPr>
            <p:nvPr userDrawn="1"/>
          </p:nvPicPr>
          <p:blipFill>
            <a:blip r:embed="rId2" cstate="print">
              <a:biLevel thresh="25000"/>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cxnSp>
          <p:nvCxnSpPr>
            <p:cNvPr id="9" name="Straight Connector 8"/>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983999" y="6056938"/>
              <a:ext cx="733979" cy="614585"/>
            </a:xfrm>
            <a:prstGeom prst="rect">
              <a:avLst/>
            </a:prstGeom>
          </p:spPr>
        </p:pic>
      </p:grpSp>
    </p:spTree>
    <p:extLst>
      <p:ext uri="{BB962C8B-B14F-4D97-AF65-F5344CB8AC3E}">
        <p14:creationId xmlns:p14="http://schemas.microsoft.com/office/powerpoint/2010/main" val="700942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Generic">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33375"/>
            <a:ext cx="10972800" cy="1107921"/>
          </a:xfrm>
          <a:noFill/>
          <a:ln>
            <a:noFill/>
          </a:ln>
        </p:spPr>
        <p:txBody>
          <a:bodyPr anchor="b"/>
          <a:lstStyle>
            <a:lvl1pPr>
              <a:defRPr b="1" baseline="0">
                <a:solidFill>
                  <a:srgbClr val="10587D"/>
                </a:solidFill>
              </a:defRPr>
            </a:lvl1pPr>
          </a:lstStyle>
          <a:p>
            <a:r>
              <a:rPr lang="en-US" dirty="0"/>
              <a:t>Title</a:t>
            </a:r>
          </a:p>
        </p:txBody>
      </p:sp>
      <p:sp>
        <p:nvSpPr>
          <p:cNvPr id="8" name="Text Placeholder 7"/>
          <p:cNvSpPr>
            <a:spLocks noGrp="1"/>
          </p:cNvSpPr>
          <p:nvPr>
            <p:ph type="body" sz="quarter" idx="10"/>
          </p:nvPr>
        </p:nvSpPr>
        <p:spPr>
          <a:xfrm>
            <a:off x="681037" y="1848552"/>
            <a:ext cx="10829925" cy="4308475"/>
          </a:xfrm>
        </p:spPr>
        <p:txBody>
          <a:bodyPr/>
          <a:lstStyle>
            <a:lvl1pPr marL="0" indent="0">
              <a:buClr>
                <a:srgbClr val="10587D"/>
              </a:buClr>
              <a:buFont typeface="Wingdings 3" panose="05040102010807070707" pitchFamily="18" charset="2"/>
              <a:buNone/>
              <a:defRPr/>
            </a:lvl1pPr>
          </a:lstStyle>
          <a:p>
            <a:pPr lvl="0"/>
            <a:r>
              <a:rPr lang="en-US"/>
              <a:t>Click to edit Master text styles</a:t>
            </a:r>
          </a:p>
        </p:txBody>
      </p:sp>
      <p:grpSp>
        <p:nvGrpSpPr>
          <p:cNvPr id="7" name="Group 6"/>
          <p:cNvGrpSpPr/>
          <p:nvPr userDrawn="1"/>
        </p:nvGrpSpPr>
        <p:grpSpPr>
          <a:xfrm>
            <a:off x="10087424" y="6056938"/>
            <a:ext cx="1624533" cy="614585"/>
            <a:chOff x="7001324" y="6056938"/>
            <a:chExt cx="1624533" cy="614585"/>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11" name="Straight Connector 10"/>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3" name="Rectangle 2"/>
          <p:cNvSpPr/>
          <p:nvPr userDrawn="1"/>
        </p:nvSpPr>
        <p:spPr>
          <a:xfrm>
            <a:off x="681037" y="1482860"/>
            <a:ext cx="10829925" cy="45719"/>
          </a:xfrm>
          <a:prstGeom prst="rect">
            <a:avLst/>
          </a:prstGeom>
          <a:gradFill flip="none" rotWithShape="1">
            <a:gsLst>
              <a:gs pos="0">
                <a:srgbClr val="10587D"/>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11849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ata Heavy, arrow">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33375"/>
            <a:ext cx="10972800" cy="1107921"/>
          </a:xfrm>
          <a:noFill/>
          <a:ln>
            <a:noFill/>
          </a:ln>
        </p:spPr>
        <p:txBody>
          <a:bodyPr anchor="b"/>
          <a:lstStyle>
            <a:lvl1pPr>
              <a:defRPr b="1" baseline="0">
                <a:solidFill>
                  <a:srgbClr val="10587D"/>
                </a:solidFill>
              </a:defRPr>
            </a:lvl1pPr>
          </a:lstStyle>
          <a:p>
            <a:r>
              <a:rPr lang="en-US" dirty="0"/>
              <a:t>Title (Data-heavy slide, arrow) </a:t>
            </a:r>
          </a:p>
        </p:txBody>
      </p:sp>
      <p:sp>
        <p:nvSpPr>
          <p:cNvPr id="8" name="Text Placeholder 7"/>
          <p:cNvSpPr>
            <a:spLocks noGrp="1"/>
          </p:cNvSpPr>
          <p:nvPr>
            <p:ph type="body" sz="quarter" idx="10" hasCustomPrompt="1"/>
          </p:nvPr>
        </p:nvSpPr>
        <p:spPr>
          <a:xfrm>
            <a:off x="681037" y="1848552"/>
            <a:ext cx="10829925" cy="4308475"/>
          </a:xfrm>
        </p:spPr>
        <p:txBody>
          <a:bodyPr/>
          <a:lstStyle>
            <a:lvl1pPr marL="228600" indent="-228600">
              <a:buClr>
                <a:srgbClr val="10587D"/>
              </a:buClr>
              <a:buFont typeface="Wingdings 3" panose="05040102010807070707" pitchFamily="18" charset="2"/>
              <a:buChar char="ê"/>
              <a:defRPr/>
            </a:lvl1pPr>
          </a:lstStyle>
          <a:p>
            <a:pPr lvl="0"/>
            <a:r>
              <a:rPr lang="en-US" dirty="0"/>
              <a:t>Data</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userDrawn="1"/>
        </p:nvGrpSpPr>
        <p:grpSpPr>
          <a:xfrm>
            <a:off x="10087424" y="6056938"/>
            <a:ext cx="1624533" cy="614585"/>
            <a:chOff x="7001324" y="6056938"/>
            <a:chExt cx="1624533" cy="614585"/>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11" name="Straight Connector 10"/>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p:nvPr userDrawn="1"/>
        </p:nvSpPr>
        <p:spPr>
          <a:xfrm>
            <a:off x="681037" y="1482860"/>
            <a:ext cx="10829925" cy="45719"/>
          </a:xfrm>
          <a:prstGeom prst="rect">
            <a:avLst/>
          </a:prstGeom>
          <a:gradFill flip="none" rotWithShape="1">
            <a:gsLst>
              <a:gs pos="0">
                <a:srgbClr val="10587D"/>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76138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Data Heavy, bulle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33375"/>
            <a:ext cx="10972800" cy="1107921"/>
          </a:xfrm>
          <a:noFill/>
          <a:ln>
            <a:noFill/>
          </a:ln>
        </p:spPr>
        <p:txBody>
          <a:bodyPr anchor="b"/>
          <a:lstStyle>
            <a:lvl1pPr>
              <a:defRPr b="1" baseline="0">
                <a:solidFill>
                  <a:srgbClr val="10587D"/>
                </a:solidFill>
              </a:defRPr>
            </a:lvl1pPr>
          </a:lstStyle>
          <a:p>
            <a:r>
              <a:rPr lang="en-US" dirty="0"/>
              <a:t>Title (Data-heavy slide, bullet) </a:t>
            </a:r>
          </a:p>
        </p:txBody>
      </p:sp>
      <p:sp>
        <p:nvSpPr>
          <p:cNvPr id="7" name="Text Placeholder 6"/>
          <p:cNvSpPr>
            <a:spLocks noGrp="1"/>
          </p:cNvSpPr>
          <p:nvPr>
            <p:ph type="body" sz="quarter" idx="10" hasCustomPrompt="1"/>
          </p:nvPr>
        </p:nvSpPr>
        <p:spPr>
          <a:xfrm>
            <a:off x="685800" y="1809750"/>
            <a:ext cx="10896600" cy="4572000"/>
          </a:xfrm>
        </p:spPr>
        <p:txBody>
          <a:bodyPr/>
          <a:lstStyle>
            <a:lvl1pPr>
              <a:defRPr/>
            </a:lvl1pPr>
          </a:lstStyle>
          <a:p>
            <a:pPr lvl="0"/>
            <a:r>
              <a:rPr lang="en-US" dirty="0"/>
              <a:t>Data</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userDrawn="1"/>
        </p:nvGrpSpPr>
        <p:grpSpPr>
          <a:xfrm>
            <a:off x="10087424" y="6056938"/>
            <a:ext cx="1624533" cy="614585"/>
            <a:chOff x="7001324" y="6056938"/>
            <a:chExt cx="1624533" cy="614585"/>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11" name="Straight Connector 10"/>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p:nvPr userDrawn="1"/>
        </p:nvSpPr>
        <p:spPr>
          <a:xfrm>
            <a:off x="681037" y="1482860"/>
            <a:ext cx="10829925" cy="45719"/>
          </a:xfrm>
          <a:prstGeom prst="rect">
            <a:avLst/>
          </a:prstGeom>
          <a:gradFill flip="none" rotWithShape="1">
            <a:gsLst>
              <a:gs pos="0">
                <a:srgbClr val="10587D"/>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73541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Graph, CA box">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33375"/>
            <a:ext cx="10972800" cy="1107921"/>
          </a:xfrm>
          <a:noFill/>
          <a:ln>
            <a:noFill/>
          </a:ln>
        </p:spPr>
        <p:txBody>
          <a:bodyPr anchor="b"/>
          <a:lstStyle>
            <a:lvl1pPr>
              <a:defRPr b="1" baseline="0">
                <a:solidFill>
                  <a:srgbClr val="10587D"/>
                </a:solidFill>
              </a:defRPr>
            </a:lvl1pPr>
          </a:lstStyle>
          <a:p>
            <a:r>
              <a:rPr lang="en-US" dirty="0"/>
              <a:t>Title (Graph with sources, CA box) </a:t>
            </a:r>
          </a:p>
        </p:txBody>
      </p:sp>
      <p:sp>
        <p:nvSpPr>
          <p:cNvPr id="9" name="Chart Placeholder 8"/>
          <p:cNvSpPr>
            <a:spLocks noGrp="1"/>
          </p:cNvSpPr>
          <p:nvPr>
            <p:ph type="chart" sz="quarter" idx="10"/>
          </p:nvPr>
        </p:nvSpPr>
        <p:spPr>
          <a:xfrm>
            <a:off x="685800" y="1597179"/>
            <a:ext cx="10174288" cy="4332281"/>
          </a:xfrm>
        </p:spPr>
        <p:txBody>
          <a:bodyPr/>
          <a:lstStyle/>
          <a:p>
            <a:r>
              <a:rPr lang="en-US"/>
              <a:t>Click icon to add chart</a:t>
            </a:r>
          </a:p>
        </p:txBody>
      </p:sp>
      <p:sp>
        <p:nvSpPr>
          <p:cNvPr id="11" name="Text Placeholder 10"/>
          <p:cNvSpPr>
            <a:spLocks noGrp="1"/>
          </p:cNvSpPr>
          <p:nvPr>
            <p:ph type="body" sz="quarter" idx="11" hasCustomPrompt="1"/>
          </p:nvPr>
        </p:nvSpPr>
        <p:spPr>
          <a:xfrm>
            <a:off x="685800" y="6052040"/>
            <a:ext cx="8118475" cy="552450"/>
          </a:xfrm>
        </p:spPr>
        <p:txBody>
          <a:bodyPr>
            <a:normAutofit/>
          </a:bodyPr>
          <a:lstStyle>
            <a:lvl1pPr marL="0" indent="0">
              <a:buFontTx/>
              <a:buNone/>
              <a:defRPr sz="1000" baseline="0">
                <a:solidFill>
                  <a:schemeClr val="tx1">
                    <a:lumMod val="75000"/>
                    <a:lumOff val="25000"/>
                  </a:schemeClr>
                </a:solidFill>
                <a:latin typeface="+mj-lt"/>
              </a:defRPr>
            </a:lvl1pPr>
          </a:lstStyle>
          <a:p>
            <a:pPr lvl="0"/>
            <a:r>
              <a:rPr lang="en-US" sz="1000" dirty="0"/>
              <a:t>SOURCE: (here) </a:t>
            </a:r>
            <a:endParaRPr lang="en-US" dirty="0"/>
          </a:p>
        </p:txBody>
      </p:sp>
      <p:sp>
        <p:nvSpPr>
          <p:cNvPr id="13" name="Text Placeholder 3"/>
          <p:cNvSpPr>
            <a:spLocks noGrp="1"/>
          </p:cNvSpPr>
          <p:nvPr>
            <p:ph type="body" sz="quarter" idx="12" hasCustomPrompt="1"/>
          </p:nvPr>
        </p:nvSpPr>
        <p:spPr>
          <a:xfrm>
            <a:off x="9954705" y="1735138"/>
            <a:ext cx="1561020" cy="894940"/>
          </a:xfrm>
          <a:solidFill>
            <a:srgbClr val="EAF6FC"/>
          </a:solidFill>
        </p:spPr>
        <p:txBody>
          <a:bodyPr>
            <a:normAutofit/>
          </a:bodyPr>
          <a:lstStyle>
            <a:lvl1pPr marL="0" indent="0" algn="r">
              <a:buFontTx/>
              <a:buNone/>
              <a:defRPr sz="1800" b="1" baseline="0"/>
            </a:lvl1pPr>
          </a:lstStyle>
          <a:p>
            <a:pPr lvl="0"/>
            <a:r>
              <a:rPr lang="en-US" dirty="0"/>
              <a:t>California:</a:t>
            </a:r>
          </a:p>
          <a:p>
            <a:pPr lvl="0"/>
            <a:r>
              <a:rPr lang="en-US" dirty="0"/>
              <a:t>## </a:t>
            </a:r>
          </a:p>
        </p:txBody>
      </p:sp>
      <p:grpSp>
        <p:nvGrpSpPr>
          <p:cNvPr id="8" name="Group 7"/>
          <p:cNvGrpSpPr/>
          <p:nvPr userDrawn="1"/>
        </p:nvGrpSpPr>
        <p:grpSpPr>
          <a:xfrm>
            <a:off x="10087424" y="6056938"/>
            <a:ext cx="1624533" cy="614585"/>
            <a:chOff x="7001324" y="6056938"/>
            <a:chExt cx="1624533" cy="614585"/>
          </a:xfrm>
        </p:grpSpPr>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14" name="Straight Connector 13"/>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5" name="Rectangle 14"/>
          <p:cNvSpPr/>
          <p:nvPr userDrawn="1"/>
        </p:nvSpPr>
        <p:spPr>
          <a:xfrm>
            <a:off x="681037" y="1482860"/>
            <a:ext cx="10829925" cy="45719"/>
          </a:xfrm>
          <a:prstGeom prst="rect">
            <a:avLst/>
          </a:prstGeom>
          <a:gradFill flip="none" rotWithShape="1">
            <a:gsLst>
              <a:gs pos="0">
                <a:srgbClr val="10587D"/>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68187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ph, nat. box">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33375"/>
            <a:ext cx="10972800" cy="1107921"/>
          </a:xfrm>
          <a:noFill/>
          <a:ln>
            <a:noFill/>
          </a:ln>
        </p:spPr>
        <p:txBody>
          <a:bodyPr anchor="b"/>
          <a:lstStyle>
            <a:lvl1pPr>
              <a:defRPr b="1" baseline="0">
                <a:solidFill>
                  <a:srgbClr val="10587D"/>
                </a:solidFill>
              </a:defRPr>
            </a:lvl1pPr>
          </a:lstStyle>
          <a:p>
            <a:r>
              <a:rPr lang="en-US" dirty="0"/>
              <a:t>Title (Graph with sources, national box) </a:t>
            </a:r>
          </a:p>
        </p:txBody>
      </p:sp>
      <p:sp>
        <p:nvSpPr>
          <p:cNvPr id="10" name="Chart Placeholder 8"/>
          <p:cNvSpPr>
            <a:spLocks noGrp="1"/>
          </p:cNvSpPr>
          <p:nvPr>
            <p:ph type="chart" sz="quarter" idx="10"/>
          </p:nvPr>
        </p:nvSpPr>
        <p:spPr>
          <a:xfrm>
            <a:off x="685800" y="1597179"/>
            <a:ext cx="10174288" cy="4332281"/>
          </a:xfrm>
        </p:spPr>
        <p:txBody>
          <a:bodyPr/>
          <a:lstStyle/>
          <a:p>
            <a:r>
              <a:rPr lang="en-US"/>
              <a:t>Click icon to add chart</a:t>
            </a:r>
            <a:endParaRPr lang="en-US" dirty="0"/>
          </a:p>
        </p:txBody>
      </p:sp>
      <p:sp>
        <p:nvSpPr>
          <p:cNvPr id="4" name="Text Placeholder 3"/>
          <p:cNvSpPr>
            <a:spLocks noGrp="1"/>
          </p:cNvSpPr>
          <p:nvPr>
            <p:ph type="body" sz="quarter" idx="11" hasCustomPrompt="1"/>
          </p:nvPr>
        </p:nvSpPr>
        <p:spPr>
          <a:xfrm>
            <a:off x="9018588" y="1735138"/>
            <a:ext cx="2497137" cy="1498600"/>
          </a:xfrm>
          <a:solidFill>
            <a:srgbClr val="EAF6FC"/>
          </a:solidFill>
        </p:spPr>
        <p:txBody>
          <a:bodyPr>
            <a:normAutofit/>
          </a:bodyPr>
          <a:lstStyle>
            <a:lvl1pPr marL="0" indent="0" algn="r">
              <a:buFontTx/>
              <a:buNone/>
              <a:defRPr sz="1800" b="1" baseline="0"/>
            </a:lvl1pPr>
          </a:lstStyle>
          <a:p>
            <a:pPr lvl="0"/>
            <a:r>
              <a:rPr lang="en-US" dirty="0"/>
              <a:t>National IM Rate, YYYY:</a:t>
            </a:r>
          </a:p>
          <a:p>
            <a:pPr lvl="0"/>
            <a:r>
              <a:rPr lang="en-US" dirty="0"/>
              <a:t>Black: </a:t>
            </a:r>
          </a:p>
          <a:p>
            <a:pPr lvl="0"/>
            <a:r>
              <a:rPr lang="en-US" dirty="0"/>
              <a:t>Hispanic: </a:t>
            </a:r>
          </a:p>
          <a:p>
            <a:pPr lvl="0"/>
            <a:r>
              <a:rPr lang="en-US" dirty="0"/>
              <a:t>White: </a:t>
            </a:r>
          </a:p>
        </p:txBody>
      </p:sp>
      <p:sp>
        <p:nvSpPr>
          <p:cNvPr id="11" name="Text Placeholder 10"/>
          <p:cNvSpPr>
            <a:spLocks noGrp="1"/>
          </p:cNvSpPr>
          <p:nvPr>
            <p:ph type="body" sz="quarter" idx="12" hasCustomPrompt="1"/>
          </p:nvPr>
        </p:nvSpPr>
        <p:spPr>
          <a:xfrm>
            <a:off x="685800" y="6052040"/>
            <a:ext cx="8118475" cy="552450"/>
          </a:xfrm>
        </p:spPr>
        <p:txBody>
          <a:bodyPr>
            <a:normAutofit/>
          </a:bodyPr>
          <a:lstStyle>
            <a:lvl1pPr marL="0" indent="0">
              <a:buFontTx/>
              <a:buNone/>
              <a:defRPr sz="1000" baseline="0">
                <a:solidFill>
                  <a:schemeClr val="tx1">
                    <a:lumMod val="65000"/>
                    <a:lumOff val="35000"/>
                  </a:schemeClr>
                </a:solidFill>
                <a:latin typeface="+mj-lt"/>
              </a:defRPr>
            </a:lvl1pPr>
          </a:lstStyle>
          <a:p>
            <a:pPr lvl="0"/>
            <a:r>
              <a:rPr lang="en-US" sz="1000" dirty="0"/>
              <a:t>SOURCE: (here) </a:t>
            </a:r>
            <a:endParaRPr lang="en-US" dirty="0"/>
          </a:p>
        </p:txBody>
      </p:sp>
      <p:grpSp>
        <p:nvGrpSpPr>
          <p:cNvPr id="8" name="Group 7"/>
          <p:cNvGrpSpPr/>
          <p:nvPr userDrawn="1"/>
        </p:nvGrpSpPr>
        <p:grpSpPr>
          <a:xfrm>
            <a:off x="10087424" y="6056938"/>
            <a:ext cx="1624533" cy="614585"/>
            <a:chOff x="7001324" y="6056938"/>
            <a:chExt cx="1624533" cy="614585"/>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13" name="Straight Connector 12"/>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4" name="Rectangle 13"/>
          <p:cNvSpPr/>
          <p:nvPr userDrawn="1"/>
        </p:nvSpPr>
        <p:spPr>
          <a:xfrm>
            <a:off x="681037" y="1482860"/>
            <a:ext cx="10829925" cy="45719"/>
          </a:xfrm>
          <a:prstGeom prst="rect">
            <a:avLst/>
          </a:prstGeom>
          <a:gradFill flip="none" rotWithShape="1">
            <a:gsLst>
              <a:gs pos="0">
                <a:srgbClr val="10587D"/>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54769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ccomplishments">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0" y="333375"/>
            <a:ext cx="10972800" cy="1107921"/>
          </a:xfrm>
          <a:noFill/>
          <a:ln>
            <a:noFill/>
          </a:ln>
        </p:spPr>
        <p:txBody>
          <a:bodyPr anchor="b"/>
          <a:lstStyle>
            <a:lvl1pPr>
              <a:defRPr b="1" baseline="0">
                <a:solidFill>
                  <a:srgbClr val="10587D"/>
                </a:solidFill>
              </a:defRPr>
            </a:lvl1pPr>
          </a:lstStyle>
          <a:p>
            <a:r>
              <a:rPr lang="en-US" dirty="0"/>
              <a:t>Title (Accomplishments) </a:t>
            </a:r>
          </a:p>
        </p:txBody>
      </p:sp>
      <p:sp>
        <p:nvSpPr>
          <p:cNvPr id="7" name="Text Placeholder 6"/>
          <p:cNvSpPr>
            <a:spLocks noGrp="1"/>
          </p:cNvSpPr>
          <p:nvPr>
            <p:ph type="body" sz="quarter" idx="10" hasCustomPrompt="1"/>
          </p:nvPr>
        </p:nvSpPr>
        <p:spPr>
          <a:xfrm>
            <a:off x="685800" y="1790700"/>
            <a:ext cx="10829925" cy="4402138"/>
          </a:xfrm>
        </p:spPr>
        <p:txBody>
          <a:bodyPr/>
          <a:lstStyle>
            <a:lvl1pPr marL="228600" indent="-228600">
              <a:buClr>
                <a:schemeClr val="accent6"/>
              </a:buClr>
              <a:buFont typeface="Wingdings" panose="05000000000000000000" pitchFamily="2" charset="2"/>
              <a:buChar char="ü"/>
              <a:defRPr/>
            </a:lvl1pPr>
          </a:lstStyle>
          <a:p>
            <a:pPr lvl="0"/>
            <a:r>
              <a:rPr lang="en-US" dirty="0"/>
              <a:t>Accomplishment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oup 7"/>
          <p:cNvGrpSpPr/>
          <p:nvPr userDrawn="1"/>
        </p:nvGrpSpPr>
        <p:grpSpPr>
          <a:xfrm>
            <a:off x="10087424" y="6056938"/>
            <a:ext cx="1624533" cy="614585"/>
            <a:chOff x="7001324" y="6056938"/>
            <a:chExt cx="1624533" cy="614585"/>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63413" y="6330656"/>
              <a:ext cx="662444" cy="334303"/>
            </a:xfrm>
            <a:prstGeom prst="rect">
              <a:avLst/>
            </a:prstGeom>
          </p:spPr>
        </p:pic>
        <p:pic>
          <p:nvPicPr>
            <p:cNvPr id="10" name="Picture 9"/>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001324" y="6056938"/>
              <a:ext cx="733979" cy="614585"/>
            </a:xfrm>
            <a:prstGeom prst="rect">
              <a:avLst/>
            </a:prstGeom>
          </p:spPr>
        </p:pic>
        <p:cxnSp>
          <p:nvCxnSpPr>
            <p:cNvPr id="11" name="Straight Connector 10"/>
            <p:cNvCxnSpPr/>
            <p:nvPr userDrawn="1"/>
          </p:nvCxnSpPr>
          <p:spPr>
            <a:xfrm>
              <a:off x="7833594" y="6330656"/>
              <a:ext cx="0" cy="279984"/>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2" name="Rectangle 11"/>
          <p:cNvSpPr/>
          <p:nvPr userDrawn="1"/>
        </p:nvSpPr>
        <p:spPr>
          <a:xfrm>
            <a:off x="681037" y="1482860"/>
            <a:ext cx="10829925" cy="45719"/>
          </a:xfrm>
          <a:prstGeom prst="rect">
            <a:avLst/>
          </a:prstGeom>
          <a:gradFill flip="none" rotWithShape="1">
            <a:gsLst>
              <a:gs pos="0">
                <a:srgbClr val="10587D"/>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20171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51270"/>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A8FB80-774E-4BBB-8406-E3C853F10720}" type="datetimeFigureOut">
              <a:rPr lang="en-US" smtClean="0"/>
              <a:t>6/20/2022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916C9A-6C39-45C9-B7D5-8433FDE9D8B4}" type="slidenum">
              <a:rPr lang="en-US" smtClean="0"/>
              <a:t>‹#›</a:t>
            </a:fld>
            <a:endParaRPr lang="en-US"/>
          </a:p>
        </p:txBody>
      </p:sp>
    </p:spTree>
    <p:extLst>
      <p:ext uri="{BB962C8B-B14F-4D97-AF65-F5344CB8AC3E}">
        <p14:creationId xmlns:p14="http://schemas.microsoft.com/office/powerpoint/2010/main" val="4004665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7" r:id="rId4"/>
    <p:sldLayoutId id="2147483671" r:id="rId5"/>
    <p:sldLayoutId id="2147483662" r:id="rId6"/>
    <p:sldLayoutId id="2147483661" r:id="rId7"/>
    <p:sldLayoutId id="2147483666" r:id="rId8"/>
    <p:sldLayoutId id="2147483663" r:id="rId9"/>
    <p:sldLayoutId id="2147483656" r:id="rId10"/>
    <p:sldLayoutId id="2147483657" r:id="rId11"/>
    <p:sldLayoutId id="2147483668" r:id="rId12"/>
    <p:sldLayoutId id="2147483658" r:id="rId13"/>
    <p:sldLayoutId id="2147483659" r:id="rId14"/>
    <p:sldLayoutId id="2147483660" r:id="rId15"/>
    <p:sldLayoutId id="2147483664" r:id="rId16"/>
    <p:sldLayoutId id="2147483665" r:id="rId17"/>
    <p:sldLayoutId id="2147483669" r:id="rId18"/>
    <p:sldLayoutId id="2147483670"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3" Type="http://schemas.openxmlformats.org/officeDocument/2006/relationships/hyperlink" Target="http://www.cdph.ca.gov/ca-pmss"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 Id="rId4" Type="http://schemas.openxmlformats.org/officeDocument/2006/relationships/hyperlink" Target="mailto:MCAHDataHelp@cdph.ca.gov"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www.cdc.gov/reproductivehealth/maternal-mortality/pregnancy-mortality-surveillance-system.htm" TargetMode="External"/><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chart" Target="../charts/chart1.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CDA254-55E8-4173-B39C-16D8899951F3}"/>
              </a:ext>
            </a:extLst>
          </p:cNvPr>
          <p:cNvSpPr>
            <a:spLocks noGrp="1"/>
          </p:cNvSpPr>
          <p:nvPr>
            <p:ph type="title"/>
          </p:nvPr>
        </p:nvSpPr>
        <p:spPr/>
        <p:txBody>
          <a:bodyPr/>
          <a:lstStyle/>
          <a:p>
            <a:r>
              <a:rPr lang="en-US" dirty="0"/>
              <a:t>Pregnancy-Related Mortality in CA</a:t>
            </a:r>
          </a:p>
        </p:txBody>
      </p:sp>
      <p:sp>
        <p:nvSpPr>
          <p:cNvPr id="3" name="Text Placeholder 2">
            <a:extLst>
              <a:ext uri="{FF2B5EF4-FFF2-40B4-BE49-F238E27FC236}">
                <a16:creationId xmlns:a16="http://schemas.microsoft.com/office/drawing/2014/main" id="{B8070E75-4C91-4CBB-9BE1-72E91E4A11E6}"/>
              </a:ext>
            </a:extLst>
          </p:cNvPr>
          <p:cNvSpPr>
            <a:spLocks noGrp="1"/>
          </p:cNvSpPr>
          <p:nvPr>
            <p:ph type="body" idx="1"/>
          </p:nvPr>
        </p:nvSpPr>
        <p:spPr/>
        <p:txBody>
          <a:bodyPr/>
          <a:lstStyle/>
          <a:p>
            <a:r>
              <a:rPr lang="en-US" dirty="0"/>
              <a:t>CA-PMSS, 2011-2019</a:t>
            </a:r>
          </a:p>
        </p:txBody>
      </p:sp>
      <p:pic>
        <p:nvPicPr>
          <p:cNvPr id="1028" name="Picture 4" descr="Pregnant inidividual displaying discomfort or pain">
            <a:extLst>
              <a:ext uri="{FF2B5EF4-FFF2-40B4-BE49-F238E27FC236}">
                <a16:creationId xmlns:a16="http://schemas.microsoft.com/office/drawing/2014/main" id="{8ECE0C93-6085-49F4-AF0A-95117BB5C646}"/>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58430" y="655563"/>
            <a:ext cx="4590142" cy="306009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552614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216432-8918-40AB-8DAA-A47FA36D9A73}"/>
              </a:ext>
            </a:extLst>
          </p:cNvPr>
          <p:cNvSpPr>
            <a:spLocks noGrp="1"/>
          </p:cNvSpPr>
          <p:nvPr>
            <p:ph type="title"/>
          </p:nvPr>
        </p:nvSpPr>
        <p:spPr/>
        <p:txBody>
          <a:bodyPr>
            <a:normAutofit fontScale="90000"/>
          </a:bodyPr>
          <a:lstStyle/>
          <a:p>
            <a:r>
              <a:rPr lang="en-US" sz="4100" dirty="0">
                <a:effectLst/>
                <a:ea typeface="Calibri" panose="020F0502020204030204" pitchFamily="34" charset="0"/>
                <a:cs typeface="Times New Roman" panose="02020603050405020304" pitchFamily="18" charset="0"/>
              </a:rPr>
              <a:t>Pregnancy-Related Mortality Ratio by Body Mass Index</a:t>
            </a:r>
            <a:br>
              <a:rPr lang="en-US" sz="4000" dirty="0">
                <a:effectLst/>
                <a:ea typeface="Calibri" panose="020F0502020204030204" pitchFamily="34" charset="0"/>
                <a:cs typeface="Times New Roman" panose="02020603050405020304" pitchFamily="18" charset="0"/>
              </a:rPr>
            </a:br>
            <a:r>
              <a:rPr lang="en-US" sz="3300" dirty="0">
                <a:effectLst/>
                <a:ea typeface="Calibri" panose="020F0502020204030204" pitchFamily="34" charset="0"/>
                <a:cs typeface="Times New Roman" panose="02020603050405020304" pitchFamily="18" charset="0"/>
              </a:rPr>
              <a:t>California 2011-2019</a:t>
            </a:r>
            <a:endParaRPr lang="en-US" sz="3300" dirty="0"/>
          </a:p>
        </p:txBody>
      </p:sp>
      <p:graphicFrame>
        <p:nvGraphicFramePr>
          <p:cNvPr id="4" name="Chart 3" descr="This figure shows pregnancy-related mortality ratios by prepregnancy body mass index in California across 3-year periods: 2011-2013, 2014-2016 and 2017-2019.&#10;The pregnancy-related mortality ratio increased with higher BMI, especially BMI of 40 or greater, and this pattern was constant over time.&#10;In 2017-2019, the PRMR for BMI group 40 or greater was 42.0 deaths per 100,000 live births, twice as high as the pregnancy-related mortality ratio of 21.0 for BMI group 30-39.9 and 4.9 times higher than the pregnancy-related mortality ratio of 8.6 for BMI group less than 25. ">
            <a:extLst>
              <a:ext uri="{FF2B5EF4-FFF2-40B4-BE49-F238E27FC236}">
                <a16:creationId xmlns:a16="http://schemas.microsoft.com/office/drawing/2014/main" id="{B6336FFE-1699-47CB-A205-138EA63EE320}"/>
              </a:ext>
            </a:extLst>
          </p:cNvPr>
          <p:cNvGraphicFramePr>
            <a:graphicFrameLocks/>
          </p:cNvGraphicFramePr>
          <p:nvPr>
            <p:extLst>
              <p:ext uri="{D42A27DB-BD31-4B8C-83A1-F6EECF244321}">
                <p14:modId xmlns:p14="http://schemas.microsoft.com/office/powerpoint/2010/main" val="3443024624"/>
              </p:ext>
            </p:extLst>
          </p:nvPr>
        </p:nvGraphicFramePr>
        <p:xfrm>
          <a:off x="712061" y="1593670"/>
          <a:ext cx="10678750" cy="394732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134ED3C1-A5FD-40EF-B1D5-0CDDA32BF729}"/>
              </a:ext>
            </a:extLst>
          </p:cNvPr>
          <p:cNvSpPr txBox="1"/>
          <p:nvPr/>
        </p:nvSpPr>
        <p:spPr>
          <a:xfrm>
            <a:off x="801189" y="5540992"/>
            <a:ext cx="10420332" cy="1231106"/>
          </a:xfrm>
          <a:prstGeom prst="rect">
            <a:avLst/>
          </a:prstGeom>
          <a:noFill/>
        </p:spPr>
        <p:txBody>
          <a:bodyPr wrap="square" rtlCol="0">
            <a:spAutoFit/>
          </a:bodyPr>
          <a:lstStyle/>
          <a:p>
            <a:r>
              <a:rPr lang="en-US" sz="1200" b="0" i="0" u="none" strike="noStrike" baseline="0" dirty="0">
                <a:solidFill>
                  <a:srgbClr val="585858"/>
                </a:solidFill>
                <a:latin typeface="Calibri Light" panose="020F0302020204030204" pitchFamily="34" charset="0"/>
              </a:rPr>
              <a:t>Pregnancy-related mortality ratio (PRMR) = Number of pregnancy-related deaths per 100,000 live births. Pregnancy-related deaths include deaths within a year of pregnancy from causes related to or aggravated by the pregnancy or its management, as determined by expert committee review. Body Mass Index (BMI) = A person’s weight in kilograms divided by the square of height in meters</a:t>
            </a:r>
            <a:r>
              <a:rPr lang="en-US" sz="1200" dirty="0">
                <a:solidFill>
                  <a:srgbClr val="585858"/>
                </a:solidFill>
                <a:latin typeface="Calibri Light" panose="020F0302020204030204" pitchFamily="34" charset="0"/>
              </a:rPr>
              <a:t>. BMI may overestimate or underestimate body fatness in some individuals since it does not take into consideration an individual’s muscle or bone mass. The clinical correlation of BMI has not been validated in some subpopulations, therefore BMI should not be used as the sole criteria for making health recommendations</a:t>
            </a:r>
          </a:p>
          <a:p>
            <a:endParaRPr lang="en-US" sz="1400" dirty="0">
              <a:solidFill>
                <a:srgbClr val="585858"/>
              </a:solidFill>
              <a:latin typeface="Calibri Light" panose="020F0302020204030204" pitchFamily="34" charset="0"/>
            </a:endParaRPr>
          </a:p>
        </p:txBody>
      </p:sp>
    </p:spTree>
    <p:extLst>
      <p:ext uri="{BB962C8B-B14F-4D97-AF65-F5344CB8AC3E}">
        <p14:creationId xmlns:p14="http://schemas.microsoft.com/office/powerpoint/2010/main" val="36049096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0301E3-0469-41C1-9151-2A83192880DF}"/>
              </a:ext>
            </a:extLst>
          </p:cNvPr>
          <p:cNvSpPr>
            <a:spLocks noGrp="1"/>
          </p:cNvSpPr>
          <p:nvPr>
            <p:ph type="title"/>
          </p:nvPr>
        </p:nvSpPr>
        <p:spPr/>
        <p:txBody>
          <a:bodyPr>
            <a:normAutofit/>
          </a:bodyPr>
          <a:lstStyle/>
          <a:p>
            <a:r>
              <a:rPr lang="en-US" sz="3700" dirty="0">
                <a:effectLst/>
                <a:ea typeface="Calibri" panose="020F0502020204030204" pitchFamily="34" charset="0"/>
                <a:cs typeface="Times New Roman" panose="02020603050405020304" pitchFamily="18" charset="0"/>
              </a:rPr>
              <a:t>Pregnancy-Related Mortality Ratio by Payer Source</a:t>
            </a:r>
            <a:br>
              <a:rPr lang="en-US" sz="4000" dirty="0">
                <a:effectLst/>
                <a:ea typeface="Calibri" panose="020F0502020204030204" pitchFamily="34" charset="0"/>
                <a:cs typeface="Times New Roman" panose="02020603050405020304" pitchFamily="18" charset="0"/>
              </a:rPr>
            </a:br>
            <a:r>
              <a:rPr lang="en-US" sz="3000" dirty="0">
                <a:effectLst/>
                <a:ea typeface="Calibri" panose="020F0502020204030204" pitchFamily="34" charset="0"/>
                <a:cs typeface="Times New Roman" panose="02020603050405020304" pitchFamily="18" charset="0"/>
              </a:rPr>
              <a:t>California 2011-2019</a:t>
            </a:r>
            <a:endParaRPr lang="en-US" sz="3000" dirty="0"/>
          </a:p>
        </p:txBody>
      </p:sp>
      <p:graphicFrame>
        <p:nvGraphicFramePr>
          <p:cNvPr id="5" name="Chart 4" descr="This figure shows pregnancy-related mortality ratios by payer source in California across 3-year periods: 2011-2013, 2014-2016 and 2017-2019.&#10;The gap in pregnancy-related mortality ratios by type of health coverage increased significantly from 2011 through 2019. &#10;In 2017-2019, the pregnancy-related mortality ratio for those covered by Medi-Cal or another public program was 17.5 deaths per 100.000 live births, nearly double the PRMR of 9.1 for those with private insurance. &#10;In 2011-2013, the pregnancy-related mortality ratio did not differ by type of health coverage.">
            <a:extLst>
              <a:ext uri="{FF2B5EF4-FFF2-40B4-BE49-F238E27FC236}">
                <a16:creationId xmlns:a16="http://schemas.microsoft.com/office/drawing/2014/main" id="{20C5AE07-D587-4926-82E3-3C98A2C95A3D}"/>
              </a:ext>
            </a:extLst>
          </p:cNvPr>
          <p:cNvGraphicFramePr>
            <a:graphicFrameLocks/>
          </p:cNvGraphicFramePr>
          <p:nvPr>
            <p:extLst>
              <p:ext uri="{D42A27DB-BD31-4B8C-83A1-F6EECF244321}">
                <p14:modId xmlns:p14="http://schemas.microsoft.com/office/powerpoint/2010/main" val="2604182628"/>
              </p:ext>
            </p:extLst>
          </p:nvPr>
        </p:nvGraphicFramePr>
        <p:xfrm>
          <a:off x="609600" y="1614139"/>
          <a:ext cx="10972800" cy="3844965"/>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AE59920C-A748-4483-BC6A-A0F5F65AB534}"/>
              </a:ext>
            </a:extLst>
          </p:cNvPr>
          <p:cNvSpPr txBox="1"/>
          <p:nvPr/>
        </p:nvSpPr>
        <p:spPr>
          <a:xfrm>
            <a:off x="810126" y="5470612"/>
            <a:ext cx="10420332" cy="738664"/>
          </a:xfrm>
          <a:prstGeom prst="rect">
            <a:avLst/>
          </a:prstGeom>
          <a:noFill/>
        </p:spPr>
        <p:txBody>
          <a:bodyPr wrap="square" rtlCol="0">
            <a:spAutoFit/>
          </a:bodyPr>
          <a:lstStyle/>
          <a:p>
            <a:r>
              <a:rPr lang="en-US" sz="1400" b="0" i="0" u="none" strike="noStrike" baseline="0" dirty="0">
                <a:solidFill>
                  <a:srgbClr val="585858"/>
                </a:solidFill>
                <a:latin typeface="Calibri Light" panose="020F0302020204030204" pitchFamily="34" charset="0"/>
              </a:rPr>
              <a:t>Pregnancy-related mortality ratio (PRMR) = Number of pregnancy-related deaths per 100,000 live births. Pregnancy-related deaths include deaths within a year of pregnancy from causes related to or aggravated by the pregnancy or its management, as determined by expert committee review. </a:t>
            </a:r>
            <a:endParaRPr lang="en-US" sz="1400" dirty="0">
              <a:solidFill>
                <a:srgbClr val="585858"/>
              </a:solidFill>
              <a:latin typeface="Calibri Light" panose="020F0302020204030204" pitchFamily="34" charset="0"/>
            </a:endParaRPr>
          </a:p>
        </p:txBody>
      </p:sp>
    </p:spTree>
    <p:extLst>
      <p:ext uri="{BB962C8B-B14F-4D97-AF65-F5344CB8AC3E}">
        <p14:creationId xmlns:p14="http://schemas.microsoft.com/office/powerpoint/2010/main" val="1516656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5A2C9A-784C-48CF-B8AC-A81512302A5E}"/>
              </a:ext>
            </a:extLst>
          </p:cNvPr>
          <p:cNvSpPr>
            <a:spLocks noGrp="1"/>
          </p:cNvSpPr>
          <p:nvPr>
            <p:ph type="title"/>
          </p:nvPr>
        </p:nvSpPr>
        <p:spPr>
          <a:xfrm>
            <a:off x="609599" y="333375"/>
            <a:ext cx="11051569" cy="1107921"/>
          </a:xfrm>
        </p:spPr>
        <p:txBody>
          <a:bodyPr>
            <a:normAutofit fontScale="90000"/>
          </a:bodyPr>
          <a:lstStyle/>
          <a:p>
            <a:r>
              <a:rPr lang="en-US" sz="3900" dirty="0">
                <a:effectLst/>
                <a:ea typeface="Calibri" panose="020F0502020204030204" pitchFamily="34" charset="0"/>
                <a:cs typeface="Times New Roman" panose="02020603050405020304" pitchFamily="18" charset="0"/>
              </a:rPr>
              <a:t>Pregnancy-Related Mortality Ratio by Community Conditions </a:t>
            </a:r>
            <a:br>
              <a:rPr lang="en-US" sz="4400" dirty="0">
                <a:effectLst/>
                <a:ea typeface="Calibri" panose="020F0502020204030204" pitchFamily="34" charset="0"/>
                <a:cs typeface="Times New Roman" panose="02020603050405020304" pitchFamily="18" charset="0"/>
              </a:rPr>
            </a:br>
            <a:r>
              <a:rPr lang="en-US" sz="3300" dirty="0">
                <a:effectLst/>
                <a:ea typeface="Calibri" panose="020F0502020204030204" pitchFamily="34" charset="0"/>
                <a:cs typeface="Times New Roman" panose="02020603050405020304" pitchFamily="18" charset="0"/>
              </a:rPr>
              <a:t>California 2011-2019</a:t>
            </a:r>
            <a:endParaRPr lang="en-US" sz="3300" dirty="0"/>
          </a:p>
        </p:txBody>
      </p:sp>
      <p:graphicFrame>
        <p:nvGraphicFramePr>
          <p:cNvPr id="5" name="Chart 4" descr="This figure shows pregnancy-related mortality ratios by community conditions in California across 3-year periods: 2011-2013, 2014-2016 and 2017-2019. Community conditions were measured using the California Healthy Places Index.&#10;Pregnancy-related mortality ratios were consistently higher for birthing people living in less advantaged community conditions than for those living in more advantaged community conditions across the three 3-year periods.&#10;In 2017-2019, the PRMR for those living in the least advantaged communities was 16.2 deaths per 100,000 live births, nearly double the pregnancy-related mortality ratio of 8.7 for those living in the most advantaged communities. &#10;">
            <a:extLst>
              <a:ext uri="{FF2B5EF4-FFF2-40B4-BE49-F238E27FC236}">
                <a16:creationId xmlns:a16="http://schemas.microsoft.com/office/drawing/2014/main" id="{30362B62-E71E-403A-8831-0FC133ED223A}"/>
              </a:ext>
            </a:extLst>
          </p:cNvPr>
          <p:cNvGraphicFramePr>
            <a:graphicFrameLocks/>
          </p:cNvGraphicFramePr>
          <p:nvPr>
            <p:extLst>
              <p:ext uri="{D42A27DB-BD31-4B8C-83A1-F6EECF244321}">
                <p14:modId xmlns:p14="http://schemas.microsoft.com/office/powerpoint/2010/main" val="2637910322"/>
              </p:ext>
            </p:extLst>
          </p:nvPr>
        </p:nvGraphicFramePr>
        <p:xfrm>
          <a:off x="763391" y="1643865"/>
          <a:ext cx="10750830" cy="3826747"/>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468A9CDA-F7AB-4B8A-BE10-C74320EDBE10}"/>
              </a:ext>
            </a:extLst>
          </p:cNvPr>
          <p:cNvSpPr txBox="1"/>
          <p:nvPr/>
        </p:nvSpPr>
        <p:spPr>
          <a:xfrm>
            <a:off x="810126" y="5470612"/>
            <a:ext cx="10420332" cy="1015663"/>
          </a:xfrm>
          <a:prstGeom prst="rect">
            <a:avLst/>
          </a:prstGeom>
          <a:noFill/>
        </p:spPr>
        <p:txBody>
          <a:bodyPr wrap="square" rtlCol="0">
            <a:spAutoFit/>
          </a:bodyPr>
          <a:lstStyle/>
          <a:p>
            <a:r>
              <a:rPr lang="en-US" sz="1200" b="0" i="0" u="none" strike="noStrike" baseline="0" dirty="0">
                <a:solidFill>
                  <a:srgbClr val="585858"/>
                </a:solidFill>
                <a:latin typeface="Calibri Light" panose="020F0302020204030204" pitchFamily="34" charset="0"/>
              </a:rPr>
              <a:t>Pregnancy-related mortality ratio (PRMR) = Number of pregnancy-related deaths per 100,000 live births. Pregnancy-related deaths include deaths within a year of pregnancy from causes related to or aggravated by the pregnancy or its management, as determined by expert committee review. Community conditions were measured using the California Healthy Places Index (HPI). Higher HPI percentiles indicate healthier community conditions relative to other California census tracts. Quartile 1 (Q1) is the highest quarter of percentiles indicating most advantaged community conditions, and Quartile 4 (Q4) is the lowest quarter of percentiles indicating the least advantaged community conditions. </a:t>
            </a:r>
            <a:endParaRPr lang="en-US" sz="1200" dirty="0">
              <a:solidFill>
                <a:srgbClr val="585858"/>
              </a:solidFill>
              <a:latin typeface="Calibri Light" panose="020F0302020204030204" pitchFamily="34" charset="0"/>
            </a:endParaRPr>
          </a:p>
        </p:txBody>
      </p:sp>
    </p:spTree>
    <p:extLst>
      <p:ext uri="{BB962C8B-B14F-4D97-AF65-F5344CB8AC3E}">
        <p14:creationId xmlns:p14="http://schemas.microsoft.com/office/powerpoint/2010/main" val="24810575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A55DA-DCBE-46A0-AD52-9855217596C5}"/>
              </a:ext>
            </a:extLst>
          </p:cNvPr>
          <p:cNvSpPr>
            <a:spLocks noGrp="1"/>
          </p:cNvSpPr>
          <p:nvPr>
            <p:ph type="title"/>
          </p:nvPr>
        </p:nvSpPr>
        <p:spPr/>
        <p:txBody>
          <a:bodyPr>
            <a:normAutofit/>
          </a:bodyPr>
          <a:lstStyle/>
          <a:p>
            <a:r>
              <a:rPr lang="en-US" sz="3700" dirty="0">
                <a:effectLst/>
                <a:ea typeface="Calibri" panose="020F0502020204030204" pitchFamily="34" charset="0"/>
                <a:cs typeface="Times New Roman" panose="02020603050405020304" pitchFamily="18" charset="0"/>
              </a:rPr>
              <a:t>Pregnancy-Related Mortality Ratio by Race/Ethnicity</a:t>
            </a:r>
            <a:br>
              <a:rPr lang="en-US" sz="4000" dirty="0">
                <a:effectLst/>
                <a:ea typeface="Calibri" panose="020F0502020204030204" pitchFamily="34" charset="0"/>
                <a:cs typeface="Times New Roman" panose="02020603050405020304" pitchFamily="18" charset="0"/>
              </a:rPr>
            </a:br>
            <a:r>
              <a:rPr lang="en-US" sz="3000" dirty="0">
                <a:effectLst/>
                <a:ea typeface="Calibri" panose="020F0502020204030204" pitchFamily="34" charset="0"/>
                <a:cs typeface="Times New Roman" panose="02020603050405020304" pitchFamily="18" charset="0"/>
              </a:rPr>
              <a:t>California 2011-2019</a:t>
            </a:r>
            <a:endParaRPr lang="en-US" sz="3000" dirty="0"/>
          </a:p>
        </p:txBody>
      </p:sp>
      <p:graphicFrame>
        <p:nvGraphicFramePr>
          <p:cNvPr id="5" name="Chart 4" descr="This figure shows pregnancy-related mortality ratios by race-ethnicity in California across 3-year periods: 2011-2013, 2014-2016 and 2017-2019.&#10;Racial-ethnic disparities in pregnancy-related mortality ratios narrowed in 2017-2019 but persisted. Black birthing people continued to have the highest pregnancy-related mortality ratio of all racial-ethnic groups in California. &#10;In 2017-2019, the pregnancy-related mortality ratio for Black birthing people was 3 to 4 times higher than the pregnancy-related mortality ratios for Hispanic/Latinx, Asian/Pacific Islander and White birthing people – a decrease from the 4 to 6-fold difference seen in 2014-2016.&#10;The pregnancy-related mortality ratios gradually increased for Asian/Pacific Islander and Hispanic/Latinx birthing people across the three 3-year periods.">
            <a:extLst>
              <a:ext uri="{FF2B5EF4-FFF2-40B4-BE49-F238E27FC236}">
                <a16:creationId xmlns:a16="http://schemas.microsoft.com/office/drawing/2014/main" id="{386B8786-73BD-4258-B2CD-E5B23D2CEF43}"/>
              </a:ext>
            </a:extLst>
          </p:cNvPr>
          <p:cNvGraphicFramePr>
            <a:graphicFrameLocks/>
          </p:cNvGraphicFramePr>
          <p:nvPr>
            <p:extLst>
              <p:ext uri="{D42A27DB-BD31-4B8C-83A1-F6EECF244321}">
                <p14:modId xmlns:p14="http://schemas.microsoft.com/office/powerpoint/2010/main" val="3118195706"/>
              </p:ext>
            </p:extLst>
          </p:nvPr>
        </p:nvGraphicFramePr>
        <p:xfrm>
          <a:off x="876299" y="1797843"/>
          <a:ext cx="10558837" cy="3857435"/>
        </p:xfrm>
        <a:graphic>
          <a:graphicData uri="http://schemas.openxmlformats.org/drawingml/2006/chart">
            <c:chart xmlns:c="http://schemas.openxmlformats.org/drawingml/2006/chart" xmlns:r="http://schemas.openxmlformats.org/officeDocument/2006/relationships" r:id="rId3"/>
          </a:graphicData>
        </a:graphic>
      </p:graphicFrame>
      <p:sp>
        <p:nvSpPr>
          <p:cNvPr id="3" name="TextBox 2">
            <a:extLst>
              <a:ext uri="{FF2B5EF4-FFF2-40B4-BE49-F238E27FC236}">
                <a16:creationId xmlns:a16="http://schemas.microsoft.com/office/drawing/2014/main" id="{386A14B7-A5E0-4970-AFC5-BB1A6E8F3940}"/>
              </a:ext>
            </a:extLst>
          </p:cNvPr>
          <p:cNvSpPr txBox="1"/>
          <p:nvPr/>
        </p:nvSpPr>
        <p:spPr>
          <a:xfrm>
            <a:off x="9363456" y="3332694"/>
            <a:ext cx="914400" cy="338554"/>
          </a:xfrm>
          <a:prstGeom prst="rect">
            <a:avLst/>
          </a:prstGeom>
          <a:noFill/>
        </p:spPr>
        <p:txBody>
          <a:bodyPr wrap="square" rtlCol="0">
            <a:spAutoFit/>
          </a:bodyPr>
          <a:lstStyle/>
          <a:p>
            <a:pPr algn="ctr"/>
            <a:r>
              <a:rPr lang="en-US" sz="1600" dirty="0">
                <a:solidFill>
                  <a:srgbClr val="595959"/>
                </a:solidFill>
              </a:rPr>
              <a:t>3-4x</a:t>
            </a:r>
          </a:p>
        </p:txBody>
      </p:sp>
      <p:sp>
        <p:nvSpPr>
          <p:cNvPr id="6" name="TextBox 5">
            <a:extLst>
              <a:ext uri="{FF2B5EF4-FFF2-40B4-BE49-F238E27FC236}">
                <a16:creationId xmlns:a16="http://schemas.microsoft.com/office/drawing/2014/main" id="{B0180F12-2DB0-4017-BDFD-BDE9EDED37FC}"/>
              </a:ext>
            </a:extLst>
          </p:cNvPr>
          <p:cNvSpPr txBox="1"/>
          <p:nvPr/>
        </p:nvSpPr>
        <p:spPr>
          <a:xfrm>
            <a:off x="876299" y="5655278"/>
            <a:ext cx="10420332" cy="738664"/>
          </a:xfrm>
          <a:prstGeom prst="rect">
            <a:avLst/>
          </a:prstGeom>
          <a:noFill/>
        </p:spPr>
        <p:txBody>
          <a:bodyPr wrap="square" rtlCol="0">
            <a:spAutoFit/>
          </a:bodyPr>
          <a:lstStyle/>
          <a:p>
            <a:r>
              <a:rPr lang="en-US" sz="1400" b="0" i="0" u="none" strike="noStrike" baseline="0" dirty="0">
                <a:solidFill>
                  <a:srgbClr val="585858"/>
                </a:solidFill>
                <a:latin typeface="Calibri Light" panose="020F0302020204030204" pitchFamily="34" charset="0"/>
              </a:rPr>
              <a:t>Pregnancy-related mortality ratio (PRMR) = Number of pregnancy-related deaths per 100,000 live births. Pregnancy-related deaths include deaths within a year of pregnancy from causes related to or aggravated by the pregnancy or its management, as determined by expert committee review. </a:t>
            </a:r>
            <a:endParaRPr lang="en-US" sz="1400" dirty="0">
              <a:solidFill>
                <a:srgbClr val="585858"/>
              </a:solidFill>
              <a:latin typeface="Calibri Light" panose="020F0302020204030204" pitchFamily="34" charset="0"/>
            </a:endParaRPr>
          </a:p>
        </p:txBody>
      </p:sp>
    </p:spTree>
    <p:extLst>
      <p:ext uri="{BB962C8B-B14F-4D97-AF65-F5344CB8AC3E}">
        <p14:creationId xmlns:p14="http://schemas.microsoft.com/office/powerpoint/2010/main" val="20719914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D001E-0263-42A1-BA9C-6F78C51ACA0D}"/>
              </a:ext>
            </a:extLst>
          </p:cNvPr>
          <p:cNvSpPr>
            <a:spLocks noGrp="1"/>
          </p:cNvSpPr>
          <p:nvPr>
            <p:ph type="title"/>
          </p:nvPr>
        </p:nvSpPr>
        <p:spPr/>
        <p:txBody>
          <a:bodyPr/>
          <a:lstStyle/>
          <a:p>
            <a:r>
              <a:rPr lang="en-US" dirty="0"/>
              <a:t>Instructions</a:t>
            </a:r>
          </a:p>
        </p:txBody>
      </p:sp>
      <p:sp>
        <p:nvSpPr>
          <p:cNvPr id="3" name="Text Placeholder 2">
            <a:extLst>
              <a:ext uri="{FF2B5EF4-FFF2-40B4-BE49-F238E27FC236}">
                <a16:creationId xmlns:a16="http://schemas.microsoft.com/office/drawing/2014/main" id="{E7DC67B3-5444-48FD-A702-E0EADA71E9FE}"/>
              </a:ext>
            </a:extLst>
          </p:cNvPr>
          <p:cNvSpPr>
            <a:spLocks noGrp="1"/>
          </p:cNvSpPr>
          <p:nvPr>
            <p:ph type="body" sz="quarter" idx="10"/>
          </p:nvPr>
        </p:nvSpPr>
        <p:spPr/>
        <p:txBody>
          <a:bodyPr>
            <a:normAutofit/>
          </a:bodyPr>
          <a:lstStyle/>
          <a:p>
            <a:r>
              <a:rPr lang="en-US" dirty="0"/>
              <a:t>You are welcome to use any of the slides provided for educational purposes.</a:t>
            </a:r>
          </a:p>
          <a:p>
            <a:endParaRPr lang="en-US" dirty="0"/>
          </a:p>
          <a:p>
            <a:r>
              <a:rPr lang="en-US" dirty="0"/>
              <a:t>Suggested citation: </a:t>
            </a:r>
          </a:p>
          <a:p>
            <a:r>
              <a:rPr lang="en-US" sz="2400" i="1" dirty="0"/>
              <a:t>CA-PMSS: Pregnancy-Related Mortality in California, 2011-2019. </a:t>
            </a:r>
            <a:r>
              <a:rPr lang="en-US" sz="2400" dirty="0">
                <a:effectLst/>
                <a:ea typeface="Calibri" panose="020F0502020204030204" pitchFamily="34" charset="0"/>
                <a:cs typeface="Calibri" panose="020F0502020204030204" pitchFamily="34" charset="0"/>
              </a:rPr>
              <a:t>California Department of Public Health; Maternal, Child and Adolescent Health Division. 2022. </a:t>
            </a:r>
            <a:r>
              <a:rPr lang="en-US" sz="2400" dirty="0">
                <a:hlinkClick r:id="rId3"/>
              </a:rPr>
              <a:t>www.cdph.ca.gov/ca-pmss</a:t>
            </a:r>
            <a:r>
              <a:rPr lang="en-US" sz="2400" dirty="0"/>
              <a:t> </a:t>
            </a:r>
          </a:p>
          <a:p>
            <a:endParaRPr lang="en-US" dirty="0"/>
          </a:p>
          <a:p>
            <a:r>
              <a:rPr lang="en-US" dirty="0"/>
              <a:t>Questions? Contact us at </a:t>
            </a:r>
            <a:r>
              <a:rPr lang="en-US" dirty="0">
                <a:hlinkClick r:id="rId4"/>
              </a:rPr>
              <a:t>MCAHDataHelp@cdph.ca.gov</a:t>
            </a:r>
            <a:r>
              <a:rPr lang="en-US" dirty="0"/>
              <a:t> </a:t>
            </a:r>
          </a:p>
        </p:txBody>
      </p:sp>
    </p:spTree>
    <p:extLst>
      <p:ext uri="{BB962C8B-B14F-4D97-AF65-F5344CB8AC3E}">
        <p14:creationId xmlns:p14="http://schemas.microsoft.com/office/powerpoint/2010/main" val="1930734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3375"/>
            <a:ext cx="10972800" cy="1107921"/>
          </a:xfrm>
        </p:spPr>
        <p:txBody>
          <a:bodyPr anchor="b">
            <a:normAutofit/>
          </a:bodyPr>
          <a:lstStyle/>
          <a:p>
            <a:r>
              <a:rPr lang="en-US" sz="3700" dirty="0">
                <a:effectLst/>
              </a:rPr>
              <a:t>Pregnancy-Related Mortality Ratio in U.S. and California </a:t>
            </a:r>
            <a:r>
              <a:rPr lang="en-US" sz="3000" dirty="0">
                <a:effectLst/>
              </a:rPr>
              <a:t>2011-2019</a:t>
            </a:r>
            <a:endParaRPr lang="en-US" sz="3000" dirty="0"/>
          </a:p>
        </p:txBody>
      </p:sp>
      <p:sp>
        <p:nvSpPr>
          <p:cNvPr id="5" name="TextBox 4">
            <a:extLst>
              <a:ext uri="{FF2B5EF4-FFF2-40B4-BE49-F238E27FC236}">
                <a16:creationId xmlns:a16="http://schemas.microsoft.com/office/drawing/2014/main" id="{2643D930-5B7F-42DF-84E6-4D23EEC7B164}"/>
              </a:ext>
            </a:extLst>
          </p:cNvPr>
          <p:cNvSpPr txBox="1"/>
          <p:nvPr/>
        </p:nvSpPr>
        <p:spPr>
          <a:xfrm>
            <a:off x="923934" y="5439835"/>
            <a:ext cx="10420332" cy="954107"/>
          </a:xfrm>
          <a:prstGeom prst="rect">
            <a:avLst/>
          </a:prstGeom>
          <a:noFill/>
        </p:spPr>
        <p:txBody>
          <a:bodyPr wrap="square" rtlCol="0">
            <a:spAutoFit/>
          </a:bodyPr>
          <a:lstStyle/>
          <a:p>
            <a:r>
              <a:rPr lang="en-US" sz="1400" b="0" i="0" u="none" strike="noStrike" baseline="0" dirty="0">
                <a:solidFill>
                  <a:srgbClr val="585858"/>
                </a:solidFill>
                <a:latin typeface="Calibri Light" panose="020F0302020204030204" pitchFamily="34" charset="0"/>
              </a:rPr>
              <a:t>Pregnancy-related mortality ratio (PRMR) = Number of pregnancy-related deaths per 100,000 live births, up to one year after the end of pregnancy. Pregnancy-relatedness determinations were made through a structured expert committee case review process. Data on U.S. PRMR are published by CDC Pregnancy Mortality Surveillance System (accessed at </a:t>
            </a:r>
            <a:r>
              <a:rPr lang="en-US" sz="1400" dirty="0">
                <a:hlinkClick r:id="rId3"/>
              </a:rPr>
              <a:t>Pregnancy Mortality Surveillance System | Maternal and Infant Health | CDC</a:t>
            </a:r>
            <a:r>
              <a:rPr lang="en-US" sz="1400" dirty="0"/>
              <a:t> </a:t>
            </a:r>
            <a:r>
              <a:rPr lang="en-US" sz="1400" b="0" i="0" u="none" strike="noStrike" baseline="0" dirty="0">
                <a:solidFill>
                  <a:srgbClr val="585858"/>
                </a:solidFill>
                <a:latin typeface="Calibri Light" panose="020F0302020204030204" pitchFamily="34" charset="0"/>
              </a:rPr>
              <a:t>on January 19, 2022). </a:t>
            </a:r>
            <a:endParaRPr lang="en-US" sz="1400" dirty="0"/>
          </a:p>
        </p:txBody>
      </p:sp>
      <p:graphicFrame>
        <p:nvGraphicFramePr>
          <p:cNvPr id="6" name="Chart 5" descr="This figure shows the pregnancy-related mortality ratio in the U.S. and California from 2011 through 2019.&#10;California’s pregnancy-related mortality ratio was consistently lower than the U.S. PRMR from 2011 through 2017 (the latest available data for U.S.). &#10;In 2019, California’s pregnancy-related mortality ratio was 12.8 deaths per 100,000 live births. It was lower than the pregnancy-related mortality ratio of 16.1 in 2018. (Of note, this was not a statistically significant decline.)&#10;California’s pregnancy-related mortality ratio began to rise gradually in 2013 and peaked in 2018.">
            <a:extLst>
              <a:ext uri="{FF2B5EF4-FFF2-40B4-BE49-F238E27FC236}">
                <a16:creationId xmlns:a16="http://schemas.microsoft.com/office/drawing/2014/main" id="{DE5AAC12-7390-40E8-B184-4D54BDD13C2A}"/>
              </a:ext>
            </a:extLst>
          </p:cNvPr>
          <p:cNvGraphicFramePr>
            <a:graphicFrameLocks/>
          </p:cNvGraphicFramePr>
          <p:nvPr>
            <p:extLst>
              <p:ext uri="{D42A27DB-BD31-4B8C-83A1-F6EECF244321}">
                <p14:modId xmlns:p14="http://schemas.microsoft.com/office/powerpoint/2010/main" val="2790386681"/>
              </p:ext>
            </p:extLst>
          </p:nvPr>
        </p:nvGraphicFramePr>
        <p:xfrm>
          <a:off x="729871" y="1555779"/>
          <a:ext cx="10420332" cy="388405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280818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3375"/>
            <a:ext cx="10972800" cy="1107921"/>
          </a:xfrm>
        </p:spPr>
        <p:txBody>
          <a:bodyPr anchor="b">
            <a:normAutofit/>
          </a:bodyPr>
          <a:lstStyle/>
          <a:p>
            <a:r>
              <a:rPr lang="en-US" sz="3700" dirty="0">
                <a:effectLst/>
              </a:rPr>
              <a:t>Pregnancy-Associated Deaths</a:t>
            </a:r>
            <a:br>
              <a:rPr lang="en-US" sz="3700" dirty="0">
                <a:effectLst/>
              </a:rPr>
            </a:br>
            <a:r>
              <a:rPr lang="en-US" sz="3000" dirty="0">
                <a:effectLst/>
              </a:rPr>
              <a:t>California 2011-2019</a:t>
            </a:r>
            <a:endParaRPr lang="en-US" sz="3000" dirty="0"/>
          </a:p>
        </p:txBody>
      </p:sp>
      <p:sp>
        <p:nvSpPr>
          <p:cNvPr id="5" name="TextBox 4">
            <a:extLst>
              <a:ext uri="{FF2B5EF4-FFF2-40B4-BE49-F238E27FC236}">
                <a16:creationId xmlns:a16="http://schemas.microsoft.com/office/drawing/2014/main" id="{2643D930-5B7F-42DF-84E6-4D23EEC7B164}"/>
              </a:ext>
            </a:extLst>
          </p:cNvPr>
          <p:cNvSpPr txBox="1"/>
          <p:nvPr/>
        </p:nvSpPr>
        <p:spPr>
          <a:xfrm>
            <a:off x="923934" y="5363101"/>
            <a:ext cx="10420332" cy="1169551"/>
          </a:xfrm>
          <a:prstGeom prst="rect">
            <a:avLst/>
          </a:prstGeom>
          <a:noFill/>
        </p:spPr>
        <p:txBody>
          <a:bodyPr wrap="square" rtlCol="0">
            <a:spAutoFit/>
          </a:bodyPr>
          <a:lstStyle/>
          <a:p>
            <a:r>
              <a:rPr lang="en-US" sz="1400" b="0" i="0" u="none" strike="noStrike" baseline="0" dirty="0">
                <a:solidFill>
                  <a:srgbClr val="585858"/>
                </a:solidFill>
                <a:latin typeface="Calibri Light" panose="020F0302020204030204" pitchFamily="34" charset="0"/>
              </a:rPr>
              <a:t>Pregnancy-associated (P-A) deaths include deaths from any cause while pregnant or within one year of the end of pregnancy. P-A deaths were identified by linking the California vital records, patient discharge data, emergency department data, and ambulatory surgery center data (2011-2019). These linked data were supplemented with information from coroner and autopsy reports and medical records to verify the decedent’s pregnancy status and grouped cause-of-death classifications from ICD-10 codes in the California death certificate data. Pregnancy-relatedness determinations were made through a structured expert committee case review process. </a:t>
            </a:r>
            <a:endParaRPr lang="en-US" sz="1400" dirty="0"/>
          </a:p>
        </p:txBody>
      </p:sp>
      <p:graphicFrame>
        <p:nvGraphicFramePr>
          <p:cNvPr id="7" name="Chart 6" descr="This figure shows the types of pregnancy-associated deaths in California from 2011 through 2019. &#10;Deaths from medical causes made up 58% of pregnancy-associated deaths, followed by deaths from drug overdose at 11%, homicide at 8% and suicide at 7%. Deaths from other injury, such as motor vehicle crashes, made up 15% of pregnancy-associated deaths. One percent of the deaths were undetermined.&#10;Twenty-nine percent of all pregnancy-associated deaths were related to pregnancy.">
            <a:extLst>
              <a:ext uri="{FF2B5EF4-FFF2-40B4-BE49-F238E27FC236}">
                <a16:creationId xmlns:a16="http://schemas.microsoft.com/office/drawing/2014/main" id="{92AB7E84-3133-4EA4-8542-B6A048E303B6}"/>
              </a:ext>
            </a:extLst>
          </p:cNvPr>
          <p:cNvGraphicFramePr>
            <a:graphicFrameLocks/>
          </p:cNvGraphicFramePr>
          <p:nvPr>
            <p:extLst>
              <p:ext uri="{D42A27DB-BD31-4B8C-83A1-F6EECF244321}">
                <p14:modId xmlns:p14="http://schemas.microsoft.com/office/powerpoint/2010/main" val="2175829038"/>
              </p:ext>
            </p:extLst>
          </p:nvPr>
        </p:nvGraphicFramePr>
        <p:xfrm>
          <a:off x="923934" y="1573712"/>
          <a:ext cx="10658465" cy="402542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2529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3375"/>
            <a:ext cx="10972800" cy="1107921"/>
          </a:xfrm>
        </p:spPr>
        <p:txBody>
          <a:bodyPr anchor="b">
            <a:normAutofit/>
          </a:bodyPr>
          <a:lstStyle/>
          <a:p>
            <a:r>
              <a:rPr lang="en-US" sz="3700" dirty="0">
                <a:effectLst/>
              </a:rPr>
              <a:t>Pregnancy-Related Deaths by Cause </a:t>
            </a:r>
            <a:br>
              <a:rPr lang="en-US" sz="3700" dirty="0">
                <a:effectLst/>
              </a:rPr>
            </a:br>
            <a:r>
              <a:rPr lang="en-US" sz="3000" dirty="0">
                <a:effectLst/>
              </a:rPr>
              <a:t>California 2011-2019</a:t>
            </a:r>
            <a:endParaRPr lang="en-US" sz="3000" dirty="0"/>
          </a:p>
        </p:txBody>
      </p:sp>
      <p:sp>
        <p:nvSpPr>
          <p:cNvPr id="5" name="TextBox 4">
            <a:extLst>
              <a:ext uri="{FF2B5EF4-FFF2-40B4-BE49-F238E27FC236}">
                <a16:creationId xmlns:a16="http://schemas.microsoft.com/office/drawing/2014/main" id="{2643D930-5B7F-42DF-84E6-4D23EEC7B164}"/>
              </a:ext>
            </a:extLst>
          </p:cNvPr>
          <p:cNvSpPr txBox="1"/>
          <p:nvPr/>
        </p:nvSpPr>
        <p:spPr>
          <a:xfrm>
            <a:off x="923934" y="5363101"/>
            <a:ext cx="10420332" cy="1169551"/>
          </a:xfrm>
          <a:prstGeom prst="rect">
            <a:avLst/>
          </a:prstGeom>
          <a:noFill/>
        </p:spPr>
        <p:txBody>
          <a:bodyPr wrap="square" rtlCol="0">
            <a:spAutoFit/>
          </a:bodyPr>
          <a:lstStyle/>
          <a:p>
            <a:r>
              <a:rPr lang="en-US" sz="1400" b="0" i="0" u="none" strike="noStrike" baseline="0" dirty="0">
                <a:solidFill>
                  <a:srgbClr val="585858"/>
                </a:solidFill>
                <a:latin typeface="Calibri Light" panose="020F0302020204030204" pitchFamily="34" charset="0"/>
              </a:rPr>
              <a:t>Pregnancy-related deaths include deaths within a year of pregnancy from causes related to or aggravated by the pregnancy or its management, as determined by expert committee review. Abbreviations: CVD = Cardiovascular disease; Sepsis = Sepsis or infection; Hem = Hemorrhage; HDP = Hypertensive disorders of pregnancy; AFE = Amniotic fluid embolism; TPE = Thrombotic pulmonary embolism; CVA = Cerebrovascular accident; </a:t>
            </a:r>
            <a:r>
              <a:rPr lang="en-US" sz="1400" b="0" i="0" u="none" strike="noStrike" baseline="0" dirty="0" err="1">
                <a:solidFill>
                  <a:srgbClr val="585858"/>
                </a:solidFill>
                <a:latin typeface="Calibri Light" panose="020F0302020204030204" pitchFamily="34" charset="0"/>
              </a:rPr>
              <a:t>Anes</a:t>
            </a:r>
            <a:r>
              <a:rPr lang="en-US" sz="1400" b="0" i="0" u="none" strike="noStrike" baseline="0" dirty="0">
                <a:solidFill>
                  <a:srgbClr val="585858"/>
                </a:solidFill>
                <a:latin typeface="Calibri Light" panose="020F0302020204030204" pitchFamily="34" charset="0"/>
              </a:rPr>
              <a:t> = Anesthesia complications; Other = Other medical condition(s). </a:t>
            </a:r>
            <a:r>
              <a:rPr lang="en-US" sz="1400" b="0" i="1" u="none" strike="noStrike" baseline="0" dirty="0">
                <a:solidFill>
                  <a:srgbClr val="585858"/>
                </a:solidFill>
                <a:latin typeface="Calibri Light" panose="020F0302020204030204" pitchFamily="34" charset="0"/>
              </a:rPr>
              <a:t>Note: Deaths with undetermined cause were excluded from analysis (n=2). </a:t>
            </a:r>
            <a:endParaRPr lang="en-US" sz="1400" dirty="0"/>
          </a:p>
        </p:txBody>
      </p:sp>
      <p:graphicFrame>
        <p:nvGraphicFramePr>
          <p:cNvPr id="7" name="Chart 6" descr="This figure shows the proportions of pregnancy-related deaths by cause of death in California from 2011 through 2019.&#10;Cardiovascular disease was the leading cause of pregnancy-related deaths at 29%. It was followed by hemorrhage at 15%, sepsis at 14%, hypertensive disorders of pregnancy at 10%, thrombotic pulmonary embolism at 8% and amniotic fluid embolism also at 8%.&#10;A spectrum of other medical conditions made up the remaining 16% of pregnancy-related deaths.">
            <a:extLst>
              <a:ext uri="{FF2B5EF4-FFF2-40B4-BE49-F238E27FC236}">
                <a16:creationId xmlns:a16="http://schemas.microsoft.com/office/drawing/2014/main" id="{BDAD000E-D77F-4D04-8238-DEDCCE60B1D9}"/>
              </a:ext>
            </a:extLst>
          </p:cNvPr>
          <p:cNvGraphicFramePr>
            <a:graphicFrameLocks/>
          </p:cNvGraphicFramePr>
          <p:nvPr>
            <p:extLst>
              <p:ext uri="{D42A27DB-BD31-4B8C-83A1-F6EECF244321}">
                <p14:modId xmlns:p14="http://schemas.microsoft.com/office/powerpoint/2010/main" val="2335983804"/>
              </p:ext>
            </p:extLst>
          </p:nvPr>
        </p:nvGraphicFramePr>
        <p:xfrm>
          <a:off x="1050878" y="1481138"/>
          <a:ext cx="10085695" cy="389572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73205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3375"/>
            <a:ext cx="10972800" cy="1107921"/>
          </a:xfrm>
        </p:spPr>
        <p:txBody>
          <a:bodyPr anchor="b">
            <a:normAutofit/>
          </a:bodyPr>
          <a:lstStyle/>
          <a:p>
            <a:r>
              <a:rPr lang="en-US" sz="3700" dirty="0">
                <a:effectLst/>
              </a:rPr>
              <a:t>Pregnancy-Related Deaths by Timing to Death</a:t>
            </a:r>
            <a:br>
              <a:rPr lang="en-US" sz="3700" dirty="0">
                <a:effectLst/>
              </a:rPr>
            </a:br>
            <a:r>
              <a:rPr lang="en-US" sz="3000" dirty="0">
                <a:effectLst/>
              </a:rPr>
              <a:t>California 2011-2019</a:t>
            </a:r>
            <a:endParaRPr lang="en-US" sz="3000" dirty="0"/>
          </a:p>
        </p:txBody>
      </p:sp>
      <p:sp>
        <p:nvSpPr>
          <p:cNvPr id="5" name="TextBox 4">
            <a:extLst>
              <a:ext uri="{FF2B5EF4-FFF2-40B4-BE49-F238E27FC236}">
                <a16:creationId xmlns:a16="http://schemas.microsoft.com/office/drawing/2014/main" id="{2643D930-5B7F-42DF-84E6-4D23EEC7B164}"/>
              </a:ext>
            </a:extLst>
          </p:cNvPr>
          <p:cNvSpPr txBox="1"/>
          <p:nvPr/>
        </p:nvSpPr>
        <p:spPr>
          <a:xfrm>
            <a:off x="885834" y="5586832"/>
            <a:ext cx="10420332" cy="523220"/>
          </a:xfrm>
          <a:prstGeom prst="rect">
            <a:avLst/>
          </a:prstGeom>
          <a:noFill/>
        </p:spPr>
        <p:txBody>
          <a:bodyPr wrap="square" rtlCol="0">
            <a:spAutoFit/>
          </a:bodyPr>
          <a:lstStyle/>
          <a:p>
            <a:r>
              <a:rPr lang="en-US" sz="1400" b="0" i="0" u="none" strike="noStrike" baseline="0" dirty="0">
                <a:solidFill>
                  <a:srgbClr val="585858"/>
                </a:solidFill>
                <a:latin typeface="Calibri Light" panose="020F0302020204030204" pitchFamily="34" charset="0"/>
              </a:rPr>
              <a:t>Pregnancy-related deaths include deaths within a year of pregnancy from causes related to or aggravated by the pregnancy or its management, as determined by expert committee review.</a:t>
            </a:r>
            <a:endParaRPr lang="en-US" sz="1400" dirty="0"/>
          </a:p>
        </p:txBody>
      </p:sp>
      <p:graphicFrame>
        <p:nvGraphicFramePr>
          <p:cNvPr id="7" name="Chart 6" descr="This figure show the proportions of pregnancy-related deaths by timing to death in California from 2011 through 2019.&#10;Seventeen percent of pregnancy-related deaths occurred during pregnancy. Nine percent in early pregnancy before 20 weeks gestation and 8% in later pregnancy after 20 weeks gestation.&#10;Forty-eight percent of pregnancy-related deaths occurred around the time of delivery: 23% on the day of delivery and 25% within 6 days after pregnancy ended.&#10;Twenty-one percent of pregnancy-related deaths occurred 7 to 42 days after pregnancy ended.&#10;Fourteen percent occurred 43 to 365 days after pregnancy ended.">
            <a:extLst>
              <a:ext uri="{FF2B5EF4-FFF2-40B4-BE49-F238E27FC236}">
                <a16:creationId xmlns:a16="http://schemas.microsoft.com/office/drawing/2014/main" id="{6CD73D11-B8C4-41B7-92F3-EB336AEC3104}"/>
              </a:ext>
            </a:extLst>
          </p:cNvPr>
          <p:cNvGraphicFramePr>
            <a:graphicFrameLocks/>
          </p:cNvGraphicFramePr>
          <p:nvPr>
            <p:extLst>
              <p:ext uri="{D42A27DB-BD31-4B8C-83A1-F6EECF244321}">
                <p14:modId xmlns:p14="http://schemas.microsoft.com/office/powerpoint/2010/main" val="3510718878"/>
              </p:ext>
            </p:extLst>
          </p:nvPr>
        </p:nvGraphicFramePr>
        <p:xfrm>
          <a:off x="847734" y="1665027"/>
          <a:ext cx="10734666" cy="36980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47734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33375"/>
            <a:ext cx="10972800" cy="1107921"/>
          </a:xfrm>
        </p:spPr>
        <p:txBody>
          <a:bodyPr anchor="b">
            <a:normAutofit/>
          </a:bodyPr>
          <a:lstStyle/>
          <a:p>
            <a:r>
              <a:rPr lang="en-US" sz="3700" dirty="0">
                <a:effectLst/>
              </a:rPr>
              <a:t>Pregnancy-Related Deaths by Cause and Timing to Death </a:t>
            </a:r>
            <a:r>
              <a:rPr lang="en-US" sz="3000" dirty="0">
                <a:effectLst/>
              </a:rPr>
              <a:t>California 2011-2019</a:t>
            </a:r>
            <a:endParaRPr lang="en-US" sz="3000" dirty="0"/>
          </a:p>
        </p:txBody>
      </p:sp>
      <p:sp>
        <p:nvSpPr>
          <p:cNvPr id="5" name="TextBox 4">
            <a:extLst>
              <a:ext uri="{FF2B5EF4-FFF2-40B4-BE49-F238E27FC236}">
                <a16:creationId xmlns:a16="http://schemas.microsoft.com/office/drawing/2014/main" id="{2643D930-5B7F-42DF-84E6-4D23EEC7B164}"/>
              </a:ext>
            </a:extLst>
          </p:cNvPr>
          <p:cNvSpPr txBox="1"/>
          <p:nvPr/>
        </p:nvSpPr>
        <p:spPr>
          <a:xfrm>
            <a:off x="885834" y="5586832"/>
            <a:ext cx="10420332" cy="954107"/>
          </a:xfrm>
          <a:prstGeom prst="rect">
            <a:avLst/>
          </a:prstGeom>
          <a:noFill/>
        </p:spPr>
        <p:txBody>
          <a:bodyPr wrap="square" rtlCol="0">
            <a:spAutoFit/>
          </a:bodyPr>
          <a:lstStyle/>
          <a:p>
            <a:r>
              <a:rPr lang="en-US" sz="1400" b="0" i="0" u="none" strike="noStrike" baseline="0" dirty="0">
                <a:solidFill>
                  <a:srgbClr val="585858"/>
                </a:solidFill>
                <a:latin typeface="Calibri Light" panose="020F0302020204030204" pitchFamily="34" charset="0"/>
              </a:rPr>
              <a:t>Pregnancy-related deaths include deaths within a year of pregnancy from causes related to or aggravated by the pregnancy or its management, as determined by expert committee review. Abbreviations: CVD = Cardiovascular disease; Sepsis = Sepsis or infection; Hem = Hemorrhage; HDP = Hypertensive disorders of pregnancy; TPE = Thrombotic pulmonary embolism; ; AFE = Amniotic fluid embolism. </a:t>
            </a:r>
            <a:r>
              <a:rPr lang="en-US" sz="1400" b="0" i="1" u="none" strike="noStrike" baseline="0" dirty="0">
                <a:solidFill>
                  <a:srgbClr val="585858"/>
                </a:solidFill>
                <a:latin typeface="Calibri Light" panose="020F0302020204030204" pitchFamily="34" charset="0"/>
              </a:rPr>
              <a:t>Note: Deaths not shown in the above figure were from cerebrovascular accidents (22), anesthesia (5), other medical causes (60) and undetermined (2). </a:t>
            </a:r>
            <a:endParaRPr lang="en-US" sz="1400" dirty="0"/>
          </a:p>
        </p:txBody>
      </p:sp>
      <p:graphicFrame>
        <p:nvGraphicFramePr>
          <p:cNvPr id="6" name="Chart 5" descr="This figure shows the proportions of pregnancy-related deaths by cause and timing to death in California from 2011 through 2019. &#10;More than half of cardiovascular deaths occurred after discharge from delivery hospital: 22% occurred 7 to 42 days after pregnancy ended and 32% occurred 43 to 365 days after pregnancy ended.&#10;Most deaths from hemorrhage, 72%, occurred on the day of delivery or within 6 days after pregnancy ended.&#10;The largest proportion of deaths due to sepsis or infection occurred on the day or delivery or within 6 days after pregnancy ended at 49%. Thirty-two percent occurred 7 to 42 days after pregnancy ended.&#10;Most deaths from hypertensive disorders of pregnancy occurred at delivery or within 6 days after pregnancy ended at 62%.&#10;The largest proportions of deaths due to thrombotic pulmonary embolism occurred during pregnancy at 36% and at delivery or within 6 days after pregnancy ended at 38%.&#10;Most deaths from amniotic fluid embolism occurred on the day of delivery or within 6 days after pregnancy ended at 91%.">
            <a:extLst>
              <a:ext uri="{FF2B5EF4-FFF2-40B4-BE49-F238E27FC236}">
                <a16:creationId xmlns:a16="http://schemas.microsoft.com/office/drawing/2014/main" id="{BEF10A8B-C7AB-468A-A02E-E5F19AB2637D}"/>
              </a:ext>
            </a:extLst>
          </p:cNvPr>
          <p:cNvGraphicFramePr>
            <a:graphicFrameLocks/>
          </p:cNvGraphicFramePr>
          <p:nvPr>
            <p:extLst>
              <p:ext uri="{D42A27DB-BD31-4B8C-83A1-F6EECF244321}">
                <p14:modId xmlns:p14="http://schemas.microsoft.com/office/powerpoint/2010/main" val="2709851038"/>
              </p:ext>
            </p:extLst>
          </p:nvPr>
        </p:nvGraphicFramePr>
        <p:xfrm>
          <a:off x="1422282" y="1441296"/>
          <a:ext cx="10420332" cy="41433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560851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67068-1375-41B5-8219-BACD921719AC}"/>
              </a:ext>
            </a:extLst>
          </p:cNvPr>
          <p:cNvSpPr>
            <a:spLocks noGrp="1"/>
          </p:cNvSpPr>
          <p:nvPr>
            <p:ph type="title"/>
          </p:nvPr>
        </p:nvSpPr>
        <p:spPr/>
        <p:txBody>
          <a:bodyPr>
            <a:normAutofit/>
          </a:bodyPr>
          <a:lstStyle/>
          <a:p>
            <a:r>
              <a:rPr lang="en-US" sz="3700" dirty="0">
                <a:effectLst/>
                <a:ea typeface="Calibri" panose="020F0502020204030204" pitchFamily="34" charset="0"/>
                <a:cs typeface="Times New Roman" panose="02020603050405020304" pitchFamily="18" charset="0"/>
              </a:rPr>
              <a:t>Pregnancy-Related Mortality Ratio by Cause</a:t>
            </a:r>
            <a:br>
              <a:rPr lang="en-US" sz="4000" dirty="0">
                <a:effectLst/>
                <a:ea typeface="Calibri" panose="020F0502020204030204" pitchFamily="34" charset="0"/>
                <a:cs typeface="Times New Roman" panose="02020603050405020304" pitchFamily="18" charset="0"/>
              </a:rPr>
            </a:br>
            <a:r>
              <a:rPr lang="en-US" sz="3000" dirty="0">
                <a:effectLst/>
                <a:ea typeface="Calibri" panose="020F0502020204030204" pitchFamily="34" charset="0"/>
                <a:cs typeface="Times New Roman" panose="02020603050405020304" pitchFamily="18" charset="0"/>
              </a:rPr>
              <a:t>California 2011-2019</a:t>
            </a:r>
            <a:endParaRPr lang="en-US" sz="3000" dirty="0"/>
          </a:p>
        </p:txBody>
      </p:sp>
      <p:sp>
        <p:nvSpPr>
          <p:cNvPr id="4" name="TextBox 3">
            <a:extLst>
              <a:ext uri="{FF2B5EF4-FFF2-40B4-BE49-F238E27FC236}">
                <a16:creationId xmlns:a16="http://schemas.microsoft.com/office/drawing/2014/main" id="{68168B77-2EB0-48B6-BCA7-BE0C403895A4}"/>
              </a:ext>
            </a:extLst>
          </p:cNvPr>
          <p:cNvSpPr txBox="1"/>
          <p:nvPr/>
        </p:nvSpPr>
        <p:spPr>
          <a:xfrm>
            <a:off x="923934" y="6155293"/>
            <a:ext cx="7974835" cy="369332"/>
          </a:xfrm>
          <a:prstGeom prst="rect">
            <a:avLst/>
          </a:prstGeom>
          <a:noFill/>
        </p:spPr>
        <p:txBody>
          <a:bodyPr wrap="square" rtlCol="0">
            <a:spAutoFit/>
          </a:bodyPr>
          <a:lstStyle/>
          <a:p>
            <a:r>
              <a:rPr lang="en-US" dirty="0"/>
              <a:t>* Significant decline in PRMR for deaths due to hypertensive disorders of pregnancy</a:t>
            </a:r>
          </a:p>
        </p:txBody>
      </p:sp>
      <p:sp>
        <p:nvSpPr>
          <p:cNvPr id="7" name="TextBox 6">
            <a:extLst>
              <a:ext uri="{FF2B5EF4-FFF2-40B4-BE49-F238E27FC236}">
                <a16:creationId xmlns:a16="http://schemas.microsoft.com/office/drawing/2014/main" id="{FA909DAC-E8C6-4496-801D-D07F246D549E}"/>
              </a:ext>
            </a:extLst>
          </p:cNvPr>
          <p:cNvSpPr txBox="1"/>
          <p:nvPr/>
        </p:nvSpPr>
        <p:spPr>
          <a:xfrm>
            <a:off x="923934" y="5458258"/>
            <a:ext cx="10766945" cy="692497"/>
          </a:xfrm>
          <a:prstGeom prst="rect">
            <a:avLst/>
          </a:prstGeom>
          <a:noFill/>
        </p:spPr>
        <p:txBody>
          <a:bodyPr wrap="square" rtlCol="0">
            <a:spAutoFit/>
          </a:bodyPr>
          <a:lstStyle/>
          <a:p>
            <a:r>
              <a:rPr lang="en-US" sz="1300" b="0" i="0" u="none" strike="noStrike" baseline="0" dirty="0">
                <a:solidFill>
                  <a:srgbClr val="585858"/>
                </a:solidFill>
                <a:latin typeface="Calibri Light" panose="020F0302020204030204" pitchFamily="34" charset="0"/>
              </a:rPr>
              <a:t>Pregnancy-related mortality ratio (PRMR) = Number of pregnancy-related deaths per 100,000 live births, up to one year after the end of pregnancy. Pregnancy-relatedness determinations were made through a structured expert committee case review process. </a:t>
            </a:r>
            <a:r>
              <a:rPr lang="en-US" sz="1300" dirty="0">
                <a:solidFill>
                  <a:srgbClr val="585858"/>
                </a:solidFill>
                <a:latin typeface="Calibri Light" panose="020F0302020204030204" pitchFamily="34" charset="0"/>
              </a:rPr>
              <a:t>Abbreviations: CVD = Cardiovascular disease; Hem = Hemorrhage; Sepsis = Sepsis or infection; HDP = Hypertensive disorders of pregnancy; TPE = Thrombotic pulmonary embolism; AFE = Amniotic fluid embolism. </a:t>
            </a:r>
          </a:p>
        </p:txBody>
      </p:sp>
      <p:graphicFrame>
        <p:nvGraphicFramePr>
          <p:cNvPr id="9" name="Chart 8" descr="This figure shows pregnancy-related mortality ratios by cause of death in California in 3-year periods: 2011-2013, 2014-2016, and 2017-2019.&#10;The rate of pregnancy-related deaths from hypertensive disorders of pregnancy decreased significantly in 2017-2019. The pregnancy-related mortality ratio for deaths from hypertensive disorders dropped to 0.4 deaths per 100,000 live births – a 76% decline compared to a pregnancy-related mortality ratio of 1.7 in 2014-2016.&#10;Other cause-specific pregnancy-related mortality ratios did not change significantly across the three 3-year periods.&#10;&#10;">
            <a:extLst>
              <a:ext uri="{FF2B5EF4-FFF2-40B4-BE49-F238E27FC236}">
                <a16:creationId xmlns:a16="http://schemas.microsoft.com/office/drawing/2014/main" id="{5B5B2675-D6A0-4C03-905A-73EB9B11861A}"/>
              </a:ext>
            </a:extLst>
          </p:cNvPr>
          <p:cNvGraphicFramePr>
            <a:graphicFrameLocks/>
          </p:cNvGraphicFramePr>
          <p:nvPr>
            <p:extLst>
              <p:ext uri="{D42A27DB-BD31-4B8C-83A1-F6EECF244321}">
                <p14:modId xmlns:p14="http://schemas.microsoft.com/office/powerpoint/2010/main" val="261014674"/>
              </p:ext>
            </p:extLst>
          </p:nvPr>
        </p:nvGraphicFramePr>
        <p:xfrm>
          <a:off x="750627" y="1624083"/>
          <a:ext cx="10593639" cy="384704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8015246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A6E70-3D19-4F7C-9A4C-9F5E7DD38CE4}"/>
              </a:ext>
            </a:extLst>
          </p:cNvPr>
          <p:cNvSpPr>
            <a:spLocks noGrp="1"/>
          </p:cNvSpPr>
          <p:nvPr>
            <p:ph type="title"/>
          </p:nvPr>
        </p:nvSpPr>
        <p:spPr/>
        <p:txBody>
          <a:bodyPr>
            <a:normAutofit/>
          </a:bodyPr>
          <a:lstStyle/>
          <a:p>
            <a:r>
              <a:rPr lang="en-US" sz="3700" dirty="0">
                <a:effectLst/>
                <a:ea typeface="Calibri" panose="020F0502020204030204" pitchFamily="34" charset="0"/>
                <a:cs typeface="Times New Roman" panose="02020603050405020304" pitchFamily="18" charset="0"/>
              </a:rPr>
              <a:t>Pregnancy-Related Mortality Ratio by Age</a:t>
            </a:r>
            <a:br>
              <a:rPr lang="en-US" sz="4000" dirty="0">
                <a:effectLst/>
                <a:ea typeface="Calibri" panose="020F0502020204030204" pitchFamily="34" charset="0"/>
                <a:cs typeface="Times New Roman" panose="02020603050405020304" pitchFamily="18" charset="0"/>
              </a:rPr>
            </a:br>
            <a:r>
              <a:rPr lang="en-US" sz="3000" dirty="0">
                <a:effectLst/>
                <a:ea typeface="Calibri" panose="020F0502020204030204" pitchFamily="34" charset="0"/>
                <a:cs typeface="Times New Roman" panose="02020603050405020304" pitchFamily="18" charset="0"/>
              </a:rPr>
              <a:t>California 2011-2019</a:t>
            </a:r>
            <a:endParaRPr lang="en-US" sz="3000" dirty="0"/>
          </a:p>
        </p:txBody>
      </p:sp>
      <p:graphicFrame>
        <p:nvGraphicFramePr>
          <p:cNvPr id="5" name="Chart 4" descr="This figure shows pregnancy-related mortality ratios by age in California across 3-year periods: 2011-2013, 2014-2016 and 2017-2019.&#10;The pregnancy-related mortality ratio increased with older age and this pattern was constant over time.&#10;In 2017-2019, the PRMR for age group 40 years and older was 34.1 deaths per 100,000 live births, 3.1 times higher than the pregnancy-related mortality ratios of 10.9 for age groups less than 25 years and 25-29 years. ">
            <a:extLst>
              <a:ext uri="{FF2B5EF4-FFF2-40B4-BE49-F238E27FC236}">
                <a16:creationId xmlns:a16="http://schemas.microsoft.com/office/drawing/2014/main" id="{2F824FBC-6307-4CDC-B8CC-554F17566D90}"/>
              </a:ext>
            </a:extLst>
          </p:cNvPr>
          <p:cNvGraphicFramePr>
            <a:graphicFrameLocks/>
          </p:cNvGraphicFramePr>
          <p:nvPr>
            <p:extLst>
              <p:ext uri="{D42A27DB-BD31-4B8C-83A1-F6EECF244321}">
                <p14:modId xmlns:p14="http://schemas.microsoft.com/office/powerpoint/2010/main" val="273163486"/>
              </p:ext>
            </p:extLst>
          </p:nvPr>
        </p:nvGraphicFramePr>
        <p:xfrm>
          <a:off x="760234" y="1715061"/>
          <a:ext cx="10621640" cy="3798635"/>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a:extLst>
              <a:ext uri="{FF2B5EF4-FFF2-40B4-BE49-F238E27FC236}">
                <a16:creationId xmlns:a16="http://schemas.microsoft.com/office/drawing/2014/main" id="{8E2E9C05-B923-463B-995C-258D10E3ACBE}"/>
              </a:ext>
            </a:extLst>
          </p:cNvPr>
          <p:cNvSpPr txBox="1"/>
          <p:nvPr/>
        </p:nvSpPr>
        <p:spPr>
          <a:xfrm>
            <a:off x="810126" y="5470612"/>
            <a:ext cx="10420332" cy="738664"/>
          </a:xfrm>
          <a:prstGeom prst="rect">
            <a:avLst/>
          </a:prstGeom>
          <a:noFill/>
        </p:spPr>
        <p:txBody>
          <a:bodyPr wrap="square" rtlCol="0">
            <a:spAutoFit/>
          </a:bodyPr>
          <a:lstStyle/>
          <a:p>
            <a:r>
              <a:rPr lang="en-US" sz="1400" b="0" i="0" u="none" strike="noStrike" baseline="0" dirty="0">
                <a:solidFill>
                  <a:srgbClr val="585858"/>
                </a:solidFill>
                <a:latin typeface="Calibri Light" panose="020F0302020204030204" pitchFamily="34" charset="0"/>
              </a:rPr>
              <a:t>Pregnancy-related mortality ratio (PRMR) = Number of pregnancy-related deaths per 100,000 live births. Pregnancy-related deaths include deaths within a year of pregnancy from causes related to or aggravated by the pregnancy or its management, as determined by expert committee review. </a:t>
            </a:r>
            <a:endParaRPr lang="en-US" sz="1400" dirty="0">
              <a:solidFill>
                <a:srgbClr val="585858"/>
              </a:solidFill>
              <a:latin typeface="Calibri Light" panose="020F0302020204030204" pitchFamily="34" charset="0"/>
            </a:endParaRPr>
          </a:p>
        </p:txBody>
      </p:sp>
    </p:spTree>
    <p:extLst>
      <p:ext uri="{BB962C8B-B14F-4D97-AF65-F5344CB8AC3E}">
        <p14:creationId xmlns:p14="http://schemas.microsoft.com/office/powerpoint/2010/main" val="16906697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CAH PowerPoint Template_WIDE_draft 7.17" id="{6E91FB23-6984-4B62-B34E-B411F95326E9}" vid="{B407B585-0AD6-4AAF-9071-5E5B4BB6DCB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CDPH Document" ma:contentTypeID="0x0101002CC577673628EB48993F371F1850BF7D0083237CC36B795E4CA956899938B5CBD5" ma:contentTypeVersion="6" ma:contentTypeDescription="Create a new document." ma:contentTypeScope="" ma:versionID="aa1a39c128970b1031d2008a7828d83c">
  <xsd:schema xmlns:xsd="http://www.w3.org/2001/XMLSchema" xmlns:xs="http://www.w3.org/2001/XMLSchema" xmlns:p="http://schemas.microsoft.com/office/2006/metadata/properties" xmlns:ns1="http://schemas.microsoft.com/sharepoint/v3" xmlns:ns2="a48324c4-7d20-48d3-8188-32763737222b" targetNamespace="http://schemas.microsoft.com/office/2006/metadata/properties" ma:root="true" ma:fieldsID="3191bda3ad2b7513f21df0725f7150df" ns1:_="" ns2:_="">
    <xsd:import namespace="http://schemas.microsoft.com/sharepoint/v3"/>
    <xsd:import namespace="a48324c4-7d20-48d3-8188-32763737222b"/>
    <xsd:element name="properties">
      <xsd:complexType>
        <xsd:sequence>
          <xsd:element name="documentManagement">
            <xsd:complexType>
              <xsd:all>
                <xsd:element ref="ns2:kcdf3820fa7642e8be4bb4902ce9671f" minOccurs="0"/>
                <xsd:element ref="ns2:TaxCatchAll" minOccurs="0"/>
                <xsd:element ref="ns2:TaxCatchAllLabel" minOccurs="0"/>
                <xsd:element ref="ns2:off2d280d04f435e8ad65f64297220d7" minOccurs="0"/>
                <xsd:element ref="ns2:bb1a85d7c91c4659b60f056ef7672151" minOccurs="0"/>
                <xsd:element ref="ns2:e703b7d8b6284097bcc8d89d108ab72a" minOccurs="0"/>
                <xsd:element ref="ns2:News_x0020_Highlight" minOccurs="0"/>
                <xsd:element ref="ns2:Health_x0020_Aler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22" nillable="true" ma:displayName="Scheduling Start Date" ma:description="Scheduling Start Date is a site column created by the Publishing feature. It is used to specify the date and time on which this page will first appear to site visitors." ma:internalName="Scheduling_x0020_Start_x0020_Date">
      <xsd:simpleType>
        <xsd:restriction base="dms:Unknown"/>
      </xsd:simpleType>
    </xsd:element>
    <xsd:element name="PublishingExpirationDate" ma:index="23" nillable="true" ma:displayName="Scheduling End Date" ma:description="Scheduling End Date is a site column created by the Publishing feature. It is used to specify the date and time on which this page will no longer appear to site visitors." ma:internalName="Scheduling_x0020_End_x0020_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48324c4-7d20-48d3-8188-32763737222b" elementFormDefault="qualified">
    <xsd:import namespace="http://schemas.microsoft.com/office/2006/documentManagement/types"/>
    <xsd:import namespace="http://schemas.microsoft.com/office/infopath/2007/PartnerControls"/>
    <xsd:element name="kcdf3820fa7642e8be4bb4902ce9671f" ma:index="8" nillable="true" ma:taxonomy="true" ma:internalName="kcdf3820fa7642e8be4bb4902ce9671f" ma:taxonomyFieldName="Topic" ma:displayName="Topic" ma:default="" ma:fieldId="{4cdf3820-fa76-42e8-be4b-b4902ce9671f}" ma:taxonomyMulti="true" ma:sspId="9a0f6eb7-bd68-4f59-97bd-9114eeb6b724" ma:termSetId="40e4449d-bf1d-4e80-8478-ecfbe04b300f"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71170ce7-0db4-4c2d-850d-13dce0ec4ea5}" ma:internalName="TaxCatchAll" ma:showField="CatchAllData" ma:web="a48324c4-7d20-48d3-8188-32763737222b">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71170ce7-0db4-4c2d-850d-13dce0ec4ea5}" ma:internalName="TaxCatchAllLabel" ma:readOnly="true" ma:showField="CatchAllDataLabel" ma:web="a48324c4-7d20-48d3-8188-32763737222b">
      <xsd:complexType>
        <xsd:complexContent>
          <xsd:extension base="dms:MultiChoiceLookup">
            <xsd:sequence>
              <xsd:element name="Value" type="dms:Lookup" maxOccurs="unbounded" minOccurs="0" nillable="true"/>
            </xsd:sequence>
          </xsd:extension>
        </xsd:complexContent>
      </xsd:complexType>
    </xsd:element>
    <xsd:element name="off2d280d04f435e8ad65f64297220d7" ma:index="12" nillable="true" ma:taxonomy="true" ma:internalName="off2d280d04f435e8ad65f64297220d7" ma:taxonomyFieldName="CDPH_x0020_Audience" ma:displayName="CDPH Audience" ma:default="" ma:fieldId="{8ff2d280-d04f-435e-8ad6-5f64297220d7}" ma:taxonomyMulti="true" ma:sspId="9a0f6eb7-bd68-4f59-97bd-9114eeb6b724" ma:termSetId="32858045-b290-4c1a-9313-e286e63cb67e" ma:anchorId="00000000-0000-0000-0000-000000000000" ma:open="false" ma:isKeyword="false">
      <xsd:complexType>
        <xsd:sequence>
          <xsd:element ref="pc:Terms" minOccurs="0" maxOccurs="1"/>
        </xsd:sequence>
      </xsd:complexType>
    </xsd:element>
    <xsd:element name="bb1a85d7c91c4659b60f056ef7672151" ma:index="14" nillable="true" ma:taxonomy="true" ma:internalName="bb1a85d7c91c4659b60f056ef7672151" ma:taxonomyFieldName="Program" ma:displayName="Program" ma:default="" ma:fieldId="{bb1a85d7-c91c-4659-b60f-056ef7672151}" ma:taxonomyMulti="true" ma:sspId="9a0f6eb7-bd68-4f59-97bd-9114eeb6b724" ma:termSetId="9545d098-3c3e-443d-a3cc-3f9ced564b10" ma:anchorId="00000000-0000-0000-0000-000000000000" ma:open="false" ma:isKeyword="false">
      <xsd:complexType>
        <xsd:sequence>
          <xsd:element ref="pc:Terms" minOccurs="0" maxOccurs="1"/>
        </xsd:sequence>
      </xsd:complexType>
    </xsd:element>
    <xsd:element name="e703b7d8b6284097bcc8d89d108ab72a" ma:index="16" nillable="true" ma:taxonomy="true" ma:internalName="e703b7d8b6284097bcc8d89d108ab72a" ma:taxonomyFieldName="Content_x0020_Language" ma:displayName="Content Language" ma:default="29;#English|8f67e8f0-30aa-4f55-b6ce-e3163530a2da" ma:fieldId="{e703b7d8-b628-4097-bcc8-d89d108ab72a}" ma:sspId="9a0f6eb7-bd68-4f59-97bd-9114eeb6b724" ma:termSetId="79a7d6ea-e7a5-4c3f-abf7-0b82a0b1b7b8" ma:anchorId="00000000-0000-0000-0000-000000000000" ma:open="false" ma:isKeyword="false">
      <xsd:complexType>
        <xsd:sequence>
          <xsd:element ref="pc:Terms" minOccurs="0" maxOccurs="1"/>
        </xsd:sequence>
      </xsd:complexType>
    </xsd:element>
    <xsd:element name="News_x0020_Highlight" ma:index="18" nillable="true" ma:displayName="News Highlight" ma:description="If checked, this page will be displayed in news highlight section " ma:internalName="News_x0020_Highlight">
      <xsd:simpleType>
        <xsd:restriction base="dms:Boolean"/>
      </xsd:simpleType>
    </xsd:element>
    <xsd:element name="Health_x0020_Alert" ma:index="19" nillable="true" ma:displayName="Health Alert" ma:description="If checked, this page will be displayed in health alert section" ma:internalName="Health_x0020_Alert">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kcdf3820fa7642e8be4bb4902ce9671f xmlns="a48324c4-7d20-48d3-8188-32763737222b">
      <Terms xmlns="http://schemas.microsoft.com/office/infopath/2007/PartnerControls"/>
    </kcdf3820fa7642e8be4bb4902ce9671f>
    <bb1a85d7c91c4659b60f056ef7672151 xmlns="a48324c4-7d20-48d3-8188-32763737222b">
      <Terms xmlns="http://schemas.microsoft.com/office/infopath/2007/PartnerControls"/>
    </bb1a85d7c91c4659b60f056ef7672151>
    <PublishingExpirationDate xmlns="http://schemas.microsoft.com/sharepoint/v3" xsi:nil="true"/>
    <PublishingStartDate xmlns="http://schemas.microsoft.com/sharepoint/v3" xsi:nil="true"/>
    <Health_x0020_Alert xmlns="a48324c4-7d20-48d3-8188-32763737222b" xsi:nil="true"/>
    <TaxCatchAll xmlns="a48324c4-7d20-48d3-8188-32763737222b">
      <Value>29</Value>
    </TaxCatchAll>
    <News_x0020_Highlight xmlns="a48324c4-7d20-48d3-8188-32763737222b" xsi:nil="true"/>
    <off2d280d04f435e8ad65f64297220d7 xmlns="a48324c4-7d20-48d3-8188-32763737222b">
      <Terms xmlns="http://schemas.microsoft.com/office/infopath/2007/PartnerControls"/>
    </off2d280d04f435e8ad65f64297220d7>
    <e703b7d8b6284097bcc8d89d108ab72a xmlns="a48324c4-7d20-48d3-8188-32763737222b">
      <Terms xmlns="http://schemas.microsoft.com/office/infopath/2007/PartnerControls">
        <TermInfo xmlns="http://schemas.microsoft.com/office/infopath/2007/PartnerControls">
          <TermName xmlns="http://schemas.microsoft.com/office/infopath/2007/PartnerControls">English</TermName>
          <TermId xmlns="http://schemas.microsoft.com/office/infopath/2007/PartnerControls">8f67e8f0-30aa-4f55-b6ce-e3163530a2da</TermId>
        </TermInfo>
      </Terms>
    </e703b7d8b6284097bcc8d89d108ab72a>
  </documentManagement>
</p:properties>
</file>

<file path=customXml/itemProps1.xml><?xml version="1.0" encoding="utf-8"?>
<ds:datastoreItem xmlns:ds="http://schemas.openxmlformats.org/officeDocument/2006/customXml" ds:itemID="{F9EEE125-0CE0-419C-8FBB-04516611E50A}"/>
</file>

<file path=customXml/itemProps2.xml><?xml version="1.0" encoding="utf-8"?>
<ds:datastoreItem xmlns:ds="http://schemas.openxmlformats.org/officeDocument/2006/customXml" ds:itemID="{3EE2543F-D5D7-42DE-84E2-4953AB071917}"/>
</file>

<file path=customXml/itemProps3.xml><?xml version="1.0" encoding="utf-8"?>
<ds:datastoreItem xmlns:ds="http://schemas.openxmlformats.org/officeDocument/2006/customXml" ds:itemID="{A2C23B25-54AC-4D91-9FC9-2BD48FDD2778}"/>
</file>

<file path=docProps/app.xml><?xml version="1.0" encoding="utf-8"?>
<Properties xmlns="http://schemas.openxmlformats.org/officeDocument/2006/extended-properties" xmlns:vt="http://schemas.openxmlformats.org/officeDocument/2006/docPropsVTypes">
  <Template>MCAH PowerPoint Template_WIDE_August2020</Template>
  <TotalTime>14378</TotalTime>
  <Words>3150</Words>
  <Application>Microsoft Office PowerPoint</Application>
  <PresentationFormat>Widescreen</PresentationFormat>
  <Paragraphs>333</Paragraphs>
  <Slides>13</Slides>
  <Notes>12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Calibri Light</vt:lpstr>
      <vt:lpstr>Webdings</vt:lpstr>
      <vt:lpstr>Wingdings</vt:lpstr>
      <vt:lpstr>Wingdings 3</vt:lpstr>
      <vt:lpstr>Office Theme</vt:lpstr>
      <vt:lpstr>Pregnancy-Related Mortality in CA</vt:lpstr>
      <vt:lpstr>Instructions</vt:lpstr>
      <vt:lpstr>Pregnancy-Related Mortality Ratio in U.S. and California 2011-2019</vt:lpstr>
      <vt:lpstr>Pregnancy-Associated Deaths California 2011-2019</vt:lpstr>
      <vt:lpstr>Pregnancy-Related Deaths by Cause  California 2011-2019</vt:lpstr>
      <vt:lpstr>Pregnancy-Related Deaths by Timing to Death California 2011-2019</vt:lpstr>
      <vt:lpstr>Pregnancy-Related Deaths by Cause and Timing to Death California 2011-2019</vt:lpstr>
      <vt:lpstr>Pregnancy-Related Mortality Ratio by Cause California 2011-2019</vt:lpstr>
      <vt:lpstr>Pregnancy-Related Mortality Ratio by Age California 2011-2019</vt:lpstr>
      <vt:lpstr>Pregnancy-Related Mortality Ratio by Body Mass Index California 2011-2019</vt:lpstr>
      <vt:lpstr>Pregnancy-Related Mortality Ratio by Payer Source California 2011-2019</vt:lpstr>
      <vt:lpstr>Pregnancy-Related Mortality Ratio by Community Conditions  California 2011-2019</vt:lpstr>
      <vt:lpstr>Pregnancy-Related Mortality Ratio by Race/Ethnicity California 2011-2019</vt:lpstr>
    </vt:vector>
  </TitlesOfParts>
  <Company>CDPH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California Pregnancy Mortality Surveillance System (CA-PMSS)</dc:title>
  <dc:creator>Krakowiak, Paula@CDPH</dc:creator>
  <cp:lastModifiedBy>Lee, Stefanie@CDPH</cp:lastModifiedBy>
  <cp:revision>252</cp:revision>
  <cp:lastPrinted>2019-05-21T22:24:44Z</cp:lastPrinted>
  <dcterms:created xsi:type="dcterms:W3CDTF">2021-09-28T17:44:43Z</dcterms:created>
  <dcterms:modified xsi:type="dcterms:W3CDTF">2022-06-20T18:46:57Z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y fmtid="{D5CDD505-2E9C-101B-9397-08002B2CF9AE}" pid="3" name="Content Language">
    <vt:lpwstr>29;#English|8f67e8f0-30aa-4f55-b6ce-e3163530a2da</vt:lpwstr>
  </property>
  <property fmtid="{D5CDD505-2E9C-101B-9397-08002B2CF9AE}" pid="4" name="Topic">
    <vt:lpwstr/>
  </property>
  <property fmtid="{D5CDD505-2E9C-101B-9397-08002B2CF9AE}" pid="5" name="CDPH Audience">
    <vt:lpwstr/>
  </property>
  <property fmtid="{D5CDD505-2E9C-101B-9397-08002B2CF9AE}" pid="6" name="ContentTypeId">
    <vt:lpwstr>0x0101002CC577673628EB48993F371F1850BF7D0083237CC36B795E4CA956899938B5CBD5</vt:lpwstr>
  </property>
  <property fmtid="{D5CDD505-2E9C-101B-9397-08002B2CF9AE}" pid="7" name="Program">
    <vt:lpwstr/>
  </property>
</Properties>
</file>