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7"/>
  </p:notesMasterIdLst>
  <p:handoutMasterIdLst>
    <p:handoutMasterId r:id="rId18"/>
  </p:handoutMasterIdLst>
  <p:sldIdLst>
    <p:sldId id="258" r:id="rId5"/>
    <p:sldId id="362" r:id="rId6"/>
    <p:sldId id="363" r:id="rId7"/>
    <p:sldId id="373" r:id="rId8"/>
    <p:sldId id="364" r:id="rId9"/>
    <p:sldId id="365" r:id="rId10"/>
    <p:sldId id="378" r:id="rId11"/>
    <p:sldId id="366" r:id="rId12"/>
    <p:sldId id="379" r:id="rId13"/>
    <p:sldId id="382" r:id="rId14"/>
    <p:sldId id="380" r:id="rId15"/>
    <p:sldId id="3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209" autoAdjust="0"/>
  </p:normalViewPr>
  <p:slideViewPr>
    <p:cSldViewPr snapToGrid="0">
      <p:cViewPr varScale="1">
        <p:scale>
          <a:sx n="117" d="100"/>
          <a:sy n="117" d="100"/>
        </p:scale>
        <p:origin x="3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AC8A4-9D7A-4CEC-9216-CA4C4D4BE18D}" type="datetimeFigureOut">
              <a:rPr lang="en-US" smtClean="0"/>
              <a:t>05/14/2020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48F8B0-BF0C-47E9-81E3-30799B277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CD133-7E51-4954-A614-4607F6122F18}" type="datetimeFigureOut">
              <a:rPr lang="en-US" smtClean="0"/>
              <a:t>05/14/2020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67DFB-92C0-4D27-9839-74DBC0C08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4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0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4E9F-09E8-4350-9015-30376FF4E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ADD2C-0B60-4A2D-B5AB-18E2CB4C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84CDC9-546A-4498-AD60-9307FEFE8E30}"/>
              </a:ext>
            </a:extLst>
          </p:cNvPr>
          <p:cNvCxnSpPr/>
          <p:nvPr userDrawn="1"/>
        </p:nvCxnSpPr>
        <p:spPr>
          <a:xfrm>
            <a:off x="6299200" y="6400800"/>
            <a:ext cx="54864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AEAE5495-55AE-4E66-A4B2-79FE1047A125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6299200" y="6400800"/>
            <a:ext cx="548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200" b="1" i="0" dirty="0">
                <a:solidFill>
                  <a:srgbClr val="0070C0"/>
                </a:solidFill>
              </a:rPr>
              <a:t>Center for Health Care Quality @ CDPH</a:t>
            </a:r>
          </a:p>
        </p:txBody>
      </p:sp>
      <p:pic>
        <p:nvPicPr>
          <p:cNvPr id="1026" name="Picture 2" descr="CDPH Site Logo">
            <a:extLst>
              <a:ext uri="{FF2B5EF4-FFF2-40B4-BE49-F238E27FC236}">
                <a16:creationId xmlns:a16="http://schemas.microsoft.com/office/drawing/2014/main" id="{FA171F79-E7FC-43E4-89E2-6BBDA58CC6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559" y="534987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CA52-9C27-4E29-A7F6-233142B7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32605"/>
            <a:ext cx="11465828" cy="1094337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5509-90F3-4D04-BED4-26D833AA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E4AD7-115A-4DD5-B458-BAF0558F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DPH Site Logo">
            <a:extLst>
              <a:ext uri="{FF2B5EF4-FFF2-40B4-BE49-F238E27FC236}">
                <a16:creationId xmlns:a16="http://schemas.microsoft.com/office/drawing/2014/main" id="{BFE6254D-36AD-452E-AF66-3790D970A9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8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AF42-11E0-4636-AEF4-C60230A1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295189" cy="1130689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ED83-5741-4AEF-ACF7-AD2412456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FF017-BED8-4FD0-9608-FCA55363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619670A-0C88-402A-B4B7-89560F05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2" descr="CDPH Site Logo">
            <a:extLst>
              <a:ext uri="{FF2B5EF4-FFF2-40B4-BE49-F238E27FC236}">
                <a16:creationId xmlns:a16="http://schemas.microsoft.com/office/drawing/2014/main" id="{A480DD65-FEB8-4EE6-A76C-4AA67EAC7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2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7C298-1665-4729-8D50-E8625411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8762C-0F24-41A0-BAFF-D00FC2F7A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1B32E9B-BCC5-4008-B6DC-5AD67BF3D369}"/>
              </a:ext>
            </a:extLst>
          </p:cNvPr>
          <p:cNvSpPr txBox="1">
            <a:spLocks/>
          </p:cNvSpPr>
          <p:nvPr userDrawn="1"/>
        </p:nvSpPr>
        <p:spPr>
          <a:xfrm>
            <a:off x="87352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DPH Site Logo">
            <a:extLst>
              <a:ext uri="{FF2B5EF4-FFF2-40B4-BE49-F238E27FC236}">
                <a16:creationId xmlns:a16="http://schemas.microsoft.com/office/drawing/2014/main" id="{3BE64634-0E90-4FEB-9A7F-5070523CC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5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7E867-BB27-4A1B-8755-11F73E50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F7D8-8845-46D5-8AF0-5ED2C30C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98B0B-F4AF-4D04-B9F6-CBF2675A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80BA-1B52-496B-A0ED-0DD7B3BEE35B}" type="datetime1">
              <a:rPr lang="en-US" smtClean="0"/>
              <a:t>05/14/2020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43594-67FC-4536-B89D-E3F880DDC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4672" y="6356350"/>
            <a:ext cx="411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CBC0-B992-4C8F-8B5E-043E97E9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https://www.cdc.gov/nhsn/pdfs/covid19/ltcf/covid19-enrollment-508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qcor.cms.gov/main.jsp" TargetMode="External"/><Relationship Id="rId5" Type="http://schemas.openxmlformats.org/officeDocument/2006/relationships/hyperlink" Target="https://public.staging.cdph.ca.gov/Programs/CHCQ/LCP/Pages/SNF-COVID-19-Daily-Reporting.aspx" TargetMode="Externa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-19SNFSURVEY@CDPH.CA.GOV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hsn/pdfs/covid19/ltcf/covid19-enrollment-508.pdf" TargetMode="External"/><Relationship Id="rId2" Type="http://schemas.openxmlformats.org/officeDocument/2006/relationships/hyperlink" Target="https://qcor.cms.gov/main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hsn.cdc.gov/RegistrationForm/inde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ms.cdc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oronavirus">
            <a:extLst>
              <a:ext uri="{FF2B5EF4-FFF2-40B4-BE49-F238E27FC236}">
                <a16:creationId xmlns:a16="http://schemas.microsoft.com/office/drawing/2014/main" id="{68525F00-FA64-445C-9B30-8E7CE6742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2" name="Rectangle 141" hidden="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A1EFB4-D509-4D7F-98DA-BFE1DA18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581" y="6099687"/>
            <a:ext cx="1957419" cy="3391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</a:rPr>
              <a:t>May 2020</a:t>
            </a:r>
          </a:p>
        </p:txBody>
      </p:sp>
      <p:pic>
        <p:nvPicPr>
          <p:cNvPr id="14" name="Picture 2" descr="CDPH Site Logo">
            <a:extLst>
              <a:ext uri="{FF2B5EF4-FFF2-40B4-BE49-F238E27FC236}">
                <a16:creationId xmlns:a16="http://schemas.microsoft.com/office/drawing/2014/main" id="{D1F54FF0-B814-43C7-93AE-B3021B61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0" y="565042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itle 1"/>
          <p:cNvSpPr>
            <a:spLocks noGrp="1" noChangeArrowheads="1"/>
          </p:cNvSpPr>
          <p:nvPr>
            <p:ph type="ctrTitle"/>
          </p:nvPr>
        </p:nvSpPr>
        <p:spPr>
          <a:xfrm>
            <a:off x="462184" y="1139136"/>
            <a:ext cx="5776515" cy="2589137"/>
          </a:xfrm>
        </p:spPr>
        <p:txBody>
          <a:bodyPr anchor="b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SNF COVID-19 SURVEY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NHSN REGISTRATION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endParaRPr lang="en-US" sz="31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2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942C3-34C5-4AD2-8408-D8A294FB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7090-E1B8-496E-8A38-6633A0A5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HAVE NOT enrolled with NHSN:</a:t>
            </a:r>
          </a:p>
          <a:p>
            <a:pPr lvl="1"/>
            <a:r>
              <a:rPr lang="en-US" dirty="0"/>
              <a:t>Complete the NHSN enrollment process</a:t>
            </a:r>
          </a:p>
          <a:p>
            <a:pPr lvl="1"/>
            <a:r>
              <a:rPr lang="en-US" dirty="0"/>
              <a:t>Join the CDPH group and confer rights after you receive an email from CDPH about this</a:t>
            </a:r>
          </a:p>
          <a:p>
            <a:pPr lvl="1"/>
            <a:r>
              <a:rPr lang="en-US" dirty="0"/>
              <a:t>Continue to report your COVID19 data using the CDPH Survey 2.0 </a:t>
            </a:r>
          </a:p>
          <a:p>
            <a:pPr lvl="1"/>
            <a:r>
              <a:rPr lang="en-US" dirty="0"/>
              <a:t>CDPH will upload your data to NHSN for you so you won’t need to report the same data to NHSN</a:t>
            </a:r>
          </a:p>
          <a:p>
            <a:r>
              <a:rPr lang="en-US" dirty="0"/>
              <a:t>If you HAVE enrolled with NHSN and been reporting to NHSN:</a:t>
            </a:r>
          </a:p>
          <a:p>
            <a:pPr lvl="1"/>
            <a:r>
              <a:rPr lang="en-US" dirty="0"/>
              <a:t>Join the CDPH group and confer rights after you receive an email from CDPH about this</a:t>
            </a:r>
          </a:p>
          <a:p>
            <a:pPr lvl="1"/>
            <a:r>
              <a:rPr lang="en-US" dirty="0"/>
              <a:t>Continue to report your COVID19 data to CDPH Survey 2.0 </a:t>
            </a:r>
          </a:p>
          <a:p>
            <a:pPr lvl="1"/>
            <a:r>
              <a:rPr lang="en-US" dirty="0"/>
              <a:t>CDPH will upload your data to NHSN for you without overriding what you already reported to NHSN</a:t>
            </a:r>
          </a:p>
          <a:p>
            <a:pPr lvl="1"/>
            <a:r>
              <a:rPr lang="en-US" dirty="0"/>
              <a:t>CDPH will let you know when you can stop reporting to NHSN and only need to report to CDPH Survey 2.0</a:t>
            </a:r>
          </a:p>
          <a:p>
            <a:pPr lvl="1"/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8FA292C-D2A0-462D-84F4-77454670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What to Do</a:t>
            </a:r>
          </a:p>
        </p:txBody>
      </p:sp>
    </p:spTree>
    <p:extLst>
      <p:ext uri="{BB962C8B-B14F-4D97-AF65-F5344CB8AC3E}">
        <p14:creationId xmlns:p14="http://schemas.microsoft.com/office/powerpoint/2010/main" val="218312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Object 1" descr="Image of Adobe PDF file">
            <a:extLst>
              <a:ext uri="{FF2B5EF4-FFF2-40B4-BE49-F238E27FC236}">
                <a16:creationId xmlns:a16="http://schemas.microsoft.com/office/drawing/2014/main" id="{C99CBA3A-3118-4C26-8131-8FEEE56DB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97945"/>
              </p:ext>
            </p:extLst>
          </p:nvPr>
        </p:nvGraphicFramePr>
        <p:xfrm>
          <a:off x="3002280" y="5150167"/>
          <a:ext cx="1645920" cy="138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showAsIcon="1" r:id="rId3" imgW="914400" imgH="771480" progId="Acrobat.Document.DC">
                  <p:embed/>
                </p:oleObj>
              </mc:Choice>
              <mc:Fallback>
                <p:oleObj name="Acrobat Document" showAsIcon="1" r:id="rId3" imgW="914400" imgH="77148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280" y="5150167"/>
                        <a:ext cx="1645920" cy="1388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84326B7-48A0-489E-8499-249AF697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1475105"/>
            <a:ext cx="10515600" cy="4351338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sz="2800" b="1" dirty="0"/>
              <a:t>More information </a:t>
            </a:r>
            <a:r>
              <a:rPr lang="en-US" sz="2800" dirty="0"/>
              <a:t>can be found at: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>
                <a:hlinkClick r:id="rId5"/>
              </a:rPr>
              <a:t>CDPH SNF COVID-19 Web Page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2800" b="1" dirty="0"/>
              <a:t>CCN - CMS Certification Number or </a:t>
            </a:r>
            <a:r>
              <a:rPr lang="en-US" sz="2800" dirty="0"/>
              <a:t>CDC Registration ID (contact NHSN@cdc.gov) 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CCN Look up Tool </a:t>
            </a:r>
            <a:r>
              <a:rPr lang="en-US" sz="2400" dirty="0">
                <a:hlinkClick r:id="rId6"/>
              </a:rPr>
              <a:t>https://qcor.cms.gov/main.jsp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800" b="1" dirty="0"/>
              <a:t>NHSN enrollment guide is provided here: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hlinkClick r:id="rId7"/>
              </a:rPr>
              <a:t>https://www.cdc.gov/nhsn/pdfs/covid19/ltcf/covid19-enrollment-508.pdf</a:t>
            </a:r>
            <a:endParaRPr lang="en-US" sz="2400" dirty="0"/>
          </a:p>
          <a:p>
            <a:pPr lvl="1"/>
            <a:r>
              <a:rPr lang="en-US" sz="2800" b="1" dirty="0"/>
              <a:t>CMS QSO-20-29-NH Notification:</a:t>
            </a:r>
            <a:endParaRPr lang="en-US" sz="2800" dirty="0"/>
          </a:p>
          <a:p>
            <a:pPr marL="914400" lvl="2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Helpful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361703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" name="Picture 1" descr="Post it note of Thank Yo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21" y="1701144"/>
            <a:ext cx="9239250" cy="42862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3C52C-8427-43B2-9A0C-6BEC9B3C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43740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If you have any questions, send an email to: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COVID-19SNFSURVEY@CDPH.CA.GOV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7657A29E-7C68-4380-A153-79668AFE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32" y="-223731"/>
            <a:ext cx="11465828" cy="1094337"/>
          </a:xfrm>
        </p:spPr>
        <p:txBody>
          <a:bodyPr>
            <a:normAutofit/>
          </a:bodyPr>
          <a:lstStyle/>
          <a:p>
            <a:r>
              <a:rPr lang="en-US" sz="3600" dirty="0"/>
              <a:t>If You Have Any Questions</a:t>
            </a:r>
          </a:p>
        </p:txBody>
      </p:sp>
    </p:spTree>
    <p:extLst>
      <p:ext uri="{BB962C8B-B14F-4D97-AF65-F5344CB8AC3E}">
        <p14:creationId xmlns:p14="http://schemas.microsoft.com/office/powerpoint/2010/main" val="110009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8D91B-530F-41E7-8016-8EA4FCA8F56F}"/>
              </a:ext>
            </a:extLst>
          </p:cNvPr>
          <p:cNvSpPr/>
          <p:nvPr/>
        </p:nvSpPr>
        <p:spPr>
          <a:xfrm>
            <a:off x="2682240" y="5344258"/>
            <a:ext cx="79095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u="sng" dirty="0">
                <a:solidFill>
                  <a:srgbClr val="0070C0"/>
                </a:solidFill>
                <a:cs typeface="Arial" panose="020B0604020202020204" pitchFamily="34" charset="0"/>
              </a:rPr>
              <a:t>Important:</a:t>
            </a:r>
            <a:r>
              <a:rPr lang="en-US" sz="2600" dirty="0">
                <a:solidFill>
                  <a:srgbClr val="0070C0"/>
                </a:solidFill>
                <a:cs typeface="Arial" panose="020B0604020202020204" pitchFamily="34" charset="0"/>
              </a:rPr>
              <a:t> If the facility is already enrolled in NHSN and registered with SAMS, please do NOT re-enroll.   You only need to join the CDPH group and confer rights.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7D206DF-29C2-4FD1-B3E0-289513328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1" y="1399154"/>
            <a:ext cx="10515600" cy="4351338"/>
          </a:xfrm>
        </p:spPr>
        <p:txBody>
          <a:bodyPr anchor="ctr">
            <a:normAutofit fontScale="92500"/>
          </a:bodyPr>
          <a:lstStyle/>
          <a:p>
            <a:r>
              <a:rPr lang="en-US" dirty="0"/>
              <a:t>All CMS-certified facilities must enroll in the National Healthcare Safety Network (NHSN) LTCF COVID-19 Module.  This is a CMS requirement.</a:t>
            </a:r>
          </a:p>
          <a:p>
            <a:pPr lvl="1"/>
            <a:r>
              <a:rPr lang="en-US" sz="2800" dirty="0"/>
              <a:t>Enrollment should start ASAP.</a:t>
            </a:r>
          </a:p>
          <a:p>
            <a:pPr lvl="1"/>
            <a:r>
              <a:rPr lang="en-US" sz="2800" dirty="0"/>
              <a:t>First set of data submitted by 5/17 (grace period through 5/24).</a:t>
            </a:r>
          </a:p>
          <a:p>
            <a:pPr lvl="1"/>
            <a:r>
              <a:rPr lang="en-US" sz="2800" dirty="0"/>
              <a:t>Non-compliance can result in citation and/or penalty (QSO-20-29-NH).</a:t>
            </a:r>
          </a:p>
          <a:p>
            <a:r>
              <a:rPr lang="en-US" dirty="0"/>
              <a:t>If your facility enrolls with NHSN and confers rights to CDPH:</a:t>
            </a:r>
          </a:p>
          <a:p>
            <a:pPr lvl="1"/>
            <a:r>
              <a:rPr lang="en-US" sz="2800" dirty="0"/>
              <a:t>CDPH can batch upload to NHSN/CDC the COVID-19 reporting that you provide to CDPH on your behalf</a:t>
            </a:r>
          </a:p>
          <a:p>
            <a:pPr lvl="1"/>
            <a:r>
              <a:rPr lang="en-US" sz="2800" dirty="0"/>
              <a:t>Double data entry can be eliminated.</a:t>
            </a:r>
          </a:p>
          <a:p>
            <a:pPr lvl="1"/>
            <a:r>
              <a:rPr lang="en-US" sz="2800" dirty="0"/>
              <a:t>We can ensure data consistency across facilities, CDPH, and NHSN/CDC.</a:t>
            </a:r>
          </a:p>
          <a:p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14" y="128016"/>
            <a:ext cx="11169167" cy="1031041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Why Does My Facility Need to Enroll in NHSN?</a:t>
            </a:r>
          </a:p>
        </p:txBody>
      </p:sp>
    </p:spTree>
    <p:extLst>
      <p:ext uri="{BB962C8B-B14F-4D97-AF65-F5344CB8AC3E}">
        <p14:creationId xmlns:p14="http://schemas.microsoft.com/office/powerpoint/2010/main" val="18697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8" name="Group 17" descr="Box with steps on how to enroll in NHSN">
            <a:extLst>
              <a:ext uri="{FF2B5EF4-FFF2-40B4-BE49-F238E27FC236}">
                <a16:creationId xmlns:a16="http://schemas.microsoft.com/office/drawing/2014/main" id="{CC49853D-5F86-4460-A84B-09A25FD8A347}"/>
              </a:ext>
            </a:extLst>
          </p:cNvPr>
          <p:cNvGrpSpPr/>
          <p:nvPr/>
        </p:nvGrpSpPr>
        <p:grpSpPr>
          <a:xfrm>
            <a:off x="1882544" y="1476891"/>
            <a:ext cx="9260231" cy="4879459"/>
            <a:chOff x="1379624" y="747618"/>
            <a:chExt cx="9260231" cy="487945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BB06CC-7DD1-4418-8D58-41520E2B9BF6}"/>
                </a:ext>
              </a:extLst>
            </p:cNvPr>
            <p:cNvSpPr/>
            <p:nvPr/>
          </p:nvSpPr>
          <p:spPr>
            <a:xfrm>
              <a:off x="1379624" y="4668629"/>
              <a:ext cx="6222112" cy="7786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400" b="1" dirty="0">
                  <a:solidFill>
                    <a:schemeClr val="tx1"/>
                  </a:solidFill>
                </a:rPr>
                <a:t>JOIN CDPH GROUP AND CONFER RIGHTS TO CDPH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70BD3D4-7492-4F8A-820E-6C9E556D1BB2}"/>
                </a:ext>
              </a:extLst>
            </p:cNvPr>
            <p:cNvSpPr/>
            <p:nvPr/>
          </p:nvSpPr>
          <p:spPr>
            <a:xfrm>
              <a:off x="1379625" y="89742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1.  PREPARE TO ENROLL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A74E6A4-98EC-4D75-8BFD-76491294B93E}"/>
                </a:ext>
              </a:extLst>
            </p:cNvPr>
            <p:cNvSpPr/>
            <p:nvPr/>
          </p:nvSpPr>
          <p:spPr>
            <a:xfrm>
              <a:off x="1379625" y="160820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2A.  REGISTER WITH NHSN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668EF9-0D81-4A3D-B51C-5590930978C2}"/>
                </a:ext>
              </a:extLst>
            </p:cNvPr>
            <p:cNvSpPr/>
            <p:nvPr/>
          </p:nvSpPr>
          <p:spPr>
            <a:xfrm>
              <a:off x="1379625" y="2344381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2B.  REGISTER WITH SECURE ACCESS MANAGEMENT SERVICES (SAMS)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CE8DFC5-C5AF-4395-BA9E-EB96D9EBF693}"/>
                </a:ext>
              </a:extLst>
            </p:cNvPr>
            <p:cNvSpPr/>
            <p:nvPr/>
          </p:nvSpPr>
          <p:spPr>
            <a:xfrm>
              <a:off x="1379625" y="3080549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3.  COMPLETE NHSN LTC ENROLLMENT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8C9F009-7FDD-41B1-9E9E-D99783644979}"/>
                </a:ext>
              </a:extLst>
            </p:cNvPr>
            <p:cNvSpPr/>
            <p:nvPr/>
          </p:nvSpPr>
          <p:spPr>
            <a:xfrm>
              <a:off x="1379625" y="3816718"/>
              <a:ext cx="6222111" cy="7361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2060"/>
                  </a:solidFill>
                </a:rPr>
                <a:t>4.  ACCEPT NHSN AGREEMENT TO PARTICIPATE AND CONSENT</a:t>
              </a:r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B964BCB2-0515-4885-A1D2-59AC813137CE}"/>
                </a:ext>
              </a:extLst>
            </p:cNvPr>
            <p:cNvSpPr/>
            <p:nvPr/>
          </p:nvSpPr>
          <p:spPr>
            <a:xfrm>
              <a:off x="7728717" y="897429"/>
              <a:ext cx="355758" cy="365545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07EFA5-790A-4944-8ACA-302E014D022D}"/>
                </a:ext>
              </a:extLst>
            </p:cNvPr>
            <p:cNvSpPr txBox="1"/>
            <p:nvPr/>
          </p:nvSpPr>
          <p:spPr>
            <a:xfrm>
              <a:off x="8006834" y="1294001"/>
              <a:ext cx="118245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Enables facilities to submit data to NHSN separately from submitting data to CDPH</a:t>
              </a:r>
            </a:p>
          </p:txBody>
        </p:sp>
        <p:sp>
          <p:nvSpPr>
            <p:cNvPr id="27" name="Right Brace 26">
              <a:extLst>
                <a:ext uri="{FF2B5EF4-FFF2-40B4-BE49-F238E27FC236}">
                  <a16:creationId xmlns:a16="http://schemas.microsoft.com/office/drawing/2014/main" id="{F637C1FE-AC0B-46CF-8E08-74DE2CF86D6C}"/>
                </a:ext>
              </a:extLst>
            </p:cNvPr>
            <p:cNvSpPr/>
            <p:nvPr/>
          </p:nvSpPr>
          <p:spPr>
            <a:xfrm>
              <a:off x="8878928" y="747618"/>
              <a:ext cx="578474" cy="487945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EB1E87-44BE-441D-ABF3-05AE54CE2B37}"/>
                </a:ext>
              </a:extLst>
            </p:cNvPr>
            <p:cNvSpPr txBox="1"/>
            <p:nvPr/>
          </p:nvSpPr>
          <p:spPr>
            <a:xfrm>
              <a:off x="9457402" y="2140777"/>
              <a:ext cx="118245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Enables CDPH to submit data on behalf of facilities.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94164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77BF688-9BEB-4915-8F5B-83882BF9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US" sz="2800" dirty="0"/>
              <a:t>System Requirements:  Internet connection and browser:</a:t>
            </a:r>
          </a:p>
          <a:p>
            <a:pPr lvl="2"/>
            <a:r>
              <a:rPr lang="fr-FR" sz="2400" dirty="0"/>
              <a:t>Internet Explorer 11 (</a:t>
            </a:r>
            <a:r>
              <a:rPr lang="fr-FR" sz="2400" dirty="0" err="1"/>
              <a:t>latest</a:t>
            </a:r>
            <a:r>
              <a:rPr lang="fr-FR" sz="2400" dirty="0"/>
              <a:t> version), Microsoft Edge (</a:t>
            </a:r>
            <a:r>
              <a:rPr lang="fr-FR" sz="2400" dirty="0" err="1"/>
              <a:t>latest</a:t>
            </a:r>
            <a:r>
              <a:rPr lang="fr-FR" sz="2400" dirty="0"/>
              <a:t> version), Chrome (</a:t>
            </a:r>
            <a:r>
              <a:rPr lang="fr-FR" sz="2400" dirty="0" err="1"/>
              <a:t>latest</a:t>
            </a:r>
            <a:r>
              <a:rPr lang="fr-FR" sz="2400" dirty="0"/>
              <a:t> version), Firefox (</a:t>
            </a:r>
            <a:r>
              <a:rPr lang="fr-FR" sz="2400" dirty="0" err="1"/>
              <a:t>latest</a:t>
            </a:r>
            <a:r>
              <a:rPr lang="fr-FR" sz="2400" dirty="0"/>
              <a:t> version), or Safari (</a:t>
            </a:r>
            <a:r>
              <a:rPr lang="fr-FR" sz="2400" dirty="0" err="1"/>
              <a:t>latest</a:t>
            </a:r>
            <a:r>
              <a:rPr lang="fr-FR" sz="2400" dirty="0"/>
              <a:t> version) </a:t>
            </a:r>
            <a:endParaRPr lang="en-US" sz="2400" dirty="0"/>
          </a:p>
          <a:p>
            <a:pPr lvl="1"/>
            <a:r>
              <a:rPr lang="en-US" sz="2800" dirty="0" err="1"/>
              <a:t>CCN</a:t>
            </a:r>
            <a:r>
              <a:rPr lang="en-US" sz="2800" dirty="0"/>
              <a:t> - CMS Certification Number or CDC Registration ID (contact NHSN@cdc.gov) </a:t>
            </a:r>
          </a:p>
          <a:p>
            <a:pPr lvl="2"/>
            <a:r>
              <a:rPr lang="en-US" sz="2400" dirty="0" err="1"/>
              <a:t>CCN</a:t>
            </a:r>
            <a:r>
              <a:rPr lang="en-US" sz="2400" dirty="0"/>
              <a:t> Look up Tool </a:t>
            </a:r>
            <a:r>
              <a:rPr lang="en-US" sz="2400" dirty="0">
                <a:hlinkClick r:id="rId2"/>
              </a:rPr>
              <a:t>https://qcor.cms.gov/main.jsp</a:t>
            </a:r>
            <a:endParaRPr lang="en-US" sz="2400" dirty="0"/>
          </a:p>
          <a:p>
            <a:pPr lvl="1"/>
            <a:r>
              <a:rPr lang="en-US" sz="2800" dirty="0" err="1"/>
              <a:t>NHSN</a:t>
            </a:r>
            <a:r>
              <a:rPr lang="en-US" sz="2800" dirty="0"/>
              <a:t> Facility or Group Administrator Identified – </a:t>
            </a:r>
            <a:r>
              <a:rPr lang="en-US" dirty="0"/>
              <a:t>To be the point of contact for receiving information from </a:t>
            </a:r>
            <a:r>
              <a:rPr lang="en-US" dirty="0" err="1"/>
              <a:t>NHSN</a:t>
            </a:r>
            <a:r>
              <a:rPr lang="en-US" dirty="0"/>
              <a:t> and other functions in the application. </a:t>
            </a:r>
          </a:p>
          <a:p>
            <a:pPr lvl="1"/>
            <a:r>
              <a:rPr lang="en-US" sz="2800" b="1" dirty="0" err="1"/>
              <a:t>NHSN</a:t>
            </a:r>
            <a:r>
              <a:rPr lang="en-US" sz="2800" b="1" dirty="0"/>
              <a:t> enrollment guide is provided here:</a:t>
            </a:r>
          </a:p>
          <a:p>
            <a:pPr marL="914400" lvl="2" indent="0">
              <a:buNone/>
            </a:pPr>
            <a:r>
              <a:rPr lang="en-US" sz="2400" dirty="0">
                <a:hlinkClick r:id="rId3"/>
              </a:rPr>
              <a:t>https://www.cdc.gov/nhsn/pdfs/covid19/ltcf/covid19-enrollment-508.pdf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677D5A-5F50-4570-8764-0B8DD77EA744}"/>
              </a:ext>
            </a:extLst>
          </p:cNvPr>
          <p:cNvSpPr/>
          <p:nvPr/>
        </p:nvSpPr>
        <p:spPr>
          <a:xfrm>
            <a:off x="634464" y="1353860"/>
            <a:ext cx="6481011" cy="68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1.  PREPARE TO ENROLL</a:t>
            </a: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30C3C2B8-D679-4C0C-AC44-420B1EEE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7" y="57582"/>
            <a:ext cx="11466513" cy="1093787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55997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CB2F0EF-8744-400D-B33F-103EDBCA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746"/>
            <a:ext cx="10515600" cy="4064217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Access </a:t>
            </a:r>
            <a:r>
              <a:rPr lang="en-US" sz="2800" dirty="0" err="1"/>
              <a:t>NHSN</a:t>
            </a:r>
            <a:r>
              <a:rPr lang="en-US" sz="2800" dirty="0"/>
              <a:t> registration:</a:t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https://nhsn.cdc.gov/RegistrationForm/index</a:t>
            </a:r>
            <a:endParaRPr lang="en-US" sz="2800" dirty="0"/>
          </a:p>
          <a:p>
            <a:pPr lvl="1"/>
            <a:r>
              <a:rPr lang="en-US" sz="2800" dirty="0"/>
              <a:t>Read and agree to the </a:t>
            </a:r>
            <a:r>
              <a:rPr lang="en-US" sz="2800" dirty="0" err="1"/>
              <a:t>NHSN</a:t>
            </a:r>
            <a:r>
              <a:rPr lang="en-US" sz="2800" dirty="0"/>
              <a:t> Rules of Behavior </a:t>
            </a:r>
          </a:p>
          <a:p>
            <a:pPr lvl="1"/>
            <a:r>
              <a:rPr lang="en-US" sz="2800" dirty="0"/>
              <a:t>Follow the instructions in the </a:t>
            </a:r>
            <a:r>
              <a:rPr lang="en-US" sz="2800" dirty="0" err="1"/>
              <a:t>NHSN</a:t>
            </a:r>
            <a:r>
              <a:rPr lang="en-US" sz="2800" dirty="0"/>
              <a:t> enrollment guide to complete and submit your enrollment</a:t>
            </a:r>
          </a:p>
          <a:p>
            <a:pPr lvl="1"/>
            <a:r>
              <a:rPr lang="en-US" sz="2800" dirty="0"/>
              <a:t>Within 2 days, you will receive </a:t>
            </a:r>
            <a:r>
              <a:rPr lang="en-US" sz="2800" b="1" dirty="0"/>
              <a:t>2 </a:t>
            </a:r>
            <a:r>
              <a:rPr lang="en-US" sz="2800" dirty="0"/>
              <a:t>e-mails: “</a:t>
            </a:r>
            <a:r>
              <a:rPr lang="en-US" sz="2800" i="1" dirty="0"/>
              <a:t>Welcome to </a:t>
            </a:r>
            <a:r>
              <a:rPr lang="en-US" sz="2800" i="1" dirty="0" err="1"/>
              <a:t>NHSN</a:t>
            </a:r>
            <a:r>
              <a:rPr lang="en-US" sz="2800" dirty="0"/>
              <a:t>” from (NHSN@cdc.gov) </a:t>
            </a:r>
            <a:r>
              <a:rPr lang="en-US" sz="2800" b="1" dirty="0"/>
              <a:t>and </a:t>
            </a:r>
            <a:r>
              <a:rPr lang="en-US" sz="2800" i="1" dirty="0"/>
              <a:t>Invitation to Register with SAMS </a:t>
            </a:r>
            <a:r>
              <a:rPr lang="en-US" sz="2800" dirty="0"/>
              <a:t>from (SAMS-NO-REPLY@cdc.gov).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933C27-50CB-43F0-B58C-CDAC2F902AA9}"/>
              </a:ext>
            </a:extLst>
          </p:cNvPr>
          <p:cNvSpPr/>
          <p:nvPr/>
        </p:nvSpPr>
        <p:spPr>
          <a:xfrm>
            <a:off x="633662" y="1310640"/>
            <a:ext cx="6481011" cy="802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2A.  REGISTER WITH NHSN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3B8F61A7-707C-4A98-99D5-158AE65A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3338"/>
            <a:ext cx="11466513" cy="1093787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7643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782C19C0-735A-4CB2-9953-702F86C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651" y="2968076"/>
            <a:ext cx="9971402" cy="357083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/>
              <a:t>Open the </a:t>
            </a:r>
            <a:r>
              <a:rPr lang="en-US" i="1" dirty="0"/>
              <a:t>Invitation to Register with SAMS </a:t>
            </a:r>
            <a:r>
              <a:rPr lang="en-US" dirty="0"/>
              <a:t>e-mail and clink the link to SAMS where you will be guided to their </a:t>
            </a:r>
            <a:r>
              <a:rPr lang="en-US" i="1" dirty="0"/>
              <a:t>Log In Screen </a:t>
            </a:r>
            <a:endParaRPr lang="en-US" dirty="0"/>
          </a:p>
          <a:p>
            <a:r>
              <a:rPr lang="en-US" dirty="0"/>
              <a:t>Enter the username (email address) and temporary password provided in the email and click the Login button. </a:t>
            </a:r>
          </a:p>
          <a:p>
            <a:r>
              <a:rPr lang="en-US" dirty="0"/>
              <a:t>After clicking “Login” the SAMS Rules of Behavior screen displays.  Read the SAMS Rules of Behavior and click the Accept button. </a:t>
            </a:r>
          </a:p>
          <a:p>
            <a:r>
              <a:rPr lang="en-US" dirty="0"/>
              <a:t>After accepting the SAMS Rules of Behavior, you will be taken to the SAMS registration page. Enter the information in the fields displayed.  Fields marked with an asterisk are required.</a:t>
            </a:r>
          </a:p>
          <a:p>
            <a:r>
              <a:rPr lang="en-US" dirty="0"/>
              <a:t>Click SUBMIT to complete your SAMS registration.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332748-8983-438E-881F-A09AB4A322C5}"/>
              </a:ext>
            </a:extLst>
          </p:cNvPr>
          <p:cNvSpPr/>
          <p:nvPr/>
        </p:nvSpPr>
        <p:spPr>
          <a:xfrm>
            <a:off x="633662" y="1295400"/>
            <a:ext cx="6481011" cy="930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2B.  REGISTER WITH SECURE ACCESS MANAGEMENT SERVICES (SAMS)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DD2CB9A6-DFED-4157-AFE1-0DB98880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45259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24561B6E-9D05-4400-A113-74D7B38F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944" y="1931439"/>
            <a:ext cx="9329718" cy="4926561"/>
          </a:xfrm>
        </p:spPr>
        <p:txBody>
          <a:bodyPr anchor="ctr">
            <a:normAutofit/>
          </a:bodyPr>
          <a:lstStyle/>
          <a:p>
            <a:r>
              <a:rPr lang="en-US" dirty="0"/>
              <a:t>Access the SAMS log-in page by clicking on this link </a:t>
            </a:r>
            <a:r>
              <a:rPr lang="en-US" dirty="0">
                <a:hlinkClick r:id="rId2"/>
              </a:rPr>
              <a:t>https://sams.cdc.gov</a:t>
            </a:r>
            <a:endParaRPr lang="en-US" dirty="0"/>
          </a:p>
          <a:p>
            <a:r>
              <a:rPr lang="en-US" dirty="0"/>
              <a:t>Enter your username and password to log in </a:t>
            </a:r>
          </a:p>
          <a:p>
            <a:r>
              <a:rPr lang="en-US" dirty="0"/>
              <a:t>Under “My Applications” click on the </a:t>
            </a:r>
            <a:r>
              <a:rPr lang="en-US" b="1" dirty="0"/>
              <a:t>“NHSN LTC Enrollment” </a:t>
            </a:r>
            <a:r>
              <a:rPr lang="en-US" dirty="0"/>
              <a:t>link to go to the NHSN Enrollment page. </a:t>
            </a:r>
          </a:p>
          <a:p>
            <a:r>
              <a:rPr lang="en-US" dirty="0"/>
              <a:t>Select </a:t>
            </a:r>
            <a:r>
              <a:rPr lang="en-US" b="1" dirty="0"/>
              <a:t>Enroll a Facility</a:t>
            </a:r>
          </a:p>
          <a:p>
            <a:r>
              <a:rPr lang="en-US" sz="2800" dirty="0"/>
              <a:t>Follow the instructions to complete the enrollment.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8F61B-5AAD-4C18-8830-E2F1F581ABF8}"/>
              </a:ext>
            </a:extLst>
          </p:cNvPr>
          <p:cNvSpPr/>
          <p:nvPr/>
        </p:nvSpPr>
        <p:spPr>
          <a:xfrm>
            <a:off x="624840" y="1326369"/>
            <a:ext cx="6481011" cy="7919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3.  COMPLETE NHSN LTC ENROLLMENT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327242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Picture 10" descr="Image of message received when successfully enrolling in NHSN">
            <a:extLst>
              <a:ext uri="{FF2B5EF4-FFF2-40B4-BE49-F238E27FC236}">
                <a16:creationId xmlns:a16="http://schemas.microsoft.com/office/drawing/2014/main" id="{A48CF168-36C3-4A2C-90B9-0450BE007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898" y="2894939"/>
            <a:ext cx="6664203" cy="2175669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A7C8DBC-93A2-48D3-801A-49898F765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42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successfully completing enrollment, the Facility will receive an NHSN Org ID.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Administrator and Component Primary Contact (if different) will receive an NHSN email with further instructions on how to electronically accept the </a:t>
            </a:r>
            <a:r>
              <a:rPr lang="en-US" i="1" dirty="0"/>
              <a:t>NHSN Agreement to Participate and Consent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BDE456-22B7-4F8B-92BA-62389F35DFD9}"/>
              </a:ext>
            </a:extLst>
          </p:cNvPr>
          <p:cNvSpPr/>
          <p:nvPr/>
        </p:nvSpPr>
        <p:spPr>
          <a:xfrm>
            <a:off x="624840" y="1293776"/>
            <a:ext cx="9545050" cy="587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4.  ACCEPT NHSN AGREEMENT TO PARTICIPATE AND CONSENT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2794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4B45-FFE1-4A11-AC23-9787B62E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84326B7-48A0-489E-8499-249AF697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862" y="21304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CDPH has a Group Administrator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CDPH will invite LTC facilities to join the CDPH Group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by providing the LTCFs with the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Group ID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as well as the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joining password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en-US" b="1" dirty="0"/>
              <a:t>The Facility logs in to NHSN, and an alert will appear on the Action Items tab to confer rights </a:t>
            </a:r>
            <a:r>
              <a:rPr lang="en-US" dirty="0"/>
              <a:t>(COVID-19 View Data and CSV Data Upload).  This enables CDPH to upload data to NHSN on behalf of the facility.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46ED08-31A1-4D0D-8EDA-5769B5F11C9B}"/>
              </a:ext>
            </a:extLst>
          </p:cNvPr>
          <p:cNvSpPr/>
          <p:nvPr/>
        </p:nvSpPr>
        <p:spPr>
          <a:xfrm>
            <a:off x="624840" y="1323976"/>
            <a:ext cx="8614611" cy="665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</a:rPr>
              <a:t>JOIN CDPH GROUP AND CONFER RIGHTS TO CDPH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8ED5188-B10D-47CA-B5D7-025AE5B6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180108"/>
            <a:ext cx="11155680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How to Enroll in NHSN</a:t>
            </a:r>
          </a:p>
        </p:txBody>
      </p:sp>
    </p:spTree>
    <p:extLst>
      <p:ext uri="{BB962C8B-B14F-4D97-AF65-F5344CB8AC3E}">
        <p14:creationId xmlns:p14="http://schemas.microsoft.com/office/powerpoint/2010/main" val="204670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7838FD07CC0FC3468B867CBD96DDE540" ma:contentTypeVersion="4" ma:contentTypeDescription="Create a new document." ma:contentTypeScope="" ma:versionID="e087a4dd9ed86f38f6b6d5fa8b29a633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5b060fd604ee315c29f4e6d5332ec947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Facility</TermName>
          <TermId xmlns="http://schemas.microsoft.com/office/infopath/2007/PartnerControls">f6dbf916-3416-43dc-9270-08ad21fde9c3</TermId>
        </TermInfo>
      </Terms>
    </off2d280d04f435e8ad65f64297220d7>
    <TaxCatchAll xmlns="a48324c4-7d20-48d3-8188-32763737222b">
      <Value>159</Value>
      <Value>186</Value>
      <Value>155</Value>
      <Value>119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</TermName>
          <TermId xmlns="http://schemas.microsoft.com/office/infopath/2007/PartnerControls">0675f13f-ce8e-4ca2-af0c-03869def38d8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Licensing and Certification</TermName>
          <TermId xmlns="http://schemas.microsoft.com/office/infopath/2007/PartnerControls">1d20e9d5-8f8f-41fb-97ed-e9d5347a7ad5</TermId>
        </TermInfo>
        <TermInfo xmlns="http://schemas.microsoft.com/office/infopath/2007/PartnerControls">
          <TermName xmlns="http://schemas.microsoft.com/office/infopath/2007/PartnerControls">Center for Health Care Quality</TermName>
          <TermId xmlns="http://schemas.microsoft.com/office/infopath/2007/PartnerControls">48ccf036-e148-4410-8650-c47c94144373</TermId>
        </TermInfo>
      </Terms>
    </bb1a85d7c91c4659b60f056ef7672151>
    <e703b7d8b6284097bcc8d89d108ab72a xmlns="a48324c4-7d20-48d3-8188-32763737222b">
      <Terms xmlns="http://schemas.microsoft.com/office/infopath/2007/PartnerControls"/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8CD68-9249-4FF6-A944-7D8A677D9B62}"/>
</file>

<file path=customXml/itemProps2.xml><?xml version="1.0" encoding="utf-8"?>
<ds:datastoreItem xmlns:ds="http://schemas.openxmlformats.org/officeDocument/2006/customXml" ds:itemID="{4540ADE3-7BFC-49FE-96D4-D22D92B80AE4}"/>
</file>

<file path=customXml/itemProps3.xml><?xml version="1.0" encoding="utf-8"?>
<ds:datastoreItem xmlns:ds="http://schemas.openxmlformats.org/officeDocument/2006/customXml" ds:itemID="{953D2D2F-FEF1-4847-AC88-DBE6752C4940}"/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896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Office Theme</vt:lpstr>
      <vt:lpstr>Acrobat Document</vt:lpstr>
      <vt:lpstr>SNF COVID-19 SURVEY NHSN REGISTRATION </vt:lpstr>
      <vt:lpstr>Why Does My Facility Need to Enroll in NHSN?</vt:lpstr>
      <vt:lpstr>How to Enroll in NHSN</vt:lpstr>
      <vt:lpstr>How to Enroll in NHSN</vt:lpstr>
      <vt:lpstr>How to Enroll in NHSN</vt:lpstr>
      <vt:lpstr>How to Enroll in NHSN</vt:lpstr>
      <vt:lpstr>How to Enroll in NHSN</vt:lpstr>
      <vt:lpstr>How to Enroll in NHSN</vt:lpstr>
      <vt:lpstr>How to Enroll in NHSN</vt:lpstr>
      <vt:lpstr>What to Do</vt:lpstr>
      <vt:lpstr>Helpful Information</vt:lpstr>
      <vt:lpstr>If You Have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SNF COVID-19 NHSN Registration</dc:title>
  <dc:creator>Nguyen, Thuha@CDPH</dc:creator>
  <cp:lastModifiedBy>Truong, Jennifer@CDPH</cp:lastModifiedBy>
  <cp:revision>124</cp:revision>
  <dcterms:created xsi:type="dcterms:W3CDTF">2020-05-06T20:14:17Z</dcterms:created>
  <dcterms:modified xsi:type="dcterms:W3CDTF">2020-05-14T16:24:51Z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 Language">
    <vt:lpwstr/>
  </property>
  <property fmtid="{D5CDD505-2E9C-101B-9397-08002B2CF9AE}" pid="3" name="CDPH Audience">
    <vt:lpwstr>186;#Facility|f6dbf916-3416-43dc-9270-08ad21fde9c3</vt:lpwstr>
  </property>
  <property fmtid="{D5CDD505-2E9C-101B-9397-08002B2CF9AE}" pid="4" name="Topic">
    <vt:lpwstr>119;#Health and Safety|0675f13f-ce8e-4ca2-af0c-03869def38d8</vt:lpwstr>
  </property>
  <property fmtid="{D5CDD505-2E9C-101B-9397-08002B2CF9AE}" pid="5" name="Program">
    <vt:lpwstr>159;#Licensing and Certification|1d20e9d5-8f8f-41fb-97ed-e9d5347a7ad5;#155;#Center for Health Care Quality|48ccf036-e148-4410-8650-c47c94144373</vt:lpwstr>
  </property>
  <property fmtid="{D5CDD505-2E9C-101B-9397-08002B2CF9AE}" pid="6" name="ContentTypeId">
    <vt:lpwstr>0x0101002CC577673628EB48993F371F1850BF7D007838FD07CC0FC3468B867CBD96DDE540</vt:lpwstr>
  </property>
</Properties>
</file>