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76" r:id="rId2"/>
    <p:sldId id="256" r:id="rId3"/>
    <p:sldId id="272" r:id="rId4"/>
    <p:sldId id="273" r:id="rId5"/>
    <p:sldId id="274" r:id="rId6"/>
    <p:sldId id="275" r:id="rId7"/>
    <p:sldId id="260" r:id="rId8"/>
    <p:sldId id="269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5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ici, Allyx (CDPH-CID-DCDC-IDB)" initials="NA(" lastIdx="1" clrIdx="0">
    <p:extLst>
      <p:ext uri="{19B8F6BF-5375-455C-9EA6-DF929625EA0E}">
        <p15:presenceInfo xmlns:p15="http://schemas.microsoft.com/office/powerpoint/2012/main" userId="S-1-5-21-4097889286-3091099877-3853663367-19982" providerId="AD"/>
      </p:ext>
    </p:extLst>
  </p:cmAuthor>
  <p:cmAuthor id="2" name="Egel, Corey (CDPH-OPA)" initials="EC(" lastIdx="5" clrIdx="1">
    <p:extLst>
      <p:ext uri="{19B8F6BF-5375-455C-9EA6-DF929625EA0E}">
        <p15:presenceInfo xmlns:p15="http://schemas.microsoft.com/office/powerpoint/2012/main" userId="S-1-5-21-4097889286-3091099877-3853663367-22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433"/>
    <a:srgbClr val="794C7A"/>
    <a:srgbClr val="AA71D5"/>
    <a:srgbClr val="C59EE2"/>
    <a:srgbClr val="5D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99" autoAdjust="0"/>
  </p:normalViewPr>
  <p:slideViewPr>
    <p:cSldViewPr snapToGrid="0">
      <p:cViewPr varScale="1">
        <p:scale>
          <a:sx n="102" d="100"/>
          <a:sy n="102" d="100"/>
        </p:scale>
        <p:origin x="120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0B058-046C-4E30-9FA9-40FF92E24AA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7F8C-B822-42AF-BD86-882B52053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r>
              <a:rPr lang="en-US" baseline="0" dirty="0" smtClean="0"/>
              <a:t> public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4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5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7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sider.org/" TargetMode="External"/><Relationship Id="rId2" Type="http://schemas.openxmlformats.org/officeDocument/2006/relationships/hyperlink" Target="http://www.familypa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cdph.ca.gov/Zika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zikafreec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browse/detail.cfm?imgnum=13660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Instructions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This </a:t>
            </a:r>
            <a:r>
              <a:rPr lang="en-US" sz="2400" b="1" i="1" dirty="0"/>
              <a:t>Zika 101 </a:t>
            </a:r>
            <a:r>
              <a:rPr lang="en-US" sz="2400" b="1" dirty="0" smtClean="0"/>
              <a:t>presentation provides answers </a:t>
            </a:r>
            <a:r>
              <a:rPr lang="en-US" sz="2400" b="1" dirty="0"/>
              <a:t>to </a:t>
            </a:r>
            <a:r>
              <a:rPr lang="en-US" sz="2400" b="1" dirty="0" smtClean="0"/>
              <a:t>commonly asked </a:t>
            </a:r>
            <a:r>
              <a:rPr lang="en-US" sz="2400" b="1" dirty="0"/>
              <a:t>questions about Zika that can be used </a:t>
            </a:r>
            <a:r>
              <a:rPr lang="en-US" sz="2400" b="1" dirty="0" smtClean="0"/>
              <a:t>within </a:t>
            </a:r>
            <a:r>
              <a:rPr lang="en-US" sz="2400" b="1" dirty="0"/>
              <a:t>your local agency and for outreach or education </a:t>
            </a:r>
            <a:r>
              <a:rPr lang="en-US" sz="2400" b="1" dirty="0" smtClean="0"/>
              <a:t>to the </a:t>
            </a:r>
            <a:r>
              <a:rPr lang="en-US" sz="2400" b="1" dirty="0"/>
              <a:t>public. </a:t>
            </a:r>
            <a:endParaRPr lang="en-US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You may use this presentation </a:t>
            </a:r>
            <a:r>
              <a:rPr lang="en-US" sz="2400" dirty="0"/>
              <a:t>“as is” with the CDPH </a:t>
            </a:r>
            <a:r>
              <a:rPr lang="en-US" sz="2400" dirty="0" smtClean="0"/>
              <a:t>logo, or </a:t>
            </a:r>
            <a:r>
              <a:rPr lang="en-US" sz="2400" dirty="0"/>
              <a:t>you </a:t>
            </a:r>
            <a:r>
              <a:rPr lang="en-US" sz="2400" dirty="0" smtClean="0"/>
              <a:t>may </a:t>
            </a:r>
            <a:r>
              <a:rPr lang="en-US" sz="2400" dirty="0"/>
              <a:t>co-brand with your </a:t>
            </a:r>
            <a:r>
              <a:rPr lang="en-US" sz="2400" dirty="0" smtClean="0"/>
              <a:t>agency’s logo if desired.</a:t>
            </a:r>
            <a:r>
              <a:rPr lang="en-US" sz="2400" dirty="0"/>
              <a:t>  </a:t>
            </a:r>
          </a:p>
          <a:p>
            <a:pPr lvl="0"/>
            <a:r>
              <a:rPr lang="en-US" sz="2400" dirty="0"/>
              <a:t>If you wish to change the </a:t>
            </a:r>
            <a:r>
              <a:rPr lang="en-US" sz="2400" dirty="0" smtClean="0"/>
              <a:t>content of the slides </a:t>
            </a:r>
            <a:r>
              <a:rPr lang="en-US" sz="2400" dirty="0"/>
              <a:t>and customize to your own needs, please remove the CDPH </a:t>
            </a:r>
            <a:r>
              <a:rPr lang="en-US" sz="2400" dirty="0" smtClean="0"/>
              <a:t>logo from the altered slides, </a:t>
            </a:r>
            <a:r>
              <a:rPr lang="en-US" sz="2400" dirty="0"/>
              <a:t>but you are welcome to acknowledge technical </a:t>
            </a:r>
            <a:r>
              <a:rPr lang="en-US" sz="2400" dirty="0" smtClean="0"/>
              <a:t>assistance and/or graphics </a:t>
            </a:r>
            <a:r>
              <a:rPr lang="en-US" sz="2400" dirty="0"/>
              <a:t>from the </a:t>
            </a:r>
            <a:r>
              <a:rPr lang="en-US" sz="2400" dirty="0" smtClean="0"/>
              <a:t>CDPH.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73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else can you get Zika or pass it on?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0417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2600" b="1" dirty="0" smtClean="0"/>
              <a:t>3) </a:t>
            </a:r>
            <a:r>
              <a:rPr lang="en-US" sz="2600" dirty="0" smtClean="0"/>
              <a:t>	</a:t>
            </a:r>
            <a:r>
              <a:rPr lang="en-US" sz="2600" b="1" u="sng" dirty="0" smtClean="0">
                <a:solidFill>
                  <a:schemeClr val="tx1"/>
                </a:solidFill>
              </a:rPr>
              <a:t>From Mother to Developing Baby</a:t>
            </a:r>
            <a:r>
              <a:rPr lang="en-US" sz="2600" b="1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If a pregnant woman becomes infected with Zika, she can pass the virus to her developing baby. </a:t>
            </a:r>
          </a:p>
          <a:p>
            <a:pPr marL="685800">
              <a:spcBef>
                <a:spcPts val="0"/>
              </a:spcBef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Zika </a:t>
            </a:r>
            <a:r>
              <a:rPr lang="en-US" sz="2400" dirty="0">
                <a:solidFill>
                  <a:schemeClr val="tx1"/>
                </a:solidFill>
              </a:rPr>
              <a:t>virus </a:t>
            </a:r>
            <a:r>
              <a:rPr lang="en-US" sz="2400" dirty="0" smtClean="0">
                <a:solidFill>
                  <a:schemeClr val="tx1"/>
                </a:solidFill>
              </a:rPr>
              <a:t>infection during </a:t>
            </a:r>
            <a:r>
              <a:rPr lang="en-US" sz="2400" dirty="0">
                <a:solidFill>
                  <a:schemeClr val="tx1"/>
                </a:solidFill>
              </a:rPr>
              <a:t>pregnancy </a:t>
            </a:r>
            <a:r>
              <a:rPr lang="en-US" sz="2400" dirty="0" smtClean="0">
                <a:solidFill>
                  <a:schemeClr val="tx1"/>
                </a:solidFill>
              </a:rPr>
              <a:t>can cause:</a:t>
            </a:r>
          </a:p>
          <a:p>
            <a:pPr marL="10287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/>
                </a:solidFill>
              </a:rPr>
              <a:t>m</a:t>
            </a:r>
            <a:r>
              <a:rPr lang="en-US" sz="2200" dirty="0" smtClean="0">
                <a:solidFill>
                  <a:schemeClr val="tx1"/>
                </a:solidFill>
              </a:rPr>
              <a:t>iscarriage</a:t>
            </a:r>
          </a:p>
          <a:p>
            <a:pPr marL="10287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tillbirth</a:t>
            </a:r>
          </a:p>
          <a:p>
            <a:pPr marL="10287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chemeClr val="tx1"/>
                </a:solidFill>
              </a:rPr>
              <a:t>severe birth defects (like microcephaly)</a:t>
            </a:r>
            <a:endParaRPr lang="en-US" sz="26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It is very important that pregnant women protect themselves and their developing babies from the Zika virus. </a:t>
            </a:r>
          </a:p>
          <a:p>
            <a:pPr marL="685800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There is </a:t>
            </a:r>
            <a:r>
              <a:rPr lang="en-US" sz="2400" b="1" dirty="0" smtClean="0">
                <a:solidFill>
                  <a:schemeClr val="tx1"/>
                </a:solidFill>
              </a:rPr>
              <a:t>NO</a:t>
            </a:r>
            <a:r>
              <a:rPr lang="en-US" sz="2400" dirty="0" smtClean="0">
                <a:solidFill>
                  <a:schemeClr val="tx1"/>
                </a:solidFill>
              </a:rPr>
              <a:t> specific </a:t>
            </a:r>
            <a:r>
              <a:rPr lang="en-US" sz="2400" dirty="0">
                <a:solidFill>
                  <a:schemeClr val="tx1"/>
                </a:solidFill>
              </a:rPr>
              <a:t>medicine or vaccine for Zika.</a:t>
            </a:r>
          </a:p>
        </p:txBody>
      </p:sp>
      <p:grpSp>
        <p:nvGrpSpPr>
          <p:cNvPr id="11" name="Group 10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3" name="Picture 12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2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Areas with Zika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Going to areas with Zika puts you at risk for infection.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Pregnant women should not go to these areas.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Zika is active in warm or tropical areas of the world, including: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 smtClean="0">
                <a:solidFill>
                  <a:schemeClr val="tx1"/>
                </a:solidFill>
              </a:rPr>
              <a:t>Mexico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 smtClean="0">
                <a:solidFill>
                  <a:schemeClr val="tx1"/>
                </a:solidFill>
              </a:rPr>
              <a:t>Puerto Rico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 smtClean="0">
                <a:solidFill>
                  <a:schemeClr val="tx1"/>
                </a:solidFill>
              </a:rPr>
              <a:t>Central &amp; South America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</a:rPr>
              <a:t>Caribbean Islands (including the Dominican Republic, Jamaica, US Virgin Islands)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</a:rPr>
              <a:t>Pacific Islands (including Fiji and Papua New Guinea)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/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ome countries in Africa and South East Asia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1" indent="-342900"/>
            <a:r>
              <a:rPr lang="en-US" sz="2200" b="1" dirty="0" smtClean="0">
                <a:solidFill>
                  <a:schemeClr val="tx1"/>
                </a:solidFill>
              </a:rPr>
              <a:t>If you must travel to these areas, talk to your doctor </a:t>
            </a:r>
            <a:r>
              <a:rPr lang="en-US" sz="2200" b="1" u="sng" dirty="0" smtClean="0">
                <a:solidFill>
                  <a:schemeClr val="tx1"/>
                </a:solidFill>
              </a:rPr>
              <a:t>first</a:t>
            </a:r>
            <a:r>
              <a:rPr lang="en-US" sz="2200" b="1" dirty="0" smtClean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12" name="Group 11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4" name="Picture 13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17" name="Picture 16" descr="Car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9035" y="4184349"/>
            <a:ext cx="1804347" cy="16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Symptoms	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</a:rPr>
              <a:t>Most people infected with Zika </a:t>
            </a:r>
            <a:r>
              <a:rPr lang="en-US" sz="2200" dirty="0" smtClean="0">
                <a:solidFill>
                  <a:schemeClr val="tx1"/>
                </a:solidFill>
              </a:rPr>
              <a:t>have </a:t>
            </a:r>
            <a:r>
              <a:rPr lang="en-US" sz="2200" b="1" dirty="0">
                <a:solidFill>
                  <a:schemeClr val="tx1"/>
                </a:solidFill>
              </a:rPr>
              <a:t>no </a:t>
            </a:r>
            <a:r>
              <a:rPr lang="en-US" sz="2200" b="1" dirty="0" smtClean="0">
                <a:solidFill>
                  <a:schemeClr val="tx1"/>
                </a:solidFill>
              </a:rPr>
              <a:t>symptoms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endParaRPr lang="en-US" sz="22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This means an infected person can pass the virus to someone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without even knowing it.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If you do get symptoms, the most common are: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/>
              <a:t>f</a:t>
            </a:r>
            <a:r>
              <a:rPr lang="en-US" sz="2200" dirty="0" smtClean="0">
                <a:solidFill>
                  <a:schemeClr val="tx1"/>
                </a:solidFill>
              </a:rPr>
              <a:t>ever, rash, joint pain and red eyes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If one or more symptoms do occur, they usually begin a few days after being bitten by an infected mosquito or having unprotected sex with someone who is infected. The illness is usually mild with symptoms lasting about a week. 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See your doctor if you have these symptoms and have recently been to an area with Zika. </a:t>
            </a:r>
            <a:r>
              <a:rPr lang="en-US" sz="2200" b="1" dirty="0" smtClean="0">
                <a:solidFill>
                  <a:schemeClr val="tx1"/>
                </a:solidFill>
              </a:rPr>
              <a:t>The greatest risk of Zika is to a pregnant woman’s developing baby.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pSp>
        <p:nvGrpSpPr>
          <p:cNvPr id="4" name="Group 3" descr="Depiction of Zika symptoms"/>
          <p:cNvGrpSpPr/>
          <p:nvPr/>
        </p:nvGrpSpPr>
        <p:grpSpPr>
          <a:xfrm>
            <a:off x="8242098" y="114799"/>
            <a:ext cx="3861001" cy="4114916"/>
            <a:chOff x="7937298" y="495799"/>
            <a:chExt cx="3861001" cy="4114916"/>
          </a:xfrm>
        </p:grpSpPr>
        <p:pic>
          <p:nvPicPr>
            <p:cNvPr id="7" name="Picture 6" descr="CDC image showing depiction of Zika symptom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298" y="495799"/>
              <a:ext cx="3861001" cy="38610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579099" y="4102884"/>
              <a:ext cx="1219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/>
                <a:t>Image </a:t>
              </a:r>
              <a:r>
                <a:rPr lang="en-US" sz="900" i="1" dirty="0"/>
                <a:t>Source: CDC</a:t>
              </a:r>
            </a:p>
            <a:p>
              <a:endParaRPr lang="en-US" dirty="0"/>
            </a:p>
          </p:txBody>
        </p:sp>
      </p:grpSp>
      <p:grpSp>
        <p:nvGrpSpPr>
          <p:cNvPr id="13" name="Group 12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decorative ico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5" name="Picture 14" descr="C D P H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7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Prevention – Mosquito Transmission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07748" cy="43513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</a:rPr>
              <a:t>Prevent mosquito bites</a:t>
            </a:r>
          </a:p>
          <a:p>
            <a:pPr marL="803275" lvl="1" indent="-34131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Use EPA-registered </a:t>
            </a:r>
            <a:r>
              <a:rPr lang="en-US" sz="2200" dirty="0">
                <a:solidFill>
                  <a:schemeClr val="tx1"/>
                </a:solidFill>
              </a:rPr>
              <a:t>insect </a:t>
            </a:r>
            <a:r>
              <a:rPr lang="en-US" sz="2200" dirty="0" smtClean="0">
                <a:solidFill>
                  <a:schemeClr val="tx1"/>
                </a:solidFill>
              </a:rPr>
              <a:t>repellent when going to areas with Zika. </a:t>
            </a:r>
          </a:p>
          <a:p>
            <a:pPr lvl="2" indent="-225425">
              <a:buFont typeface="Calibri" panose="020F0502020204030204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</a:rPr>
              <a:t>EPA-registered insect repellent is </a:t>
            </a:r>
            <a:r>
              <a:rPr lang="en-US" b="1" dirty="0" smtClean="0">
                <a:solidFill>
                  <a:schemeClr val="tx1"/>
                </a:solidFill>
              </a:rPr>
              <a:t>safe</a:t>
            </a:r>
            <a:r>
              <a:rPr lang="en-US" dirty="0" smtClean="0">
                <a:solidFill>
                  <a:schemeClr val="tx1"/>
                </a:solidFill>
              </a:rPr>
              <a:t> for pregnant and breastfeeding women to use as directed by the label instructions.</a:t>
            </a:r>
          </a:p>
          <a:p>
            <a:pPr lvl="2" indent="-225425">
              <a:buFont typeface="Calibri" panose="020F0502020204030204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</a:rPr>
              <a:t>Do not use insect repellent on babies younger than 2 months of age. </a:t>
            </a:r>
          </a:p>
          <a:p>
            <a:pPr marL="803275" lvl="1" indent="-34131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Wear </a:t>
            </a:r>
            <a:r>
              <a:rPr lang="en-US" sz="2200" dirty="0">
                <a:solidFill>
                  <a:schemeClr val="tx1"/>
                </a:solidFill>
              </a:rPr>
              <a:t>long sleeves and long </a:t>
            </a:r>
            <a:r>
              <a:rPr lang="en-US" sz="2200" dirty="0" smtClean="0">
                <a:solidFill>
                  <a:schemeClr val="tx1"/>
                </a:solidFill>
              </a:rPr>
              <a:t>pants </a:t>
            </a:r>
            <a:r>
              <a:rPr lang="en-US" sz="2200" dirty="0">
                <a:solidFill>
                  <a:schemeClr val="tx1"/>
                </a:solidFill>
              </a:rPr>
              <a:t>when possible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Stay </a:t>
            </a:r>
            <a:r>
              <a:rPr lang="en-US" sz="2200" dirty="0">
                <a:solidFill>
                  <a:schemeClr val="tx1"/>
                </a:solidFill>
              </a:rPr>
              <a:t>and sleep in screened-in or air-conditioned </a:t>
            </a:r>
            <a:r>
              <a:rPr lang="en-US" sz="2200" dirty="0" smtClean="0">
                <a:solidFill>
                  <a:schemeClr val="tx1"/>
                </a:solidFill>
              </a:rPr>
              <a:t>rooms, or use a bed net.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When you return home, </a:t>
            </a:r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ontinue </a:t>
            </a:r>
            <a:r>
              <a:rPr lang="en-US" sz="2200" dirty="0">
                <a:solidFill>
                  <a:schemeClr val="tx1"/>
                </a:solidFill>
              </a:rPr>
              <a:t>using insect repellent for 3 weeks to prevent spreading </a:t>
            </a:r>
            <a:r>
              <a:rPr lang="en-US" sz="2200" dirty="0" smtClean="0">
                <a:solidFill>
                  <a:schemeClr val="tx1"/>
                </a:solidFill>
              </a:rPr>
              <a:t>Zika in your neighborhood.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Long-sleeved shirt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02" y="5303171"/>
            <a:ext cx="1572221" cy="1580229"/>
          </a:xfrm>
          <a:prstGeom prst="rect">
            <a:avLst/>
          </a:prstGeom>
        </p:spPr>
      </p:pic>
      <p:pic>
        <p:nvPicPr>
          <p:cNvPr id="12" name="Picture 11" descr="Insect repellent spray ca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826" y="5303171"/>
            <a:ext cx="1554374" cy="1473890"/>
          </a:xfrm>
          <a:prstGeom prst="rect">
            <a:avLst/>
          </a:prstGeom>
        </p:spPr>
      </p:pic>
      <p:pic>
        <p:nvPicPr>
          <p:cNvPr id="16" name="Picture 15" descr="Don't Bring Zika Home ba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48" y="0"/>
            <a:ext cx="1830993" cy="6858000"/>
          </a:xfrm>
          <a:prstGeom prst="rect">
            <a:avLst/>
          </a:prstGeom>
        </p:spPr>
      </p:pic>
      <p:pic>
        <p:nvPicPr>
          <p:cNvPr id="8" name="Picture 7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</p:spPr>
        <p:txBody>
          <a:bodyPr/>
          <a:lstStyle/>
          <a:p>
            <a:r>
              <a:rPr lang="en-US" b="1" dirty="0" smtClean="0"/>
              <a:t>Prevention – Sexual Transmission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27300" y="1825624"/>
            <a:ext cx="8712200" cy="4524375"/>
          </a:xfrm>
        </p:spPr>
        <p:txBody>
          <a:bodyPr>
            <a:normAutofit/>
          </a:bodyPr>
          <a:lstStyle/>
          <a:p>
            <a:pPr lvl="1" indent="-457200">
              <a:buAutoNum type="arabicParenR" startAt="2"/>
            </a:pPr>
            <a:r>
              <a:rPr lang="en-US" sz="2400" b="1" dirty="0">
                <a:solidFill>
                  <a:schemeClr val="tx1"/>
                </a:solidFill>
              </a:rPr>
              <a:t>Practice safer sex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Use condoms (male </a:t>
            </a:r>
            <a:r>
              <a:rPr lang="en-US" sz="2200" dirty="0">
                <a:solidFill>
                  <a:schemeClr val="tx1"/>
                </a:solidFill>
              </a:rPr>
              <a:t>or female) </a:t>
            </a:r>
            <a:r>
              <a:rPr lang="en-US" sz="2200" dirty="0" smtClean="0">
                <a:solidFill>
                  <a:schemeClr val="tx1"/>
                </a:solidFill>
              </a:rPr>
              <a:t>and dental dams during </a:t>
            </a:r>
            <a:r>
              <a:rPr lang="en-US" sz="2200" dirty="0">
                <a:solidFill>
                  <a:schemeClr val="tx1"/>
                </a:solidFill>
              </a:rPr>
              <a:t>all types of sex during and after travel.</a:t>
            </a:r>
          </a:p>
          <a:p>
            <a:pPr marL="1371600"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Men</a:t>
            </a:r>
            <a:r>
              <a:rPr lang="en-US" sz="2000" dirty="0">
                <a:solidFill>
                  <a:schemeClr val="tx1"/>
                </a:solidFill>
              </a:rPr>
              <a:t>: Practice </a:t>
            </a:r>
            <a:r>
              <a:rPr lang="en-US" sz="2000" dirty="0" smtClean="0">
                <a:solidFill>
                  <a:schemeClr val="tx1"/>
                </a:solidFill>
              </a:rPr>
              <a:t>safer </a:t>
            </a:r>
            <a:r>
              <a:rPr lang="en-US" sz="2000" dirty="0">
                <a:solidFill>
                  <a:schemeClr val="tx1"/>
                </a:solidFill>
              </a:rPr>
              <a:t>sex for at least </a:t>
            </a:r>
            <a:r>
              <a:rPr lang="en-US" sz="2000" b="1" dirty="0"/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months </a:t>
            </a:r>
            <a:r>
              <a:rPr lang="en-US" sz="2000" dirty="0">
                <a:solidFill>
                  <a:schemeClr val="tx1"/>
                </a:solidFill>
              </a:rPr>
              <a:t>after being in an area with Zika.</a:t>
            </a:r>
          </a:p>
          <a:p>
            <a:pPr marL="1371600"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Women</a:t>
            </a:r>
            <a:r>
              <a:rPr lang="en-US" sz="2000" dirty="0">
                <a:solidFill>
                  <a:schemeClr val="tx1"/>
                </a:solidFill>
              </a:rPr>
              <a:t>: Practice </a:t>
            </a:r>
            <a:r>
              <a:rPr lang="en-US" sz="2000" dirty="0" smtClean="0">
                <a:solidFill>
                  <a:schemeClr val="tx1"/>
                </a:solidFill>
              </a:rPr>
              <a:t>safer </a:t>
            </a:r>
            <a:r>
              <a:rPr lang="en-US" sz="2000" dirty="0">
                <a:solidFill>
                  <a:schemeClr val="tx1"/>
                </a:solidFill>
              </a:rPr>
              <a:t>sex for at least </a:t>
            </a:r>
            <a:r>
              <a:rPr lang="en-US" sz="2000" b="1" dirty="0"/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months </a:t>
            </a:r>
            <a:r>
              <a:rPr lang="en-US" sz="2000" dirty="0">
                <a:solidFill>
                  <a:schemeClr val="tx1"/>
                </a:solidFill>
              </a:rPr>
              <a:t>after being in an area with Zika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100" b="1" dirty="0">
              <a:solidFill>
                <a:schemeClr val="tx1"/>
              </a:solidFill>
            </a:endParaRPr>
          </a:p>
          <a:p>
            <a:pPr marL="914400" defTabSz="431800">
              <a:spcBef>
                <a:spcPts val="60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If you or your partner are pregnant, either do not have sex or use condoms for the rest of your pregnancy. </a:t>
            </a:r>
          </a:p>
          <a:p>
            <a:pPr marL="914400" defTabSz="431800">
              <a:lnSpc>
                <a:spcPts val="1800"/>
              </a:lnSpc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914400" defTabSz="4318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Not having sex is the </a:t>
            </a:r>
            <a:r>
              <a:rPr lang="en-US" sz="2200" b="1" i="1" dirty="0">
                <a:solidFill>
                  <a:schemeClr val="tx1"/>
                </a:solidFill>
              </a:rPr>
              <a:t>only</a:t>
            </a:r>
            <a:r>
              <a:rPr lang="en-US" sz="2200" dirty="0">
                <a:solidFill>
                  <a:schemeClr val="tx1"/>
                </a:solidFill>
              </a:rPr>
              <a:t> way to be sure that you do not get sexually transmitted Zika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 descr="Don't Bring Zika Home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3" y="0"/>
            <a:ext cx="1830993" cy="6858000"/>
          </a:xfrm>
          <a:prstGeom prst="rect">
            <a:avLst/>
          </a:prstGeom>
        </p:spPr>
      </p:pic>
      <p:pic>
        <p:nvPicPr>
          <p:cNvPr id="8" name="Picture 7" descr="C D P H logo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Protect Your Family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68303" cy="435133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If you are pregnant or planning pregnancy, </a:t>
            </a:r>
            <a:r>
              <a:rPr lang="en-US" sz="2200" dirty="0" smtClean="0">
                <a:solidFill>
                  <a:schemeClr val="tx1"/>
                </a:solidFill>
              </a:rPr>
              <a:t>avoid going to areas with Zika.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If you must go, or if you have recently been to areas with Zika, </a:t>
            </a:r>
            <a:r>
              <a:rPr lang="en-US" sz="2200" b="1" dirty="0" smtClean="0">
                <a:solidFill>
                  <a:schemeClr val="tx1"/>
                </a:solidFill>
              </a:rPr>
              <a:t>talk with your doctor.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If </a:t>
            </a:r>
            <a:r>
              <a:rPr lang="en-US" sz="2200" b="1" dirty="0">
                <a:solidFill>
                  <a:schemeClr val="tx1"/>
                </a:solidFill>
              </a:rPr>
              <a:t>you or your partner are </a:t>
            </a:r>
            <a:r>
              <a:rPr lang="en-US" sz="2200" b="1" dirty="0" smtClean="0">
                <a:solidFill>
                  <a:schemeClr val="tx1"/>
                </a:solidFill>
              </a:rPr>
              <a:t>already pregnant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Either </a:t>
            </a:r>
            <a:r>
              <a:rPr lang="en-US" sz="2200" dirty="0">
                <a:solidFill>
                  <a:schemeClr val="tx1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o </a:t>
            </a:r>
            <a:r>
              <a:rPr lang="en-US" sz="2200" dirty="0">
                <a:solidFill>
                  <a:schemeClr val="tx1"/>
                </a:solidFill>
              </a:rPr>
              <a:t>not have sex </a:t>
            </a:r>
            <a:r>
              <a:rPr lang="en-US" sz="2200" b="1" dirty="0">
                <a:solidFill>
                  <a:schemeClr val="tx1"/>
                </a:solidFill>
              </a:rPr>
              <a:t>or</a:t>
            </a:r>
            <a:r>
              <a:rPr lang="en-US" sz="2200" dirty="0">
                <a:solidFill>
                  <a:schemeClr val="tx1"/>
                </a:solidFill>
              </a:rPr>
              <a:t> practice </a:t>
            </a:r>
            <a:r>
              <a:rPr lang="en-US" sz="2200" dirty="0" smtClean="0">
                <a:solidFill>
                  <a:schemeClr val="tx1"/>
                </a:solidFill>
              </a:rPr>
              <a:t>safer sex using condoms </a:t>
            </a:r>
            <a:r>
              <a:rPr lang="en-US" sz="2200" dirty="0">
                <a:solidFill>
                  <a:schemeClr val="tx1"/>
                </a:solidFill>
              </a:rPr>
              <a:t>for </a:t>
            </a:r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u="sng" dirty="0" smtClean="0">
                <a:solidFill>
                  <a:schemeClr val="tx1"/>
                </a:solidFill>
              </a:rPr>
              <a:t>rest </a:t>
            </a:r>
            <a:r>
              <a:rPr lang="en-US" sz="2200" u="sng" dirty="0">
                <a:solidFill>
                  <a:schemeClr val="tx1"/>
                </a:solidFill>
              </a:rPr>
              <a:t>of the pregnancy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chemeClr val="tx1"/>
                </a:solidFill>
              </a:rPr>
              <a:t>Not having sex is the only way to be sure that you do not get Zika through sex.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chemeClr val="tx1"/>
                </a:solidFill>
              </a:rPr>
              <a:t>Condoms will help prevent Zika transmission during sex.  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smtClean="0">
                <a:solidFill>
                  <a:schemeClr val="tx1"/>
                </a:solidFill>
              </a:rPr>
              <a:t>Preventing Zika transmission can help prevent Zika-related birth defects in your developing baby.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Don't Bring Zika Home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03" y="0"/>
            <a:ext cx="1830993" cy="6858000"/>
          </a:xfrm>
          <a:prstGeom prst="rect">
            <a:avLst/>
          </a:prstGeom>
        </p:spPr>
      </p:pic>
      <p:pic>
        <p:nvPicPr>
          <p:cNvPr id="7" name="Picture 6" descr="C D P H logo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Not Planning Pregnancy?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5100" cy="4351338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If you are not planning pregnancy, it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is important to prevent accidental pregnancy while traveling in areas with Zika.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If you go to areas with Zika, use a long-acting, effective birth control method.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/>
              <a:t>e</a:t>
            </a:r>
            <a:r>
              <a:rPr lang="en-US" sz="2200" dirty="0" smtClean="0">
                <a:solidFill>
                  <a:schemeClr val="tx1"/>
                </a:solidFill>
              </a:rPr>
              <a:t>xamples: IUDs or implants</a:t>
            </a:r>
          </a:p>
          <a:p>
            <a:r>
              <a:rPr lang="en-US" sz="2200" dirty="0">
                <a:solidFill>
                  <a:schemeClr val="tx1"/>
                </a:solidFill>
              </a:rPr>
              <a:t>U</a:t>
            </a:r>
            <a:r>
              <a:rPr lang="en-US" sz="2200" dirty="0" smtClean="0">
                <a:solidFill>
                  <a:schemeClr val="tx1"/>
                </a:solidFill>
              </a:rPr>
              <a:t>se </a:t>
            </a:r>
            <a:r>
              <a:rPr lang="en-US" sz="2200" dirty="0">
                <a:solidFill>
                  <a:schemeClr val="tx1"/>
                </a:solidFill>
              </a:rPr>
              <a:t>condoms </a:t>
            </a:r>
            <a:r>
              <a:rPr lang="en-US" sz="2200" b="1" dirty="0">
                <a:solidFill>
                  <a:schemeClr val="tx1"/>
                </a:solidFill>
              </a:rPr>
              <a:t>and</a:t>
            </a:r>
            <a:r>
              <a:rPr lang="en-US" sz="2200" dirty="0">
                <a:solidFill>
                  <a:schemeClr val="tx1"/>
                </a:solidFill>
              </a:rPr>
              <a:t> an effective birth control method to delay pregnancy until it is safe </a:t>
            </a:r>
            <a:r>
              <a:rPr lang="en-US" sz="2200" dirty="0" smtClean="0">
                <a:solidFill>
                  <a:schemeClr val="tx1"/>
                </a:solidFill>
              </a:rPr>
              <a:t>(for at </a:t>
            </a:r>
            <a:r>
              <a:rPr lang="en-US" sz="2200">
                <a:solidFill>
                  <a:schemeClr val="tx1"/>
                </a:solidFill>
              </a:rPr>
              <a:t>least </a:t>
            </a:r>
            <a:r>
              <a:rPr lang="en-US" sz="2200" smtClean="0"/>
              <a:t>2 months</a:t>
            </a:r>
            <a:r>
              <a:rPr lang="en-US" sz="220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for female travelers, and 3 months for male travelers). </a:t>
            </a:r>
          </a:p>
          <a:p>
            <a:r>
              <a:rPr lang="en-US" sz="2200" dirty="0" smtClean="0">
                <a:solidFill>
                  <a:schemeClr val="tx1"/>
                </a:solidFill>
                <a:hlinkClick r:id="rId2"/>
              </a:rPr>
              <a:t>Search for a family planning provider</a:t>
            </a:r>
            <a:r>
              <a:rPr lang="en-US" sz="2200" dirty="0" smtClean="0">
                <a:solidFill>
                  <a:schemeClr val="tx1"/>
                </a:solidFill>
              </a:rPr>
              <a:t> by ZIP code at: http</a:t>
            </a:r>
            <a:r>
              <a:rPr lang="en-US" sz="2200" dirty="0">
                <a:solidFill>
                  <a:schemeClr val="tx1"/>
                </a:solidFill>
              </a:rPr>
              <a:t>://</a:t>
            </a:r>
            <a:r>
              <a:rPr lang="en-US" sz="2200" dirty="0" smtClean="0">
                <a:solidFill>
                  <a:schemeClr val="tx1"/>
                </a:solidFill>
              </a:rPr>
              <a:t>www.familypact.org</a:t>
            </a:r>
          </a:p>
          <a:p>
            <a:r>
              <a:rPr lang="en-US" sz="2200" dirty="0" smtClean="0"/>
              <a:t>Find more information on </a:t>
            </a:r>
            <a:r>
              <a:rPr lang="en-US" sz="2200" dirty="0" smtClean="0">
                <a:hlinkClick r:id="rId3"/>
              </a:rPr>
              <a:t>birth control methods</a:t>
            </a:r>
            <a:r>
              <a:rPr lang="en-US" sz="2200" dirty="0" smtClean="0"/>
              <a:t> and how to get them at: www.bedsider.org 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794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decorative ico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8" name="Picture 7" descr="C D P H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9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Remember…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04300" cy="4351338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Don’t go </a:t>
            </a:r>
            <a:r>
              <a:rPr lang="en-US" sz="2200" dirty="0" smtClean="0"/>
              <a:t>to areas with Zika if you are pregnant or planning pregnancy.</a:t>
            </a:r>
          </a:p>
          <a:p>
            <a:r>
              <a:rPr lang="en-US" sz="2200" dirty="0" smtClean="0"/>
              <a:t>Everyone going to areas with Zika should </a:t>
            </a:r>
            <a:r>
              <a:rPr lang="en-US" sz="2200" b="1" dirty="0" smtClean="0"/>
              <a:t>use mosquito repellent for a safe visit</a:t>
            </a:r>
            <a:r>
              <a:rPr lang="en-US" sz="2200" dirty="0" smtClean="0"/>
              <a:t>. </a:t>
            </a:r>
          </a:p>
          <a:p>
            <a:r>
              <a:rPr lang="en-US" sz="2200" b="1" dirty="0" smtClean="0"/>
              <a:t>Zika is transmitted through sex</a:t>
            </a:r>
            <a:r>
              <a:rPr lang="en-US" sz="2200" dirty="0" smtClean="0"/>
              <a:t> – use condoms during sex if you or your partner have been to areas with Zika, </a:t>
            </a:r>
            <a:r>
              <a:rPr lang="en-US" sz="2200" i="1" dirty="0" smtClean="0"/>
              <a:t>even</a:t>
            </a:r>
            <a:r>
              <a:rPr lang="en-US" sz="2200" dirty="0" smtClean="0"/>
              <a:t> if you are already pregnant or are in a serious relationship. </a:t>
            </a:r>
          </a:p>
          <a:p>
            <a:r>
              <a:rPr lang="en-US" sz="2200" dirty="0" smtClean="0"/>
              <a:t>If you or your partner are pregnant, either don’t have sex or use condoms for the </a:t>
            </a:r>
            <a:r>
              <a:rPr lang="en-US" sz="2200" b="1" dirty="0" smtClean="0"/>
              <a:t>rest of the pregnancy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endParaRPr lang="en-US" sz="2000" b="1" dirty="0"/>
          </a:p>
          <a:p>
            <a:pPr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Keep your family and California safe — Don’t Bring Zika Home!</a:t>
            </a:r>
            <a:endParaRPr lang="en-US" sz="2400" b="1" dirty="0"/>
          </a:p>
        </p:txBody>
      </p:sp>
      <p:pic>
        <p:nvPicPr>
          <p:cNvPr id="5" name="Picture 4" descr="Don't Bring Zika Home ban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62" y="0"/>
            <a:ext cx="1836475" cy="6858000"/>
          </a:xfrm>
          <a:prstGeom prst="rect">
            <a:avLst/>
          </a:prstGeom>
        </p:spPr>
      </p:pic>
      <p:pic>
        <p:nvPicPr>
          <p:cNvPr id="7" name="Picture 6" descr="C D P H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CDPH Zika Resources</a:t>
            </a:r>
            <a:br>
              <a:rPr lang="en-US" b="1" dirty="0" smtClean="0"/>
            </a:br>
            <a:r>
              <a:rPr lang="en-US" sz="2000" b="1" dirty="0" smtClean="0"/>
              <a:t>(in English and Spanish)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b="1" i="1" dirty="0" smtClean="0">
                <a:hlinkClick r:id="rId2"/>
              </a:rPr>
              <a:t>Don’t Bring Zika Home </a:t>
            </a:r>
            <a:endParaRPr lang="en-US" b="1" i="1" dirty="0" smtClean="0"/>
          </a:p>
          <a:p>
            <a:pPr marL="227013" indent="-227013">
              <a:lnSpc>
                <a:spcPct val="60000"/>
              </a:lnSpc>
              <a:buNone/>
            </a:pPr>
            <a:r>
              <a:rPr lang="en-US" b="1" dirty="0" smtClean="0"/>
              <a:t>	Posters and Digital Graphics</a:t>
            </a:r>
          </a:p>
          <a:p>
            <a:pPr marL="457200" indent="0">
              <a:buNone/>
            </a:pPr>
            <a:r>
              <a:rPr lang="en-US" sz="2400" dirty="0" smtClean="0"/>
              <a:t>www.ZikaFreeCA.com</a:t>
            </a:r>
          </a:p>
          <a:p>
            <a:endParaRPr lang="en-US" dirty="0"/>
          </a:p>
          <a:p>
            <a:r>
              <a:rPr lang="en-US" b="1" dirty="0" smtClean="0">
                <a:hlinkClick r:id="rId3"/>
              </a:rPr>
              <a:t>Zika Toolkits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www.cdph.ca.gov/Zika 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Pregnancy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Sex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Family Planning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Travel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+ Men</a:t>
            </a:r>
          </a:p>
        </p:txBody>
      </p:sp>
      <p:pic>
        <p:nvPicPr>
          <p:cNvPr id="4" name="Picture 3" descr="Don't Bring Zika Home graphi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60" y="639300"/>
            <a:ext cx="4305785" cy="2253607"/>
          </a:xfrm>
          <a:prstGeom prst="rect">
            <a:avLst/>
          </a:prstGeom>
        </p:spPr>
      </p:pic>
      <p:pic>
        <p:nvPicPr>
          <p:cNvPr id="11" name="Picture 10" descr="C D P H logo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  <p:grpSp>
        <p:nvGrpSpPr>
          <p:cNvPr id="13" name="Group 12" descr="Zika toolkit icons"/>
          <p:cNvGrpSpPr/>
          <p:nvPr/>
        </p:nvGrpSpPr>
        <p:grpSpPr>
          <a:xfrm>
            <a:off x="6388230" y="3122842"/>
            <a:ext cx="4459729" cy="3521256"/>
            <a:chOff x="6388230" y="3122842"/>
            <a:chExt cx="4459729" cy="3521256"/>
          </a:xfrm>
        </p:grpSpPr>
        <p:pic>
          <p:nvPicPr>
            <p:cNvPr id="10" name="Picture 9" descr="Zika and men ico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513" y="5555658"/>
              <a:ext cx="2176879" cy="1088440"/>
            </a:xfrm>
            <a:prstGeom prst="rect">
              <a:avLst/>
            </a:prstGeom>
          </p:spPr>
        </p:pic>
        <p:pic>
          <p:nvPicPr>
            <p:cNvPr id="5" name="Picture 4" descr="Zika and family planning ico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977" y="4342659"/>
              <a:ext cx="2173132" cy="1086567"/>
            </a:xfrm>
            <a:prstGeom prst="rect">
              <a:avLst/>
            </a:prstGeom>
          </p:spPr>
        </p:pic>
        <p:pic>
          <p:nvPicPr>
            <p:cNvPr id="6" name="Picture 5" descr="Zika and pregnancy ico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30" y="3122842"/>
              <a:ext cx="2176879" cy="1088440"/>
            </a:xfrm>
            <a:prstGeom prst="rect">
              <a:avLst/>
            </a:prstGeom>
          </p:spPr>
        </p:pic>
        <p:pic>
          <p:nvPicPr>
            <p:cNvPr id="7" name="Picture 6" descr="Zika and sex ico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827" y="3124716"/>
              <a:ext cx="2173132" cy="1086567"/>
            </a:xfrm>
            <a:prstGeom prst="rect">
              <a:avLst/>
            </a:prstGeom>
          </p:spPr>
        </p:pic>
        <p:pic>
          <p:nvPicPr>
            <p:cNvPr id="12" name="Picture 11" descr="Zika and travel ico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627" y="4337715"/>
              <a:ext cx="2169332" cy="1084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California Department of Public Health</a:t>
            </a:r>
            <a:endParaRPr lang="en-US" sz="2800" b="1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1524000" y="226291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ZIKA 101 </a:t>
            </a:r>
          </a:p>
        </p:txBody>
      </p:sp>
      <p:pic>
        <p:nvPicPr>
          <p:cNvPr id="11" name="Picture 10" descr="decorative icon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1"/>
          <a:stretch/>
        </p:blipFill>
        <p:spPr>
          <a:xfrm>
            <a:off x="465513" y="0"/>
            <a:ext cx="11521440" cy="2819363"/>
          </a:xfrm>
          <a:prstGeom prst="rect">
            <a:avLst/>
          </a:prstGeom>
        </p:spPr>
      </p:pic>
      <p:pic>
        <p:nvPicPr>
          <p:cNvPr id="13" name="Picture 12" descr="decorative icon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1"/>
          <a:stretch/>
        </p:blipFill>
        <p:spPr>
          <a:xfrm rot="10800000">
            <a:off x="465513" y="3940193"/>
            <a:ext cx="11521440" cy="28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Presentation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This presentation will provide answers to common questions about Zika:</a:t>
            </a:r>
          </a:p>
          <a:p>
            <a:r>
              <a:rPr lang="en-US" sz="2200" dirty="0">
                <a:solidFill>
                  <a:schemeClr val="tx1"/>
                </a:solidFill>
              </a:rPr>
              <a:t>W</a:t>
            </a:r>
            <a:r>
              <a:rPr lang="en-US" sz="2200" dirty="0" smtClean="0">
                <a:solidFill>
                  <a:schemeClr val="tx1"/>
                </a:solidFill>
              </a:rPr>
              <a:t>hat is Zika?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Should I be worried about Zika?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</a:t>
            </a:r>
            <a:r>
              <a:rPr lang="en-US" sz="2200" dirty="0" smtClean="0">
                <a:solidFill>
                  <a:schemeClr val="tx1"/>
                </a:solidFill>
              </a:rPr>
              <a:t>do you </a:t>
            </a:r>
            <a:r>
              <a:rPr lang="en-US" sz="2200" dirty="0">
                <a:solidFill>
                  <a:schemeClr val="tx1"/>
                </a:solidFill>
              </a:rPr>
              <a:t>get </a:t>
            </a:r>
            <a:r>
              <a:rPr lang="en-US" sz="2200" dirty="0" smtClean="0">
                <a:solidFill>
                  <a:schemeClr val="tx1"/>
                </a:solidFill>
              </a:rPr>
              <a:t>Zika?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Is Zika in California?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How do you prevent Zika infection?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2" name="Group 11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decorative icon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4" name="Picture 13" descr="C D P H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Zika?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Zika is a mosquito-borne virus that is </a:t>
            </a:r>
            <a:r>
              <a:rPr lang="en-US" sz="2200" u="sng" dirty="0" smtClean="0">
                <a:solidFill>
                  <a:schemeClr val="tx1"/>
                </a:solidFill>
              </a:rPr>
              <a:t>also</a:t>
            </a:r>
            <a:r>
              <a:rPr lang="en-US" sz="2200" dirty="0" smtClean="0">
                <a:solidFill>
                  <a:schemeClr val="tx1"/>
                </a:solidFill>
              </a:rPr>
              <a:t> sexually transmitted.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Zika is most common in areas of the world that are warm or tropical, including: 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</a:rPr>
              <a:t>Central and South America (including Mexico)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</a:rPr>
              <a:t>Caribbean and Pacific Islands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/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ome countries in Africa and Asia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Certain mosquitoes in these areas are infected with the Zika virus and can spread it to people when they bite them. </a:t>
            </a:r>
          </a:p>
        </p:txBody>
      </p:sp>
      <p:grpSp>
        <p:nvGrpSpPr>
          <p:cNvPr id="18" name="Group 17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icon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 D P H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3" name="Picture 22" descr="Mosquito icon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04">
            <a:off x="10210097" y="513256"/>
            <a:ext cx="911984" cy="11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Should I be worried about Zika?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Anyone can get Zika if they haven’t been infected before.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Most people infected with Zika don’t have symptoms, so they might not even know they have the virus.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Zika is of greatest concern to a pregnant woman’s developing baby. </a:t>
            </a:r>
            <a:r>
              <a:rPr lang="en-US" sz="2200" dirty="0" smtClean="0">
                <a:solidFill>
                  <a:schemeClr val="tx1"/>
                </a:solidFill>
              </a:rPr>
              <a:t>Zika can cause birth defects if a pregnant woman becomes infected.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is important to avoid areas with Zika, prevent mosquito bites, and practice safe sex to prevent the spread of Zika. 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8" name="Group 17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3" name="Picture 22" descr="Pregnant woman ico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26852" r="29631" b="36666"/>
          <a:stretch/>
        </p:blipFill>
        <p:spPr>
          <a:xfrm>
            <a:off x="8999789" y="3962489"/>
            <a:ext cx="2214347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Outline of California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36226" r="21637" b="32092"/>
          <a:stretch/>
        </p:blipFill>
        <p:spPr>
          <a:xfrm>
            <a:off x="7086600" y="1782902"/>
            <a:ext cx="5151389" cy="4394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 Zika in California?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In the United States, Zika </a:t>
            </a:r>
            <a:r>
              <a:rPr lang="en-US" sz="2200" dirty="0"/>
              <a:t>has been spread by mosquitoes in </a:t>
            </a:r>
            <a:r>
              <a:rPr lang="en-US" sz="2200" dirty="0" smtClean="0"/>
              <a:t>some parts of Florida </a:t>
            </a:r>
            <a:r>
              <a:rPr lang="en-US" sz="2200" dirty="0"/>
              <a:t>and </a:t>
            </a:r>
            <a:r>
              <a:rPr lang="en-US" sz="2200" dirty="0" smtClean="0"/>
              <a:t>Texas, </a:t>
            </a:r>
            <a:r>
              <a:rPr lang="en-US" sz="2200" dirty="0"/>
              <a:t>but not in California.</a:t>
            </a:r>
          </a:p>
          <a:p>
            <a:r>
              <a:rPr lang="en-US" sz="2200" dirty="0"/>
              <a:t>The mosquitoes that can </a:t>
            </a:r>
            <a:r>
              <a:rPr lang="en-US" sz="2200" dirty="0" smtClean="0"/>
              <a:t>spread the </a:t>
            </a:r>
            <a:r>
              <a:rPr lang="en-US" sz="2200" dirty="0"/>
              <a:t>Zika </a:t>
            </a:r>
            <a:r>
              <a:rPr lang="en-US" sz="2200" dirty="0" smtClean="0"/>
              <a:t>virus are </a:t>
            </a:r>
            <a:r>
              <a:rPr lang="en-US" sz="2200" dirty="0"/>
              <a:t>in </a:t>
            </a:r>
            <a:r>
              <a:rPr lang="en-US" sz="2200" dirty="0" smtClean="0"/>
              <a:t>certain areas of California</a:t>
            </a:r>
            <a:r>
              <a:rPr lang="en-US" sz="2200" dirty="0"/>
              <a:t>, </a:t>
            </a:r>
            <a:r>
              <a:rPr lang="en-US" sz="2200" dirty="0" smtClean="0"/>
              <a:t>but mosquitoes infected with Zika virus have not been found. </a:t>
            </a:r>
            <a:endParaRPr lang="en-US" sz="2200" dirty="0"/>
          </a:p>
          <a:p>
            <a:r>
              <a:rPr lang="en-US" sz="2200" dirty="0"/>
              <a:t>The only cases of Zika in California have been </a:t>
            </a:r>
            <a:r>
              <a:rPr lang="en-US" sz="2200" dirty="0" smtClean="0"/>
              <a:t>in </a:t>
            </a:r>
            <a:r>
              <a:rPr lang="en-US" sz="2200" dirty="0"/>
              <a:t>people who have gone to countries with Zika and have been infected while traveling </a:t>
            </a:r>
            <a:r>
              <a:rPr lang="en-US" sz="2200" b="1" u="sng" dirty="0"/>
              <a:t>OR</a:t>
            </a:r>
            <a:r>
              <a:rPr lang="en-US" sz="2200" dirty="0"/>
              <a:t> have had sex with someone who traveled and returned infected. </a:t>
            </a:r>
            <a:endParaRPr lang="en-US" sz="2200" dirty="0" smtClean="0"/>
          </a:p>
          <a:p>
            <a:r>
              <a:rPr lang="en-US" sz="2200" dirty="0"/>
              <a:t>The risk </a:t>
            </a:r>
            <a:r>
              <a:rPr lang="en-US" sz="2200" dirty="0" smtClean="0"/>
              <a:t>of </a:t>
            </a:r>
            <a:r>
              <a:rPr lang="en-US" sz="2200" dirty="0"/>
              <a:t>Zika virus transmission </a:t>
            </a:r>
            <a:r>
              <a:rPr lang="en-US" sz="2200" dirty="0" smtClean="0"/>
              <a:t>by infected mosquitoes in </a:t>
            </a:r>
            <a:r>
              <a:rPr lang="en-US" sz="2200" dirty="0"/>
              <a:t>California is </a:t>
            </a:r>
            <a:r>
              <a:rPr lang="en-US" sz="2200" i="1" dirty="0"/>
              <a:t>low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grpSp>
        <p:nvGrpSpPr>
          <p:cNvPr id="18" name="Group 17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5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do you get Zika?	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AutoNum type="arabicParenR"/>
            </a:pPr>
            <a:r>
              <a:rPr lang="en-US" sz="2400" b="1" u="sng" dirty="0" smtClean="0">
                <a:solidFill>
                  <a:schemeClr val="tx1"/>
                </a:solidFill>
              </a:rPr>
              <a:t>Through Mosquitoes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marL="685800"/>
            <a:r>
              <a:rPr lang="en-US" sz="2200" dirty="0" smtClean="0">
                <a:solidFill>
                  <a:schemeClr val="tx1"/>
                </a:solidFill>
              </a:rPr>
              <a:t>Zika is transmitted to people mainly through the bite of infected mosquitoes (</a:t>
            </a:r>
            <a:r>
              <a:rPr lang="en-US" sz="2200" i="1" dirty="0" smtClean="0">
                <a:solidFill>
                  <a:schemeClr val="tx1"/>
                </a:solidFill>
              </a:rPr>
              <a:t>Aedes </a:t>
            </a:r>
            <a:r>
              <a:rPr lang="en-US" sz="2200" i="1" dirty="0" err="1" smtClean="0">
                <a:solidFill>
                  <a:schemeClr val="tx1"/>
                </a:solidFill>
              </a:rPr>
              <a:t>aegypti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or </a:t>
            </a:r>
            <a:r>
              <a:rPr lang="en-US" sz="2200" i="1" dirty="0" smtClean="0">
                <a:solidFill>
                  <a:schemeClr val="tx1"/>
                </a:solidFill>
              </a:rPr>
              <a:t>Aedes </a:t>
            </a:r>
            <a:r>
              <a:rPr lang="en-US" sz="2200" i="1" dirty="0" err="1" smtClean="0">
                <a:solidFill>
                  <a:schemeClr val="tx1"/>
                </a:solidFill>
              </a:rPr>
              <a:t>albopictus</a:t>
            </a:r>
            <a:r>
              <a:rPr lang="en-US" sz="2200" dirty="0" smtClean="0">
                <a:solidFill>
                  <a:schemeClr val="tx1"/>
                </a:solidFill>
              </a:rPr>
              <a:t>) that are in areas of the world with active Zika virus transmission. </a:t>
            </a:r>
          </a:p>
          <a:p>
            <a:pPr marL="685800"/>
            <a:r>
              <a:rPr lang="en-US" sz="2200" dirty="0" smtClean="0">
                <a:solidFill>
                  <a:schemeClr val="tx1"/>
                </a:solidFill>
              </a:rPr>
              <a:t>Mosquitoes that can spread Zika are in some parts of California, but they can only transmit and spread Zika after biting a person who is already infected with Zika (called “local transmission”). </a:t>
            </a:r>
          </a:p>
          <a:p>
            <a:pPr marL="6858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To date, </a:t>
            </a:r>
            <a:r>
              <a:rPr lang="en-US" sz="2200" dirty="0">
                <a:solidFill>
                  <a:schemeClr val="tx1"/>
                </a:solidFill>
              </a:rPr>
              <a:t>there </a:t>
            </a:r>
            <a:r>
              <a:rPr lang="en-US" sz="2200" dirty="0" smtClean="0">
                <a:solidFill>
                  <a:schemeClr val="tx1"/>
                </a:solidFill>
              </a:rPr>
              <a:t>has </a:t>
            </a:r>
            <a:r>
              <a:rPr lang="en-US" sz="2200" dirty="0">
                <a:solidFill>
                  <a:schemeClr val="tx1"/>
                </a:solidFill>
              </a:rPr>
              <a:t>been no </a:t>
            </a:r>
            <a:r>
              <a:rPr lang="en-US" sz="2200" dirty="0" smtClean="0">
                <a:solidFill>
                  <a:schemeClr val="tx1"/>
                </a:solidFill>
              </a:rPr>
              <a:t>local </a:t>
            </a:r>
            <a:r>
              <a:rPr lang="en-US" sz="2200" dirty="0">
                <a:solidFill>
                  <a:schemeClr val="tx1"/>
                </a:solidFill>
              </a:rPr>
              <a:t>transmission of Zika virus in </a:t>
            </a:r>
            <a:r>
              <a:rPr lang="en-US" sz="2200" dirty="0" smtClean="0">
                <a:solidFill>
                  <a:schemeClr val="tx1"/>
                </a:solidFill>
              </a:rPr>
              <a:t>California, but Zika infections have occurred in people returning from travel to areas with Zika, or by having sex with someone who has been infected while traveling. </a:t>
            </a:r>
          </a:p>
        </p:txBody>
      </p:sp>
      <p:grpSp>
        <p:nvGrpSpPr>
          <p:cNvPr id="17" name="Group 16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decorative ic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9" name="Picture 18" descr="C D P 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2" name="Picture 21" descr="Mosquito icon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04">
            <a:off x="10210097" y="513256"/>
            <a:ext cx="911984" cy="11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Mosquito </a:t>
            </a:r>
            <a:r>
              <a:rPr lang="en-US" b="1" dirty="0"/>
              <a:t>V</a:t>
            </a:r>
            <a:r>
              <a:rPr lang="en-US" b="1" dirty="0" smtClean="0"/>
              <a:t>ectors for Zika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Aedes aegypti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i="1" dirty="0" smtClean="0">
                <a:solidFill>
                  <a:schemeClr val="tx1"/>
                </a:solidFill>
              </a:rPr>
              <a:t>Aedes </a:t>
            </a:r>
            <a:r>
              <a:rPr lang="en-US" sz="2400" i="1" dirty="0" err="1" smtClean="0">
                <a:solidFill>
                  <a:schemeClr val="tx1"/>
                </a:solidFill>
              </a:rPr>
              <a:t>albopictus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mosquitoes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Also </a:t>
            </a:r>
            <a:r>
              <a:rPr lang="en-US" sz="2200" dirty="0">
                <a:solidFill>
                  <a:schemeClr val="tx1"/>
                </a:solidFill>
              </a:rPr>
              <a:t>transmit dengue and </a:t>
            </a:r>
            <a:r>
              <a:rPr lang="en-US" sz="2200" dirty="0" smtClean="0">
                <a:solidFill>
                  <a:schemeClr val="tx1"/>
                </a:solidFill>
              </a:rPr>
              <a:t>chikungunya viruses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Live in and around </a:t>
            </a:r>
            <a:r>
              <a:rPr lang="en-US" sz="2200" dirty="0" smtClean="0">
                <a:solidFill>
                  <a:schemeClr val="tx1"/>
                </a:solidFill>
              </a:rPr>
              <a:t>households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Lay </a:t>
            </a:r>
            <a:r>
              <a:rPr lang="en-US" sz="2200" dirty="0">
                <a:solidFill>
                  <a:schemeClr val="tx1"/>
                </a:solidFill>
              </a:rPr>
              <a:t>eggs in </a:t>
            </a:r>
            <a:r>
              <a:rPr lang="en-US" sz="2200" dirty="0" smtClean="0">
                <a:solidFill>
                  <a:schemeClr val="tx1"/>
                </a:solidFill>
              </a:rPr>
              <a:t>household or backyard containers</a:t>
            </a:r>
          </a:p>
          <a:p>
            <a:pPr lvl="2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dirty="0"/>
              <a:t>f</a:t>
            </a:r>
            <a:r>
              <a:rPr lang="en-US" dirty="0" smtClean="0">
                <a:solidFill>
                  <a:schemeClr val="tx1"/>
                </a:solidFill>
              </a:rPr>
              <a:t>lower pots, old tires, pet dishes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Aggressive </a:t>
            </a:r>
            <a:r>
              <a:rPr lang="en-US" sz="2200" dirty="0">
                <a:solidFill>
                  <a:schemeClr val="tx1"/>
                </a:solidFill>
              </a:rPr>
              <a:t>daytime biters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 descr="Photos of Aedes mosquitoes"/>
          <p:cNvGrpSpPr/>
          <p:nvPr/>
        </p:nvGrpSpPr>
        <p:grpSpPr>
          <a:xfrm>
            <a:off x="2883564" y="4387849"/>
            <a:ext cx="6537179" cy="1976220"/>
            <a:chOff x="1557768" y="4286249"/>
            <a:chExt cx="6537179" cy="1976220"/>
          </a:xfrm>
        </p:grpSpPr>
        <p:pic>
          <p:nvPicPr>
            <p:cNvPr id="5" name="Picture 9" descr="asian tiger mosquito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1"/>
            <a:stretch/>
          </p:blipFill>
          <p:spPr bwMode="auto">
            <a:xfrm>
              <a:off x="2161592" y="4286249"/>
              <a:ext cx="2468697" cy="1524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photo of Aedes aegypti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" t="9278" b="12259"/>
            <a:stretch/>
          </p:blipFill>
          <p:spPr bwMode="auto">
            <a:xfrm>
              <a:off x="5490186" y="4286251"/>
              <a:ext cx="2237589" cy="152399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57768" y="5893137"/>
              <a:ext cx="2621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Aedes </a:t>
              </a:r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</a:rPr>
                <a:t>albopictus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591" y="5893137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Aedes </a:t>
              </a:r>
              <a:r>
                <a:rPr lang="en-US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aegypti</a:t>
              </a:r>
              <a:endParaRPr lang="en-US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61791" y="5893137"/>
              <a:ext cx="1447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Photo Source: CDC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747" y="5893137"/>
              <a:ext cx="1219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Photo Source: </a:t>
              </a:r>
              <a:r>
                <a:rPr lang="en-US" sz="900" i="1" dirty="0" smtClean="0"/>
                <a:t>CDC</a:t>
              </a:r>
              <a:endParaRPr lang="en-US" sz="900" i="1" dirty="0"/>
            </a:p>
          </p:txBody>
        </p:sp>
      </p:grpSp>
      <p:pic>
        <p:nvPicPr>
          <p:cNvPr id="12" name="Picture 11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do you get Zika or pass it on?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None/>
            </a:pPr>
            <a:r>
              <a:rPr lang="en-US" sz="2400" b="1" dirty="0" smtClean="0"/>
              <a:t>2) </a:t>
            </a:r>
            <a:r>
              <a:rPr lang="en-US" sz="2400" dirty="0" smtClean="0"/>
              <a:t>	</a:t>
            </a:r>
            <a:r>
              <a:rPr lang="en-US" sz="2400" b="1" u="sng" dirty="0" smtClean="0">
                <a:solidFill>
                  <a:schemeClr val="tx1"/>
                </a:solidFill>
              </a:rPr>
              <a:t>Through Sex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You can also get Zika through sexual contact with an infected person (male or female) who has recently been to an area with Zika.</a:t>
            </a:r>
            <a:r>
              <a:rPr lang="en-US" sz="2400" dirty="0" smtClean="0">
                <a:solidFill>
                  <a:schemeClr val="tx1"/>
                </a:solidFill>
              </a:rPr>
              <a:t>​</a:t>
            </a:r>
          </a:p>
          <a:p>
            <a:pPr marL="45720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Sexual contact includes: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vaginal, anal or oral sex between:</a:t>
            </a:r>
          </a:p>
          <a:p>
            <a:pPr marL="1714500" lvl="4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/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ales and females</a:t>
            </a:r>
          </a:p>
          <a:p>
            <a:pPr marL="1714500" lvl="4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/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emales and females</a:t>
            </a:r>
          </a:p>
          <a:p>
            <a:pPr marL="1714500" lvl="4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dirty="0"/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ales and males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sharing sex toys</a:t>
            </a:r>
          </a:p>
        </p:txBody>
      </p:sp>
      <p:pic>
        <p:nvPicPr>
          <p:cNvPr id="6" name="Picture 5" descr="Cross Connections: Not She, Not He, But It?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18" y="3721100"/>
            <a:ext cx="1824504" cy="1824504"/>
          </a:xfrm>
          <a:prstGeom prst="rect">
            <a:avLst/>
          </a:prstGeom>
        </p:spPr>
      </p:pic>
      <p:pic>
        <p:nvPicPr>
          <p:cNvPr id="4" name="Picture 3" descr="Same-sex gender icons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64" y="3738710"/>
            <a:ext cx="2989549" cy="1797467"/>
          </a:xfrm>
          <a:prstGeom prst="rect">
            <a:avLst/>
          </a:prstGeom>
        </p:spPr>
      </p:pic>
      <p:grpSp>
        <p:nvGrpSpPr>
          <p:cNvPr id="18" name="Group 17" descr="C D P H logo and design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icon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 D P H log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3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b1a85d7c91c4659b60f056ef7672151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Communicable Disease Control</TermName>
          <TermId xmlns="http://schemas.microsoft.com/office/infopath/2007/PartnerControls">d26e874b-aea1-4c13-b19f-52c74bbbcd89</TermId>
        </TermInfo>
        <TermInfo xmlns="http://schemas.microsoft.com/office/infopath/2007/PartnerControls">
          <TermName xmlns="http://schemas.microsoft.com/office/infopath/2007/PartnerControls">Center for Infectious Diseases</TermName>
          <TermId xmlns="http://schemas.microsoft.com/office/infopath/2007/PartnerControls">a8b5a9c9-0da2-438b-9cb1-ccfff05784a8</TermId>
        </TermInfo>
      </Terms>
    </bb1a85d7c91c4659b60f056ef7672151>
    <kcdf3820fa7642e8be4bb4902ce9671f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Zika</TermName>
          <TermId xmlns="http://schemas.microsoft.com/office/infopath/2007/PartnerControls">f92518bb-c91b-4075-8b85-4fb5b97e486b</TermId>
        </TermInfo>
      </Terms>
    </kcdf3820fa7642e8be4bb4902ce9671f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 (United States)</TermName>
          <TermId xmlns="http://schemas.microsoft.com/office/infopath/2007/PartnerControls">25e340a5-d50c-48d7-adc0-a905fb7bff5c</TermId>
        </TermInfo>
      </Terms>
    </e703b7d8b6284097bcc8d89d108ab72a>
    <off2d280d04f435e8ad65f64297220d7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Clinicians/Healthcare Providers</TermName>
          <TermId xmlns="http://schemas.microsoft.com/office/infopath/2007/PartnerControls">e31e14b8-e46e-494a-8300-1453b14ca9de</TermId>
        </TermInfo>
        <TermInfo xmlns="http://schemas.microsoft.com/office/infopath/2007/PartnerControls">
          <TermName xmlns="http://schemas.microsoft.com/office/infopath/2007/PartnerControls">Constituent</TermName>
          <TermId xmlns="http://schemas.microsoft.com/office/infopath/2007/PartnerControls">9e1a8d31-dec3-4e6e-b6b7-31340b04a460</TermId>
        </TermInfo>
        <TermInfo xmlns="http://schemas.microsoft.com/office/infopath/2007/PartnerControls">
          <TermName xmlns="http://schemas.microsoft.com/office/infopath/2007/PartnerControls">Healthcare Provider</TermName>
          <TermId xmlns="http://schemas.microsoft.com/office/infopath/2007/PartnerControls">4763fce6-72e0-4e74-ae57-8e132d338101</TermId>
        </TermInfo>
        <TermInfo xmlns="http://schemas.microsoft.com/office/infopath/2007/PartnerControls">
          <TermName xmlns="http://schemas.microsoft.com/office/infopath/2007/PartnerControls">Local Health Jurisdiction</TermName>
          <TermId xmlns="http://schemas.microsoft.com/office/infopath/2007/PartnerControls">f68e075a-b17d-44d0-8f5c-4e108c72d912</TermId>
        </TermInfo>
      </Terms>
    </off2d280d04f435e8ad65f64297220d7>
    <TaxCatchAll xmlns="a48324c4-7d20-48d3-8188-32763737222b">
      <Value>203</Value>
      <Value>151</Value>
      <Value>97</Value>
      <Value>197</Value>
      <Value>196</Value>
      <Value>121</Value>
      <Value>188</Value>
      <Value>153</Value>
    </TaxCatchAll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282B8-E194-4A0B-9D3D-E1527A6F8362}"/>
</file>

<file path=customXml/itemProps2.xml><?xml version="1.0" encoding="utf-8"?>
<ds:datastoreItem xmlns:ds="http://schemas.openxmlformats.org/officeDocument/2006/customXml" ds:itemID="{6901AE13-44A8-4B6A-868F-42401DA16B54}"/>
</file>

<file path=customXml/itemProps3.xml><?xml version="1.0" encoding="utf-8"?>
<ds:datastoreItem xmlns:ds="http://schemas.openxmlformats.org/officeDocument/2006/customXml" ds:itemID="{771BC973-324F-4869-95E2-EBE09ED152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1317</Words>
  <Application>Microsoft Office PowerPoint</Application>
  <PresentationFormat>Widescreen</PresentationFormat>
  <Paragraphs>151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Tw Cen MT Condensed</vt:lpstr>
      <vt:lpstr>Tw Cen MT Condensed Extra Bold</vt:lpstr>
      <vt:lpstr>1_Office Theme</vt:lpstr>
      <vt:lpstr>Presentation Instructions </vt:lpstr>
      <vt:lpstr>ZIKA 101 </vt:lpstr>
      <vt:lpstr>Presentation Overview</vt:lpstr>
      <vt:lpstr>What is Zika?  </vt:lpstr>
      <vt:lpstr>Should I be worried about Zika?</vt:lpstr>
      <vt:lpstr>Is Zika in California? </vt:lpstr>
      <vt:lpstr>How do you get Zika? </vt:lpstr>
      <vt:lpstr>Mosquito Vectors for Zika</vt:lpstr>
      <vt:lpstr>How do you get Zika or pass it on?</vt:lpstr>
      <vt:lpstr>How else can you get Zika or pass it on?</vt:lpstr>
      <vt:lpstr>Areas with Zika</vt:lpstr>
      <vt:lpstr>Symptoms </vt:lpstr>
      <vt:lpstr>Prevention – Mosquito Transmission</vt:lpstr>
      <vt:lpstr>Prevention – Sexual Transmission</vt:lpstr>
      <vt:lpstr>Protect Your Family</vt:lpstr>
      <vt:lpstr>Not Planning Pregnancy?</vt:lpstr>
      <vt:lpstr>Remember…</vt:lpstr>
      <vt:lpstr>CDPH Zika Resources (in English and Spanish)</vt:lpstr>
    </vt:vector>
  </TitlesOfParts>
  <Company>CDPH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Zika 101 </dc:title>
  <dc:creator>Nicolici, Allyx (CDPH-CID-DCDC-IDB)</dc:creator>
  <cp:lastModifiedBy>Nicolici, Allyx@CDPH</cp:lastModifiedBy>
  <cp:revision>346</cp:revision>
  <dcterms:created xsi:type="dcterms:W3CDTF">2018-02-02T23:30:55Z</dcterms:created>
  <dcterms:modified xsi:type="dcterms:W3CDTF">2018-09-18T16:08:41Z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 Language">
    <vt:lpwstr>97;#English (United States)|25e340a5-d50c-48d7-adc0-a905fb7bff5c</vt:lpwstr>
  </property>
  <property fmtid="{D5CDD505-2E9C-101B-9397-08002B2CF9AE}" pid="3" name="CDPH Audience">
    <vt:lpwstr>121;#Clinicians/Healthcare Providers|e31e14b8-e46e-494a-8300-1453b14ca9de;#196;#Constituent|9e1a8d31-dec3-4e6e-b6b7-31340b04a460;#188;#Healthcare Provider|4763fce6-72e0-4e74-ae57-8e132d338101;#197;#Local Health Jurisdiction|f68e075a-b17d-44d0-8f5c-4e108c72d912</vt:lpwstr>
  </property>
  <property fmtid="{D5CDD505-2E9C-101B-9397-08002B2CF9AE}" pid="4" name="Topic">
    <vt:lpwstr>203;#Zika|f92518bb-c91b-4075-8b85-4fb5b97e486b</vt:lpwstr>
  </property>
  <property fmtid="{D5CDD505-2E9C-101B-9397-08002B2CF9AE}" pid="5" name="Program">
    <vt:lpwstr>151;#Communicable Disease Control|d26e874b-aea1-4c13-b19f-52c74bbbcd89;#153;#Center for Infectious Diseases|a8b5a9c9-0da2-438b-9cb1-ccfff05784a8</vt:lpwstr>
  </property>
  <property fmtid="{D5CDD505-2E9C-101B-9397-08002B2CF9AE}" pid="6" name="ContentTypeId">
    <vt:lpwstr>0x0101002CC577673628EB48993F371F1850BF7D003E18CAC0E743194EA29E89F4611861B3</vt:lpwstr>
  </property>
</Properties>
</file>