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0"/>
  </p:notesMasterIdLst>
  <p:sldIdLst>
    <p:sldId id="276" r:id="rId2"/>
    <p:sldId id="256" r:id="rId3"/>
    <p:sldId id="272" r:id="rId4"/>
    <p:sldId id="273" r:id="rId5"/>
    <p:sldId id="274" r:id="rId6"/>
    <p:sldId id="275" r:id="rId7"/>
    <p:sldId id="260" r:id="rId8"/>
    <p:sldId id="269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58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ici, Allyx (CDPH-CID-DCDC-IDB)" initials="NA(" lastIdx="1" clrIdx="0">
    <p:extLst>
      <p:ext uri="{19B8F6BF-5375-455C-9EA6-DF929625EA0E}">
        <p15:presenceInfo xmlns:p15="http://schemas.microsoft.com/office/powerpoint/2012/main" userId="S-1-5-21-4097889286-3091099877-3853663367-19982" providerId="AD"/>
      </p:ext>
    </p:extLst>
  </p:cmAuthor>
  <p:cmAuthor id="2" name="Egel, Corey (CDPH-OPA)" initials="EC(" lastIdx="5" clrIdx="1">
    <p:extLst>
      <p:ext uri="{19B8F6BF-5375-455C-9EA6-DF929625EA0E}">
        <p15:presenceInfo xmlns:p15="http://schemas.microsoft.com/office/powerpoint/2012/main" userId="S-1-5-21-4097889286-3091099877-3853663367-225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71D5"/>
    <a:srgbClr val="F05433"/>
    <a:srgbClr val="794C7A"/>
    <a:srgbClr val="C59EE2"/>
    <a:srgbClr val="5DB2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99" autoAdjust="0"/>
    <p:restoredTop sz="86395" autoAdjust="0"/>
  </p:normalViewPr>
  <p:slideViewPr>
    <p:cSldViewPr snapToGrid="0">
      <p:cViewPr varScale="1">
        <p:scale>
          <a:sx n="79" d="100"/>
          <a:sy n="79" d="100"/>
        </p:scale>
        <p:origin x="126" y="4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0B058-046C-4E30-9FA9-40FF92E24AA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7F8C-B822-42AF-BD86-882B52053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5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</a:t>
            </a:r>
            <a:r>
              <a:rPr lang="en-US" baseline="0" dirty="0"/>
              <a:t> public </a:t>
            </a:r>
            <a:r>
              <a:rPr lang="en-US" baseline="0" dirty="0" smtClean="0"/>
              <a:t>presentation in Spanish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7F8C-B822-42AF-BD86-882B520536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63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54E9E-ECB2-4571-BC07-D578C530E2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36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54E9E-ECB2-4571-BC07-D578C530E2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47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54E9E-ECB2-4571-BC07-D578C530E2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20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54E9E-ECB2-4571-BC07-D578C530E2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02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54E9E-ECB2-4571-BC07-D578C530E2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48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7F8C-B822-42AF-BD86-882B520536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02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7F8C-B822-42AF-BD86-882B520536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0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7F8C-B822-42AF-BD86-882B520536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74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7F8C-B822-42AF-BD86-882B520536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33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7F8C-B822-42AF-BD86-882B520536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51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7F8C-B822-42AF-BD86-882B520536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81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54E9E-ECB2-4571-BC07-D578C530E2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7F8C-B822-42AF-BD86-882B520536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93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54E9E-ECB2-4571-BC07-D578C530E2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55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54E9E-ECB2-4571-BC07-D578C530E2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88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DRAFT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1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DDA0-370A-494B-AB2F-7BBA5EE1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3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DDA0-370A-494B-AB2F-7BBA5EE1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07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DDA0-370A-494B-AB2F-7BBA5EE1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3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DDA0-370A-494B-AB2F-7BBA5EE1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3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DDA0-370A-494B-AB2F-7BBA5EE1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9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DDA0-370A-494B-AB2F-7BBA5EE1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2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DDA0-370A-494B-AB2F-7BBA5EE1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97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DDA0-370A-494B-AB2F-7BBA5EE1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3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DDA0-370A-494B-AB2F-7BBA5EE1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79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DDA0-370A-494B-AB2F-7BBA5EE1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4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78C15-9246-4004-BDBF-406929DC101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9DDA0-370A-494B-AB2F-7BBA5EE11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3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milypact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bedsider.org/e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www.sinelzikaca.com/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4.png"/><Relationship Id="rId5" Type="http://schemas.openxmlformats.org/officeDocument/2006/relationships/image" Target="../media/image19.jpeg"/><Relationship Id="rId10" Type="http://schemas.openxmlformats.org/officeDocument/2006/relationships/image" Target="../media/image23.png"/><Relationship Id="rId4" Type="http://schemas.openxmlformats.org/officeDocument/2006/relationships/hyperlink" Target="http://www.cdph.ca.gov/Zika" TargetMode="External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estryimages.org/browse/detail.cfm?imgnum=136602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Presentation Instructions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This </a:t>
            </a:r>
            <a:r>
              <a:rPr lang="en-US" sz="2400" b="1" i="1" dirty="0"/>
              <a:t>Zika 101 </a:t>
            </a:r>
            <a:r>
              <a:rPr lang="en-US" sz="2400" b="1" dirty="0" smtClean="0"/>
              <a:t>presentation provides answers </a:t>
            </a:r>
            <a:r>
              <a:rPr lang="en-US" sz="2400" b="1" dirty="0"/>
              <a:t>to </a:t>
            </a:r>
            <a:r>
              <a:rPr lang="en-US" sz="2400" b="1" dirty="0" smtClean="0"/>
              <a:t>commonly asked </a:t>
            </a:r>
            <a:r>
              <a:rPr lang="en-US" sz="2400" b="1" dirty="0"/>
              <a:t>questions about Zika that can be used </a:t>
            </a:r>
            <a:r>
              <a:rPr lang="en-US" sz="2400" b="1" dirty="0" smtClean="0"/>
              <a:t>within </a:t>
            </a:r>
            <a:r>
              <a:rPr lang="en-US" sz="2400" b="1" dirty="0"/>
              <a:t>your local agency and for outreach or education </a:t>
            </a:r>
            <a:r>
              <a:rPr lang="en-US" sz="2400" b="1" dirty="0" smtClean="0"/>
              <a:t>to the </a:t>
            </a:r>
            <a:r>
              <a:rPr lang="en-US" sz="2400" b="1" dirty="0"/>
              <a:t>public. </a:t>
            </a:r>
            <a:endParaRPr lang="en-US" sz="2400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 smtClean="0"/>
              <a:t> </a:t>
            </a:r>
          </a:p>
          <a:p>
            <a:pPr lvl="0"/>
            <a:r>
              <a:rPr lang="en-US" sz="2400" dirty="0" smtClean="0"/>
              <a:t>You may use this presentation </a:t>
            </a:r>
            <a:r>
              <a:rPr lang="en-US" sz="2400" dirty="0"/>
              <a:t>“as is” with the CDPH </a:t>
            </a:r>
            <a:r>
              <a:rPr lang="en-US" sz="2400" dirty="0" smtClean="0"/>
              <a:t>logo, or </a:t>
            </a:r>
            <a:r>
              <a:rPr lang="en-US" sz="2400" dirty="0"/>
              <a:t>you </a:t>
            </a:r>
            <a:r>
              <a:rPr lang="en-US" sz="2400" dirty="0" smtClean="0"/>
              <a:t>may </a:t>
            </a:r>
            <a:r>
              <a:rPr lang="en-US" sz="2400" dirty="0"/>
              <a:t>co-brand with your </a:t>
            </a:r>
            <a:r>
              <a:rPr lang="en-US" sz="2400" dirty="0" smtClean="0"/>
              <a:t>agency’s logo if desired.</a:t>
            </a:r>
            <a:r>
              <a:rPr lang="en-US" sz="2400" dirty="0"/>
              <a:t>  </a:t>
            </a:r>
          </a:p>
          <a:p>
            <a:pPr lvl="0"/>
            <a:r>
              <a:rPr lang="en-US" sz="2400" dirty="0"/>
              <a:t>If you wish to change the </a:t>
            </a:r>
            <a:r>
              <a:rPr lang="en-US" sz="2400" dirty="0" smtClean="0"/>
              <a:t>content of the slides </a:t>
            </a:r>
            <a:r>
              <a:rPr lang="en-US" sz="2400" dirty="0"/>
              <a:t>and customize to your own needs, please remove the CDPH </a:t>
            </a:r>
            <a:r>
              <a:rPr lang="en-US" sz="2400" dirty="0" smtClean="0"/>
              <a:t>logo from the altered slides, </a:t>
            </a:r>
            <a:r>
              <a:rPr lang="en-US" sz="2400" dirty="0"/>
              <a:t>but you are welcome to acknowledge technical </a:t>
            </a:r>
            <a:r>
              <a:rPr lang="en-US" sz="2400" dirty="0" smtClean="0"/>
              <a:t>assistance and/or graphics </a:t>
            </a:r>
            <a:r>
              <a:rPr lang="en-US" sz="2400" dirty="0"/>
              <a:t>from the </a:t>
            </a:r>
            <a:r>
              <a:rPr lang="en-US" sz="2400" dirty="0" smtClean="0"/>
              <a:t>CDPH.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320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¿De </a:t>
            </a:r>
            <a:r>
              <a:rPr lang="en-US" b="1" dirty="0" err="1"/>
              <a:t>qu</a:t>
            </a:r>
            <a:r>
              <a:rPr lang="es-ES" b="1" dirty="0"/>
              <a:t>é otra forma puede </a:t>
            </a:r>
            <a:r>
              <a:rPr lang="es-ES" b="1" dirty="0" smtClean="0"/>
              <a:t>transmitirse </a:t>
            </a:r>
            <a:r>
              <a:rPr lang="es-ES" b="1" dirty="0"/>
              <a:t>el Zika?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337800" cy="4041775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None/>
            </a:pPr>
            <a:r>
              <a:rPr lang="en-US" sz="2600" b="1" dirty="0"/>
              <a:t>3) </a:t>
            </a:r>
            <a:r>
              <a:rPr lang="en-US" sz="2600" dirty="0"/>
              <a:t>	</a:t>
            </a:r>
            <a:r>
              <a:rPr lang="en-US" sz="2600" b="1" u="sng" dirty="0">
                <a:solidFill>
                  <a:schemeClr val="tx1"/>
                </a:solidFill>
              </a:rPr>
              <a:t>De la </a:t>
            </a:r>
            <a:r>
              <a:rPr lang="en-US" sz="2600" b="1" u="sng" dirty="0" err="1">
                <a:solidFill>
                  <a:schemeClr val="tx1"/>
                </a:solidFill>
              </a:rPr>
              <a:t>madre</a:t>
            </a:r>
            <a:r>
              <a:rPr lang="en-US" sz="2600" b="1" u="sng" dirty="0">
                <a:solidFill>
                  <a:schemeClr val="tx1"/>
                </a:solidFill>
              </a:rPr>
              <a:t> al </a:t>
            </a:r>
            <a:r>
              <a:rPr lang="en-US" sz="2600" b="1" u="sng" dirty="0" err="1">
                <a:solidFill>
                  <a:schemeClr val="tx1"/>
                </a:solidFill>
              </a:rPr>
              <a:t>beb</a:t>
            </a:r>
            <a:r>
              <a:rPr lang="es-ES" sz="2600" b="1" u="sng" dirty="0">
                <a:solidFill>
                  <a:schemeClr val="tx1"/>
                </a:solidFill>
              </a:rPr>
              <a:t>é en </a:t>
            </a:r>
            <a:r>
              <a:rPr lang="es-ES" sz="2600" b="1" u="sng" dirty="0" smtClean="0">
                <a:solidFill>
                  <a:schemeClr val="tx1"/>
                </a:solidFill>
              </a:rPr>
              <a:t>útero</a:t>
            </a:r>
            <a:r>
              <a:rPr lang="en-US" sz="2600" b="1" dirty="0" smtClean="0">
                <a:solidFill>
                  <a:schemeClr val="tx1"/>
                </a:solidFill>
              </a:rPr>
              <a:t>:</a:t>
            </a:r>
            <a:endParaRPr lang="en-US" sz="26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900" dirty="0">
              <a:solidFill>
                <a:schemeClr val="tx1"/>
              </a:solidFill>
            </a:endParaRPr>
          </a:p>
          <a:p>
            <a:pPr marL="685800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Si </a:t>
            </a:r>
            <a:r>
              <a:rPr lang="en-US" sz="2400" dirty="0" err="1">
                <a:solidFill>
                  <a:schemeClr val="tx1"/>
                </a:solidFill>
              </a:rPr>
              <a:t>una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mujer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embarazada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infectada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por</a:t>
            </a:r>
            <a:r>
              <a:rPr lang="en-US" sz="2400" dirty="0">
                <a:solidFill>
                  <a:schemeClr val="tx1"/>
                </a:solidFill>
              </a:rPr>
              <a:t> Zika, </a:t>
            </a:r>
            <a:r>
              <a:rPr lang="en-US" sz="2400" dirty="0" err="1">
                <a:solidFill>
                  <a:schemeClr val="tx1"/>
                </a:solidFill>
              </a:rPr>
              <a:t>puede</a:t>
            </a:r>
            <a:r>
              <a:rPr lang="en-US" sz="2400" dirty="0"/>
              <a:t> </a:t>
            </a:r>
            <a:r>
              <a:rPr lang="en-US" sz="2400" dirty="0" err="1"/>
              <a:t>transmitir</a:t>
            </a:r>
            <a:r>
              <a:rPr lang="en-US" sz="2400" dirty="0"/>
              <a:t> el virus </a:t>
            </a:r>
            <a:r>
              <a:rPr lang="en-US" sz="2400" dirty="0" smtClean="0"/>
              <a:t>a </a:t>
            </a:r>
            <a:r>
              <a:rPr lang="en-US" sz="2400" dirty="0" err="1" smtClean="0"/>
              <a:t>su</a:t>
            </a:r>
            <a:r>
              <a:rPr lang="en-US" sz="2400" dirty="0" smtClean="0"/>
              <a:t> be</a:t>
            </a:r>
            <a:r>
              <a:rPr lang="es-ES" sz="2400" dirty="0" err="1" smtClean="0"/>
              <a:t>bé</a:t>
            </a:r>
            <a:r>
              <a:rPr lang="es-ES" sz="2400" dirty="0" smtClean="0"/>
              <a:t> en útero. </a:t>
            </a:r>
            <a:endParaRPr lang="en-US" sz="2600" dirty="0">
              <a:solidFill>
                <a:schemeClr val="tx1"/>
              </a:solidFill>
            </a:endParaRPr>
          </a:p>
          <a:p>
            <a:pPr marL="685800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La </a:t>
            </a:r>
            <a:r>
              <a:rPr lang="en-US" sz="2400" dirty="0" err="1">
                <a:solidFill>
                  <a:schemeClr val="tx1"/>
                </a:solidFill>
              </a:rPr>
              <a:t>infecci</a:t>
            </a:r>
            <a:r>
              <a:rPr lang="es-ES" sz="2400" dirty="0" err="1" smtClean="0">
                <a:solidFill>
                  <a:schemeClr val="tx1"/>
                </a:solidFill>
              </a:rPr>
              <a:t>ón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smtClean="0"/>
              <a:t>con el </a:t>
            </a:r>
            <a:r>
              <a:rPr lang="es-ES" sz="2400" dirty="0" smtClean="0">
                <a:solidFill>
                  <a:schemeClr val="tx1"/>
                </a:solidFill>
              </a:rPr>
              <a:t>virus del </a:t>
            </a:r>
            <a:r>
              <a:rPr lang="es-ES" sz="2400" dirty="0">
                <a:solidFill>
                  <a:schemeClr val="tx1"/>
                </a:solidFill>
              </a:rPr>
              <a:t>Zika durante el embarazo puede causar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 marL="1028700"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200" dirty="0" err="1"/>
              <a:t>A</a:t>
            </a:r>
            <a:r>
              <a:rPr lang="en-US" sz="2200" dirty="0" err="1" smtClean="0">
                <a:solidFill>
                  <a:schemeClr val="tx1"/>
                </a:solidFill>
              </a:rPr>
              <a:t>borto</a:t>
            </a:r>
            <a:endParaRPr lang="en-US" sz="2200" dirty="0">
              <a:solidFill>
                <a:schemeClr val="tx1"/>
              </a:solidFill>
            </a:endParaRPr>
          </a:p>
          <a:p>
            <a:pPr marL="1028700"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s-ES" sz="2200" dirty="0" smtClean="0"/>
              <a:t>Muerte fetal</a:t>
            </a:r>
            <a:endParaRPr lang="en-US" sz="2200" dirty="0">
              <a:solidFill>
                <a:schemeClr val="tx1"/>
              </a:solidFill>
            </a:endParaRPr>
          </a:p>
          <a:p>
            <a:pPr marL="10287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−"/>
            </a:pPr>
            <a:r>
              <a:rPr lang="en-US" sz="2200" dirty="0"/>
              <a:t>G</a:t>
            </a:r>
            <a:r>
              <a:rPr lang="en-US" sz="2200" dirty="0" smtClean="0"/>
              <a:t>raves </a:t>
            </a:r>
            <a:r>
              <a:rPr lang="en-US" sz="2200" dirty="0" err="1"/>
              <a:t>defectos</a:t>
            </a:r>
            <a:r>
              <a:rPr lang="en-US" sz="2200" dirty="0"/>
              <a:t> </a:t>
            </a:r>
            <a:r>
              <a:rPr lang="en-US" sz="2200" dirty="0" smtClean="0"/>
              <a:t>al </a:t>
            </a:r>
            <a:r>
              <a:rPr lang="en-US" sz="2200" dirty="0" err="1" smtClean="0"/>
              <a:t>nacer</a:t>
            </a:r>
            <a:r>
              <a:rPr lang="en-US" sz="2200" dirty="0" smtClean="0"/>
              <a:t> </a:t>
            </a:r>
            <a:r>
              <a:rPr lang="en-US" sz="2200" dirty="0">
                <a:solidFill>
                  <a:schemeClr val="tx1"/>
                </a:solidFill>
              </a:rPr>
              <a:t>(</a:t>
            </a:r>
            <a:r>
              <a:rPr lang="en-US" sz="2200" dirty="0" err="1">
                <a:solidFill>
                  <a:schemeClr val="tx1"/>
                </a:solidFill>
              </a:rPr>
              <a:t>como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microcefalia</a:t>
            </a:r>
            <a:r>
              <a:rPr lang="en-US" sz="2200" dirty="0">
                <a:solidFill>
                  <a:schemeClr val="tx1"/>
                </a:solidFill>
              </a:rPr>
              <a:t>)</a:t>
            </a:r>
            <a:endParaRPr lang="en-US" sz="2600" dirty="0">
              <a:solidFill>
                <a:schemeClr val="tx1"/>
              </a:solidFill>
            </a:endParaRPr>
          </a:p>
          <a:p>
            <a:pPr marL="685800">
              <a:spcBef>
                <a:spcPts val="0"/>
              </a:spcBef>
            </a:pPr>
            <a:r>
              <a:rPr lang="en-US" sz="2400" dirty="0" err="1">
                <a:solidFill>
                  <a:schemeClr val="tx1"/>
                </a:solidFill>
              </a:rPr>
              <a:t>Frente</a:t>
            </a:r>
            <a:r>
              <a:rPr lang="en-US" sz="2400" dirty="0">
                <a:solidFill>
                  <a:schemeClr val="tx1"/>
                </a:solidFill>
              </a:rPr>
              <a:t> al virus del </a:t>
            </a:r>
            <a:r>
              <a:rPr lang="en-US" sz="2400" dirty="0" err="1">
                <a:solidFill>
                  <a:schemeClr val="tx1"/>
                </a:solidFill>
              </a:rPr>
              <a:t>Zika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/>
              <a:t>e</a:t>
            </a:r>
            <a:r>
              <a:rPr lang="en-US" sz="2400" dirty="0" err="1">
                <a:solidFill>
                  <a:schemeClr val="tx1"/>
                </a:solidFill>
              </a:rPr>
              <a:t>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muy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importante</a:t>
            </a:r>
            <a:r>
              <a:rPr lang="en-US" sz="2400" dirty="0">
                <a:solidFill>
                  <a:schemeClr val="tx1"/>
                </a:solidFill>
              </a:rPr>
              <a:t> que las </a:t>
            </a:r>
            <a:r>
              <a:rPr lang="en-US" sz="2400" dirty="0" err="1">
                <a:solidFill>
                  <a:schemeClr val="tx1"/>
                </a:solidFill>
              </a:rPr>
              <a:t>mujeres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embarazadas</a:t>
            </a:r>
            <a:r>
              <a:rPr lang="en-US" sz="2400" dirty="0">
                <a:solidFill>
                  <a:schemeClr val="tx1"/>
                </a:solidFill>
              </a:rPr>
              <a:t> se </a:t>
            </a:r>
            <a:r>
              <a:rPr lang="en-US" sz="2400" dirty="0" err="1">
                <a:solidFill>
                  <a:schemeClr val="tx1"/>
                </a:solidFill>
              </a:rPr>
              <a:t>protejan</a:t>
            </a:r>
            <a:r>
              <a:rPr lang="en-US" sz="2400" dirty="0">
                <a:solidFill>
                  <a:schemeClr val="tx1"/>
                </a:solidFill>
              </a:rPr>
              <a:t> a s</a:t>
            </a:r>
            <a:r>
              <a:rPr lang="es-ES" sz="2400" dirty="0">
                <a:solidFill>
                  <a:schemeClr val="tx1"/>
                </a:solidFill>
              </a:rPr>
              <a:t>í mismas así </a:t>
            </a:r>
            <a:r>
              <a:rPr lang="es-ES" sz="2400" dirty="0" smtClean="0">
                <a:solidFill>
                  <a:schemeClr val="tx1"/>
                </a:solidFill>
              </a:rPr>
              <a:t>como </a:t>
            </a:r>
            <a:r>
              <a:rPr lang="es-ES" sz="2400" dirty="0" smtClean="0"/>
              <a:t>a su </a:t>
            </a:r>
            <a:r>
              <a:rPr lang="es-ES" sz="2400" dirty="0" smtClean="0">
                <a:solidFill>
                  <a:schemeClr val="tx1"/>
                </a:solidFill>
              </a:rPr>
              <a:t>bebé </a:t>
            </a:r>
            <a:r>
              <a:rPr lang="es-ES" sz="2400" dirty="0" smtClean="0"/>
              <a:t>en útero</a:t>
            </a:r>
            <a:r>
              <a:rPr lang="es-ES" sz="2400" dirty="0" smtClean="0">
                <a:solidFill>
                  <a:schemeClr val="tx1"/>
                </a:solidFill>
              </a:rPr>
              <a:t>. </a:t>
            </a:r>
            <a:endParaRPr lang="en-US" sz="2400" dirty="0">
              <a:solidFill>
                <a:schemeClr val="tx1"/>
              </a:solidFill>
            </a:endParaRPr>
          </a:p>
          <a:p>
            <a:pPr marL="685800">
              <a:spcBef>
                <a:spcPts val="0"/>
              </a:spcBef>
            </a:pPr>
            <a:r>
              <a:rPr lang="en-US" sz="2400" b="1" dirty="0" smtClean="0"/>
              <a:t>NO</a:t>
            </a:r>
            <a:r>
              <a:rPr lang="en-US" sz="2400" dirty="0" smtClean="0"/>
              <a:t> </a:t>
            </a:r>
            <a:r>
              <a:rPr lang="en-US" sz="2400" dirty="0"/>
              <a:t>hay </a:t>
            </a:r>
            <a:r>
              <a:rPr lang="en-US" sz="2400" dirty="0" err="1"/>
              <a:t>medicamento</a:t>
            </a:r>
            <a:r>
              <a:rPr lang="en-US" sz="2400" dirty="0"/>
              <a:t> </a:t>
            </a:r>
            <a:r>
              <a:rPr lang="en-US" sz="2400" dirty="0" err="1"/>
              <a:t>ni</a:t>
            </a:r>
            <a:r>
              <a:rPr lang="en-US" sz="2400" dirty="0"/>
              <a:t> </a:t>
            </a:r>
            <a:r>
              <a:rPr lang="en-US" sz="2400" dirty="0" err="1"/>
              <a:t>vacuna</a:t>
            </a:r>
            <a:r>
              <a:rPr lang="en-US" sz="2400" dirty="0"/>
              <a:t> </a:t>
            </a:r>
            <a:r>
              <a:rPr lang="en-US" sz="2400" dirty="0" err="1"/>
              <a:t>espec</a:t>
            </a:r>
            <a:r>
              <a:rPr lang="es-ES" sz="2400" dirty="0" err="1"/>
              <a:t>ífica</a:t>
            </a:r>
            <a:r>
              <a:rPr lang="es-ES" sz="2400" dirty="0"/>
              <a:t> contra el </a:t>
            </a:r>
            <a:r>
              <a:rPr lang="es-ES" sz="2400" dirty="0" err="1"/>
              <a:t>Zika</a:t>
            </a:r>
            <a:r>
              <a:rPr lang="es-ES" sz="2400" dirty="0"/>
              <a:t>. 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11" name="Group 10" descr="border with CDPH logo"/>
          <p:cNvGrpSpPr/>
          <p:nvPr/>
        </p:nvGrpSpPr>
        <p:grpSpPr>
          <a:xfrm>
            <a:off x="0" y="6024042"/>
            <a:ext cx="12192000" cy="726152"/>
            <a:chOff x="0" y="5096942"/>
            <a:chExt cx="12192000" cy="726152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5096942"/>
              <a:ext cx="12192000" cy="726152"/>
              <a:chOff x="0" y="5096942"/>
              <a:chExt cx="12192000" cy="726152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0" y="5156200"/>
                <a:ext cx="12192000" cy="643404"/>
              </a:xfrm>
              <a:prstGeom prst="rect">
                <a:avLst/>
              </a:prstGeom>
              <a:solidFill>
                <a:srgbClr val="F05433"/>
              </a:solidFill>
              <a:ln>
                <a:solidFill>
                  <a:srgbClr val="F054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14" descr="decorative border with CDPH logo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148" b="17778"/>
              <a:stretch/>
            </p:blipFill>
            <p:spPr>
              <a:xfrm>
                <a:off x="258618" y="5096942"/>
                <a:ext cx="2941782" cy="726152"/>
              </a:xfrm>
              <a:prstGeom prst="rect">
                <a:avLst/>
              </a:prstGeom>
            </p:spPr>
          </p:pic>
        </p:grpSp>
        <p:pic>
          <p:nvPicPr>
            <p:cNvPr id="13" name="Picture 12" descr="CDPH logo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197" y="5173752"/>
              <a:ext cx="940185" cy="60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8206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Á</a:t>
            </a:r>
            <a:r>
              <a:rPr lang="en-US" b="1" dirty="0" err="1"/>
              <a:t>reas</a:t>
            </a:r>
            <a:r>
              <a:rPr lang="en-US" b="1" dirty="0"/>
              <a:t> con Zika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err="1">
                <a:solidFill>
                  <a:schemeClr val="tx1"/>
                </a:solidFill>
              </a:rPr>
              <a:t>Ir</a:t>
            </a:r>
            <a:r>
              <a:rPr lang="en-US" sz="2200" dirty="0">
                <a:solidFill>
                  <a:schemeClr val="tx1"/>
                </a:solidFill>
              </a:rPr>
              <a:t> a </a:t>
            </a:r>
            <a:r>
              <a:rPr lang="en-US" sz="2200" dirty="0"/>
              <a:t>zonas </a:t>
            </a:r>
            <a:r>
              <a:rPr lang="en-US" sz="2200" dirty="0" smtClean="0"/>
              <a:t>con </a:t>
            </a:r>
            <a:r>
              <a:rPr lang="en-US" sz="2200" dirty="0" smtClean="0">
                <a:solidFill>
                  <a:schemeClr val="tx1"/>
                </a:solidFill>
              </a:rPr>
              <a:t>Zika </a:t>
            </a:r>
            <a:r>
              <a:rPr lang="en-US" sz="2200" dirty="0" err="1">
                <a:solidFill>
                  <a:schemeClr val="tx1"/>
                </a:solidFill>
              </a:rPr>
              <a:t>es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correr</a:t>
            </a:r>
            <a:r>
              <a:rPr lang="en-US" sz="2200" dirty="0">
                <a:solidFill>
                  <a:schemeClr val="tx1"/>
                </a:solidFill>
              </a:rPr>
              <a:t> el </a:t>
            </a:r>
            <a:r>
              <a:rPr lang="en-US" sz="2200" dirty="0" err="1">
                <a:solidFill>
                  <a:schemeClr val="tx1"/>
                </a:solidFill>
              </a:rPr>
              <a:t>riesgo</a:t>
            </a:r>
            <a:r>
              <a:rPr lang="en-US" sz="2200" dirty="0">
                <a:solidFill>
                  <a:schemeClr val="tx1"/>
                </a:solidFill>
              </a:rPr>
              <a:t> de </a:t>
            </a:r>
            <a:r>
              <a:rPr lang="en-US" sz="2200" dirty="0" err="1">
                <a:solidFill>
                  <a:schemeClr val="tx1"/>
                </a:solidFill>
              </a:rPr>
              <a:t>infectarse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</a:p>
          <a:p>
            <a:r>
              <a:rPr lang="en-US" sz="2200" dirty="0">
                <a:solidFill>
                  <a:schemeClr val="tx1"/>
                </a:solidFill>
              </a:rPr>
              <a:t>Las </a:t>
            </a:r>
            <a:r>
              <a:rPr lang="en-US" sz="2200" dirty="0" err="1">
                <a:solidFill>
                  <a:schemeClr val="tx1"/>
                </a:solidFill>
              </a:rPr>
              <a:t>mujeres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embarazadas</a:t>
            </a:r>
            <a:r>
              <a:rPr lang="en-US" sz="2200" dirty="0">
                <a:solidFill>
                  <a:schemeClr val="tx1"/>
                </a:solidFill>
              </a:rPr>
              <a:t> no </a:t>
            </a:r>
            <a:r>
              <a:rPr lang="en-US" sz="2200" dirty="0" err="1">
                <a:solidFill>
                  <a:schemeClr val="tx1"/>
                </a:solidFill>
              </a:rPr>
              <a:t>deben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ir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/>
              <a:t>a tales </a:t>
            </a:r>
            <a:r>
              <a:rPr lang="es-ES" sz="2200" dirty="0"/>
              <a:t>áreas.</a:t>
            </a:r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El </a:t>
            </a:r>
            <a:r>
              <a:rPr lang="en-US" sz="2200" dirty="0" err="1">
                <a:solidFill>
                  <a:schemeClr val="tx1"/>
                </a:solidFill>
              </a:rPr>
              <a:t>Zika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est</a:t>
            </a:r>
            <a:r>
              <a:rPr lang="es-ES" sz="2200" dirty="0">
                <a:solidFill>
                  <a:schemeClr val="tx1"/>
                </a:solidFill>
              </a:rPr>
              <a:t>á activo en las áreas cálidas o tropicales del mundo, </a:t>
            </a:r>
            <a:r>
              <a:rPr lang="en-US" sz="2200" dirty="0" err="1">
                <a:solidFill>
                  <a:schemeClr val="tx1"/>
                </a:solidFill>
              </a:rPr>
              <a:t>incluyendo</a:t>
            </a:r>
            <a:r>
              <a:rPr lang="en-US" sz="2200" dirty="0">
                <a:solidFill>
                  <a:schemeClr val="tx1"/>
                </a:solidFill>
              </a:rPr>
              <a:t>: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000" b="1" dirty="0">
                <a:solidFill>
                  <a:schemeClr val="tx1"/>
                </a:solidFill>
              </a:rPr>
              <a:t>M</a:t>
            </a:r>
            <a:r>
              <a:rPr lang="es-ES" sz="2000" b="1" dirty="0">
                <a:solidFill>
                  <a:schemeClr val="tx1"/>
                </a:solidFill>
              </a:rPr>
              <a:t>é</a:t>
            </a:r>
            <a:r>
              <a:rPr lang="en-US" sz="2000" b="1" dirty="0" err="1">
                <a:solidFill>
                  <a:schemeClr val="tx1"/>
                </a:solidFill>
              </a:rPr>
              <a:t>xico</a:t>
            </a:r>
            <a:endParaRPr lang="en-US" sz="2000" b="1" dirty="0">
              <a:solidFill>
                <a:schemeClr val="tx1"/>
              </a:solidFill>
            </a:endParaRP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000" b="1" dirty="0">
                <a:solidFill>
                  <a:schemeClr val="tx1"/>
                </a:solidFill>
              </a:rPr>
              <a:t>Puerto Rico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000" b="1" dirty="0">
                <a:solidFill>
                  <a:schemeClr val="tx1"/>
                </a:solidFill>
              </a:rPr>
              <a:t>Centro y </a:t>
            </a:r>
            <a:r>
              <a:rPr lang="en-US" sz="2000" b="1" dirty="0" err="1" smtClean="0">
                <a:solidFill>
                  <a:schemeClr val="tx1"/>
                </a:solidFill>
              </a:rPr>
              <a:t>Sudam</a:t>
            </a:r>
            <a:r>
              <a:rPr lang="es-ES" sz="2000" b="1" dirty="0" err="1">
                <a:solidFill>
                  <a:schemeClr val="tx1"/>
                </a:solidFill>
              </a:rPr>
              <a:t>ér</a:t>
            </a:r>
            <a:r>
              <a:rPr lang="en-US" sz="2000" b="1" dirty="0" err="1">
                <a:solidFill>
                  <a:schemeClr val="tx1"/>
                </a:solidFill>
              </a:rPr>
              <a:t>ica</a:t>
            </a:r>
            <a:endParaRPr lang="en-US" sz="2000" b="1" dirty="0">
              <a:solidFill>
                <a:schemeClr val="tx1"/>
              </a:solidFill>
            </a:endParaRP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000" dirty="0">
                <a:solidFill>
                  <a:schemeClr val="tx1"/>
                </a:solidFill>
              </a:rPr>
              <a:t>Las </a:t>
            </a:r>
            <a:r>
              <a:rPr lang="en-US" sz="2000" dirty="0" err="1">
                <a:solidFill>
                  <a:schemeClr val="tx1"/>
                </a:solidFill>
              </a:rPr>
              <a:t>islas</a:t>
            </a:r>
            <a:r>
              <a:rPr lang="en-US" sz="2000" dirty="0">
                <a:solidFill>
                  <a:schemeClr val="tx1"/>
                </a:solidFill>
              </a:rPr>
              <a:t> del Caribe (</a:t>
            </a:r>
            <a:r>
              <a:rPr lang="en-US" sz="2000" dirty="0" err="1">
                <a:solidFill>
                  <a:schemeClr val="tx1"/>
                </a:solidFill>
              </a:rPr>
              <a:t>incluyendo</a:t>
            </a:r>
            <a:r>
              <a:rPr lang="en-US" sz="2000" dirty="0">
                <a:solidFill>
                  <a:schemeClr val="tx1"/>
                </a:solidFill>
              </a:rPr>
              <a:t> la Rep</a:t>
            </a:r>
            <a:r>
              <a:rPr lang="es-ES" sz="2000" dirty="0" err="1">
                <a:solidFill>
                  <a:schemeClr val="tx1"/>
                </a:solidFill>
              </a:rPr>
              <a:t>ública</a:t>
            </a:r>
            <a:r>
              <a:rPr lang="es-ES" sz="2000" dirty="0">
                <a:solidFill>
                  <a:schemeClr val="tx1"/>
                </a:solidFill>
              </a:rPr>
              <a:t> Dominicana</a:t>
            </a:r>
            <a:r>
              <a:rPr lang="en-US" sz="2000" dirty="0">
                <a:solidFill>
                  <a:schemeClr val="tx1"/>
                </a:solidFill>
              </a:rPr>
              <a:t>, Jamaica, </a:t>
            </a:r>
            <a:r>
              <a:rPr lang="en-US" sz="2000" dirty="0" smtClean="0"/>
              <a:t>Islas </a:t>
            </a:r>
            <a:r>
              <a:rPr lang="en-US" sz="2000" dirty="0" err="1" smtClean="0"/>
              <a:t>Vírgenes</a:t>
            </a:r>
            <a:r>
              <a:rPr lang="en-US" sz="2000" dirty="0" smtClean="0"/>
              <a:t> de EEUU)</a:t>
            </a:r>
            <a:endParaRPr lang="en-US" sz="2000" dirty="0"/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000" dirty="0">
                <a:solidFill>
                  <a:schemeClr val="tx1"/>
                </a:solidFill>
              </a:rPr>
              <a:t>Las </a:t>
            </a:r>
            <a:r>
              <a:rPr lang="en-US" sz="2000" dirty="0" err="1">
                <a:solidFill>
                  <a:schemeClr val="tx1"/>
                </a:solidFill>
              </a:rPr>
              <a:t>islas</a:t>
            </a:r>
            <a:r>
              <a:rPr lang="en-US" sz="2000" dirty="0">
                <a:solidFill>
                  <a:schemeClr val="tx1"/>
                </a:solidFill>
              </a:rPr>
              <a:t> del Pac</a:t>
            </a:r>
            <a:r>
              <a:rPr lang="es-ES" sz="2000" dirty="0" err="1">
                <a:solidFill>
                  <a:schemeClr val="tx1"/>
                </a:solidFill>
              </a:rPr>
              <a:t>ífico</a:t>
            </a:r>
            <a:r>
              <a:rPr lang="es-E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 err="1">
                <a:solidFill>
                  <a:schemeClr val="tx1"/>
                </a:solidFill>
              </a:rPr>
              <a:t>incluyendo</a:t>
            </a:r>
            <a:r>
              <a:rPr lang="en-US" sz="2000" dirty="0">
                <a:solidFill>
                  <a:schemeClr val="tx1"/>
                </a:solidFill>
              </a:rPr>
              <a:t> Fiji y </a:t>
            </a:r>
            <a:r>
              <a:rPr lang="en-US" sz="2000" dirty="0" smtClean="0">
                <a:solidFill>
                  <a:schemeClr val="tx1"/>
                </a:solidFill>
              </a:rPr>
              <a:t>Papua </a:t>
            </a:r>
            <a:r>
              <a:rPr lang="en-US" sz="2000" dirty="0" smtClean="0"/>
              <a:t>Nueva</a:t>
            </a:r>
            <a:r>
              <a:rPr lang="en-US" sz="2000" dirty="0" smtClean="0">
                <a:solidFill>
                  <a:schemeClr val="tx1"/>
                </a:solidFill>
              </a:rPr>
              <a:t> Guinea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000" dirty="0" err="1"/>
              <a:t>Algunos</a:t>
            </a:r>
            <a:r>
              <a:rPr lang="en-US" sz="2000" dirty="0"/>
              <a:t> pa</a:t>
            </a:r>
            <a:r>
              <a:rPr lang="es-ES" sz="2000" dirty="0" err="1"/>
              <a:t>íses</a:t>
            </a:r>
            <a:r>
              <a:rPr lang="es-ES" sz="2000" dirty="0"/>
              <a:t> de África y el sureste asiático</a:t>
            </a:r>
            <a:endParaRPr lang="en-US" sz="2000" dirty="0">
              <a:solidFill>
                <a:schemeClr val="tx1"/>
              </a:solidFill>
            </a:endParaRPr>
          </a:p>
          <a:p>
            <a:pPr marL="342900" lvl="1" indent="-342900"/>
            <a:r>
              <a:rPr lang="en-US" sz="2200" b="1" dirty="0">
                <a:solidFill>
                  <a:schemeClr val="tx1"/>
                </a:solidFill>
              </a:rPr>
              <a:t>Si </a:t>
            </a:r>
            <a:r>
              <a:rPr lang="en-US" sz="2200" b="1" dirty="0" err="1">
                <a:solidFill>
                  <a:schemeClr val="tx1"/>
                </a:solidFill>
              </a:rPr>
              <a:t>debe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viajar</a:t>
            </a:r>
            <a:r>
              <a:rPr lang="en-US" sz="2200" b="1" dirty="0">
                <a:solidFill>
                  <a:schemeClr val="tx1"/>
                </a:solidFill>
              </a:rPr>
              <a:t> a </a:t>
            </a:r>
            <a:r>
              <a:rPr lang="en-US" sz="2200" b="1" dirty="0" err="1">
                <a:solidFill>
                  <a:schemeClr val="tx1"/>
                </a:solidFill>
              </a:rPr>
              <a:t>estas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s-ES" sz="2200" b="1" dirty="0">
                <a:solidFill>
                  <a:schemeClr val="tx1"/>
                </a:solidFill>
              </a:rPr>
              <a:t>áreas, </a:t>
            </a:r>
            <a:r>
              <a:rPr lang="es-ES" sz="2200" b="1" u="sng" dirty="0">
                <a:solidFill>
                  <a:schemeClr val="tx1"/>
                </a:solidFill>
              </a:rPr>
              <a:t>primero</a:t>
            </a:r>
            <a:r>
              <a:rPr lang="es-ES" sz="2200" b="1" dirty="0">
                <a:solidFill>
                  <a:schemeClr val="tx1"/>
                </a:solidFill>
              </a:rPr>
              <a:t> consulte a su médico</a:t>
            </a:r>
            <a:r>
              <a:rPr lang="en-US" sz="2200" b="1" dirty="0">
                <a:solidFill>
                  <a:schemeClr val="tx1"/>
                </a:solidFill>
              </a:rPr>
              <a:t>. </a:t>
            </a:r>
          </a:p>
        </p:txBody>
      </p:sp>
      <p:grpSp>
        <p:nvGrpSpPr>
          <p:cNvPr id="12" name="Group 11" descr="border with CDPH logo"/>
          <p:cNvGrpSpPr/>
          <p:nvPr/>
        </p:nvGrpSpPr>
        <p:grpSpPr>
          <a:xfrm>
            <a:off x="0" y="6024042"/>
            <a:ext cx="12192000" cy="726152"/>
            <a:chOff x="0" y="5096942"/>
            <a:chExt cx="12192000" cy="726152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5096942"/>
              <a:ext cx="12192000" cy="726152"/>
              <a:chOff x="0" y="5096942"/>
              <a:chExt cx="12192000" cy="72615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5156200"/>
                <a:ext cx="12192000" cy="643404"/>
              </a:xfrm>
              <a:prstGeom prst="rect">
                <a:avLst/>
              </a:prstGeom>
              <a:solidFill>
                <a:srgbClr val="F05433"/>
              </a:solidFill>
              <a:ln>
                <a:solidFill>
                  <a:srgbClr val="F054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 descr="decorative border with CDPH logo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148" b="17778"/>
              <a:stretch/>
            </p:blipFill>
            <p:spPr>
              <a:xfrm>
                <a:off x="258618" y="5096942"/>
                <a:ext cx="2941782" cy="726152"/>
              </a:xfrm>
              <a:prstGeom prst="rect">
                <a:avLst/>
              </a:prstGeom>
            </p:spPr>
          </p:pic>
        </p:grpSp>
        <p:pic>
          <p:nvPicPr>
            <p:cNvPr id="14" name="Picture 13" descr="CDPH logo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197" y="5173752"/>
              <a:ext cx="940185" cy="608300"/>
            </a:xfrm>
            <a:prstGeom prst="rect">
              <a:avLst/>
            </a:prstGeom>
          </p:spPr>
        </p:pic>
      </p:grpSp>
      <p:pic>
        <p:nvPicPr>
          <p:cNvPr id="17" name="Picture 16" descr="car ico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87653" y="4326778"/>
            <a:ext cx="1804347" cy="16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58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852169" y="3433300"/>
            <a:ext cx="1089232" cy="453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Image Source: CDC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S</a:t>
            </a:r>
            <a:r>
              <a:rPr lang="es-ES" b="1" dirty="0" err="1"/>
              <a:t>íntomas</a:t>
            </a:r>
            <a:r>
              <a:rPr lang="en-US" b="1" dirty="0"/>
              <a:t>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84401" y="1597498"/>
            <a:ext cx="10515600" cy="50323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tx1"/>
                </a:solidFill>
              </a:rPr>
              <a:t>La mayor</a:t>
            </a:r>
            <a:r>
              <a:rPr lang="es-ES" sz="2200" dirty="0" err="1">
                <a:solidFill>
                  <a:schemeClr val="tx1"/>
                </a:solidFill>
              </a:rPr>
              <a:t>ía</a:t>
            </a:r>
            <a:r>
              <a:rPr lang="es-ES" sz="2200" dirty="0">
                <a:solidFill>
                  <a:schemeClr val="tx1"/>
                </a:solidFill>
              </a:rPr>
              <a:t> de las personas infectadas con </a:t>
            </a:r>
            <a:r>
              <a:rPr lang="es-ES" sz="2200" dirty="0" err="1">
                <a:solidFill>
                  <a:schemeClr val="tx1"/>
                </a:solidFill>
              </a:rPr>
              <a:t>Zika</a:t>
            </a:r>
            <a:r>
              <a:rPr lang="es-ES" sz="2200" dirty="0">
                <a:solidFill>
                  <a:schemeClr val="tx1"/>
                </a:solidFill>
              </a:rPr>
              <a:t> </a:t>
            </a:r>
            <a:r>
              <a:rPr lang="es-ES" sz="2200" b="1" dirty="0">
                <a:solidFill>
                  <a:schemeClr val="tx1"/>
                </a:solidFill>
              </a:rPr>
              <a:t>no tien</a:t>
            </a:r>
            <a:r>
              <a:rPr lang="es-ES" sz="2200" b="1" dirty="0"/>
              <a:t>e síntomas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endParaRPr lang="en-US" sz="2200" dirty="0"/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err="1">
                <a:solidFill>
                  <a:schemeClr val="tx1"/>
                </a:solidFill>
              </a:rPr>
              <a:t>Esto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significa</a:t>
            </a:r>
            <a:r>
              <a:rPr lang="en-US" sz="2200" dirty="0">
                <a:solidFill>
                  <a:schemeClr val="tx1"/>
                </a:solidFill>
              </a:rPr>
              <a:t> que </a:t>
            </a:r>
            <a:r>
              <a:rPr lang="en-US" sz="2200" dirty="0" err="1">
                <a:solidFill>
                  <a:schemeClr val="tx1"/>
                </a:solidFill>
              </a:rPr>
              <a:t>una</a:t>
            </a:r>
            <a:r>
              <a:rPr lang="en-US" sz="2200" dirty="0">
                <a:solidFill>
                  <a:schemeClr val="tx1"/>
                </a:solidFill>
              </a:rPr>
              <a:t> persona </a:t>
            </a:r>
            <a:r>
              <a:rPr lang="en-US" sz="2200" dirty="0" err="1">
                <a:solidFill>
                  <a:schemeClr val="tx1"/>
                </a:solidFill>
              </a:rPr>
              <a:t>infectada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puede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pasar</a:t>
            </a:r>
            <a:r>
              <a:rPr lang="en-US" sz="2200" dirty="0">
                <a:solidFill>
                  <a:schemeClr val="tx1"/>
                </a:solidFill>
              </a:rPr>
              <a:t> el </a:t>
            </a:r>
            <a:r>
              <a:rPr lang="en-US" sz="2200" dirty="0" smtClean="0">
                <a:solidFill>
                  <a:schemeClr val="tx1"/>
                </a:solidFill>
              </a:rPr>
              <a:t>virus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a</a:t>
            </a:r>
            <a:r>
              <a:rPr lang="en-US" sz="2200" dirty="0" smtClean="0"/>
              <a:t> </a:t>
            </a:r>
            <a:r>
              <a:rPr lang="en-US" sz="2200" dirty="0" err="1" smtClean="0"/>
              <a:t>alguien</a:t>
            </a:r>
            <a:r>
              <a:rPr lang="en-US" sz="2200" dirty="0" smtClean="0"/>
              <a:t> m</a:t>
            </a:r>
            <a:r>
              <a:rPr lang="es-ES" sz="2200" dirty="0" err="1" smtClean="0"/>
              <a:t>ás</a:t>
            </a:r>
            <a:r>
              <a:rPr lang="es-ES" sz="2200" dirty="0" smtClean="0"/>
              <a:t> sin saberlo. </a:t>
            </a:r>
            <a:endParaRPr lang="en-US" sz="22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Si </a:t>
            </a:r>
            <a:r>
              <a:rPr lang="en-US" sz="2200" dirty="0" err="1">
                <a:solidFill>
                  <a:schemeClr val="tx1"/>
                </a:solidFill>
              </a:rPr>
              <a:t>usted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s-ES" sz="2200" dirty="0" smtClean="0">
                <a:solidFill>
                  <a:schemeClr val="tx1"/>
                </a:solidFill>
              </a:rPr>
              <a:t>tiene </a:t>
            </a:r>
            <a:r>
              <a:rPr lang="es-ES" sz="2200" dirty="0">
                <a:solidFill>
                  <a:schemeClr val="tx1"/>
                </a:solidFill>
              </a:rPr>
              <a:t>síntomas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los</a:t>
            </a:r>
            <a:r>
              <a:rPr lang="en-US" sz="2200" dirty="0">
                <a:solidFill>
                  <a:schemeClr val="tx1"/>
                </a:solidFill>
              </a:rPr>
              <a:t> m</a:t>
            </a:r>
            <a:r>
              <a:rPr lang="es-ES" sz="2200" dirty="0" err="1">
                <a:solidFill>
                  <a:schemeClr val="tx1"/>
                </a:solidFill>
              </a:rPr>
              <a:t>ás</a:t>
            </a:r>
            <a:r>
              <a:rPr lang="es-ES" sz="2200" dirty="0">
                <a:solidFill>
                  <a:schemeClr val="tx1"/>
                </a:solidFill>
              </a:rPr>
              <a:t> </a:t>
            </a:r>
            <a:r>
              <a:rPr lang="es-ES" sz="2200" dirty="0" err="1">
                <a:solidFill>
                  <a:schemeClr val="tx1"/>
                </a:solidFill>
              </a:rPr>
              <a:t>comúnes</a:t>
            </a:r>
            <a:r>
              <a:rPr lang="es-ES" sz="2200" dirty="0">
                <a:solidFill>
                  <a:schemeClr val="tx1"/>
                </a:solidFill>
              </a:rPr>
              <a:t> son</a:t>
            </a:r>
            <a:r>
              <a:rPr lang="en-US" sz="2200" dirty="0">
                <a:solidFill>
                  <a:schemeClr val="tx1"/>
                </a:solidFill>
              </a:rPr>
              <a:t>:</a:t>
            </a:r>
          </a:p>
          <a:p>
            <a:pPr marL="685800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200" dirty="0" err="1"/>
              <a:t>F</a:t>
            </a:r>
            <a:r>
              <a:rPr lang="en-US" sz="2200" dirty="0" err="1" smtClean="0"/>
              <a:t>iebre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sarpullido</a:t>
            </a:r>
            <a:r>
              <a:rPr lang="en-US" sz="2200" dirty="0">
                <a:solidFill>
                  <a:schemeClr val="tx1"/>
                </a:solidFill>
              </a:rPr>
              <a:t>, dolor de </a:t>
            </a:r>
            <a:r>
              <a:rPr lang="en-US" sz="2200" dirty="0" smtClean="0"/>
              <a:t>las </a:t>
            </a:r>
            <a:r>
              <a:rPr lang="en-US" sz="2200" dirty="0" err="1" smtClean="0"/>
              <a:t>articulaciones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y </a:t>
            </a:r>
            <a:r>
              <a:rPr lang="en-US" sz="2200" dirty="0" err="1">
                <a:solidFill>
                  <a:schemeClr val="tx1"/>
                </a:solidFill>
              </a:rPr>
              <a:t>ojos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rojos</a:t>
            </a:r>
            <a:endParaRPr lang="en-US" sz="22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tx1"/>
                </a:solidFill>
              </a:rPr>
              <a:t>Si </a:t>
            </a:r>
            <a:r>
              <a:rPr lang="en-US" sz="2200" dirty="0" err="1">
                <a:solidFill>
                  <a:schemeClr val="tx1"/>
                </a:solidFill>
              </a:rPr>
              <a:t>uno</a:t>
            </a:r>
            <a:r>
              <a:rPr lang="en-US" sz="2200" dirty="0">
                <a:solidFill>
                  <a:schemeClr val="tx1"/>
                </a:solidFill>
              </a:rPr>
              <a:t> o m</a:t>
            </a:r>
            <a:r>
              <a:rPr lang="es-ES" sz="2200" dirty="0" err="1">
                <a:solidFill>
                  <a:schemeClr val="tx1"/>
                </a:solidFill>
              </a:rPr>
              <a:t>ás</a:t>
            </a:r>
            <a:r>
              <a:rPr lang="es-ES" sz="2200" dirty="0">
                <a:solidFill>
                  <a:schemeClr val="tx1"/>
                </a:solidFill>
              </a:rPr>
              <a:t> síntomas </a:t>
            </a:r>
            <a:r>
              <a:rPr lang="es-ES" sz="2200" dirty="0" smtClean="0">
                <a:solidFill>
                  <a:schemeClr val="tx1"/>
                </a:solidFill>
              </a:rPr>
              <a:t>ocurren</a:t>
            </a:r>
            <a:r>
              <a:rPr lang="es-ES" sz="2200" dirty="0">
                <a:solidFill>
                  <a:schemeClr val="tx1"/>
                </a:solidFill>
              </a:rPr>
              <a:t>, regularmente comienzan unos días después de haber sido picado </a:t>
            </a:r>
            <a:r>
              <a:rPr lang="es-ES" sz="2200" dirty="0" smtClean="0">
                <a:solidFill>
                  <a:schemeClr val="tx1"/>
                </a:solidFill>
              </a:rPr>
              <a:t>por </a:t>
            </a:r>
            <a:r>
              <a:rPr lang="es-ES" sz="2200" dirty="0" smtClean="0"/>
              <a:t>un</a:t>
            </a:r>
            <a:r>
              <a:rPr lang="es-ES" sz="2200" dirty="0" smtClean="0">
                <a:solidFill>
                  <a:schemeClr val="tx1"/>
                </a:solidFill>
              </a:rPr>
              <a:t> </a:t>
            </a:r>
            <a:r>
              <a:rPr lang="es-ES" sz="2200" dirty="0">
                <a:solidFill>
                  <a:schemeClr val="tx1"/>
                </a:solidFill>
              </a:rPr>
              <a:t>mosquito infectado o bien tenido sexo sin protección con una persona infectada. </a:t>
            </a:r>
            <a:r>
              <a:rPr lang="es-ES" sz="2200" dirty="0"/>
              <a:t>El padecimiento regularmente es moderado, con síntomas que duran alrededor de una semana.</a:t>
            </a:r>
            <a:endParaRPr lang="en-US" sz="22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200" dirty="0" err="1">
                <a:solidFill>
                  <a:schemeClr val="tx1"/>
                </a:solidFill>
              </a:rPr>
              <a:t>Vea</a:t>
            </a:r>
            <a:r>
              <a:rPr lang="en-US" sz="2200" dirty="0">
                <a:solidFill>
                  <a:schemeClr val="tx1"/>
                </a:solidFill>
              </a:rPr>
              <a:t> a </a:t>
            </a:r>
            <a:r>
              <a:rPr lang="en-US" sz="2200" dirty="0" err="1">
                <a:solidFill>
                  <a:schemeClr val="tx1"/>
                </a:solidFill>
              </a:rPr>
              <a:t>su</a:t>
            </a:r>
            <a:r>
              <a:rPr lang="en-US" sz="2200" dirty="0">
                <a:solidFill>
                  <a:schemeClr val="tx1"/>
                </a:solidFill>
              </a:rPr>
              <a:t> doctor </a:t>
            </a:r>
            <a:r>
              <a:rPr lang="en-US" sz="2200" dirty="0" err="1">
                <a:solidFill>
                  <a:schemeClr val="tx1"/>
                </a:solidFill>
              </a:rPr>
              <a:t>si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tiene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estos</a:t>
            </a:r>
            <a:r>
              <a:rPr lang="en-US" sz="2200" dirty="0">
                <a:solidFill>
                  <a:schemeClr val="tx1"/>
                </a:solidFill>
              </a:rPr>
              <a:t> s</a:t>
            </a:r>
            <a:r>
              <a:rPr lang="es-ES" sz="2200" dirty="0" err="1">
                <a:solidFill>
                  <a:schemeClr val="tx1"/>
                </a:solidFill>
              </a:rPr>
              <a:t>íntomas</a:t>
            </a:r>
            <a:r>
              <a:rPr lang="es-ES" sz="2200" dirty="0">
                <a:solidFill>
                  <a:schemeClr val="tx1"/>
                </a:solidFill>
              </a:rPr>
              <a:t> y recientemente ha estado en un área con </a:t>
            </a:r>
            <a:r>
              <a:rPr lang="es-ES" sz="2200" dirty="0" err="1">
                <a:solidFill>
                  <a:schemeClr val="tx1"/>
                </a:solidFill>
              </a:rPr>
              <a:t>Zika</a:t>
            </a:r>
            <a:r>
              <a:rPr lang="es-ES" sz="2200" dirty="0">
                <a:solidFill>
                  <a:schemeClr val="tx1"/>
                </a:solidFill>
              </a:rPr>
              <a:t>.</a:t>
            </a:r>
            <a:r>
              <a:rPr lang="en-US" sz="2200" dirty="0"/>
              <a:t> </a:t>
            </a:r>
            <a:r>
              <a:rPr lang="en-US" sz="2200" b="1" dirty="0">
                <a:solidFill>
                  <a:schemeClr val="tx1"/>
                </a:solidFill>
              </a:rPr>
              <a:t>El mayor </a:t>
            </a:r>
            <a:r>
              <a:rPr lang="en-US" sz="2200" b="1" dirty="0" err="1">
                <a:solidFill>
                  <a:schemeClr val="tx1"/>
                </a:solidFill>
              </a:rPr>
              <a:t>riesgo</a:t>
            </a:r>
            <a:r>
              <a:rPr lang="en-US" sz="2200" b="1" dirty="0">
                <a:solidFill>
                  <a:schemeClr val="tx1"/>
                </a:solidFill>
              </a:rPr>
              <a:t> del </a:t>
            </a:r>
            <a:r>
              <a:rPr lang="en-US" sz="2200" b="1" dirty="0" err="1">
                <a:solidFill>
                  <a:schemeClr val="tx1"/>
                </a:solidFill>
              </a:rPr>
              <a:t>Zika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es</a:t>
            </a:r>
            <a:r>
              <a:rPr lang="en-US" sz="2200" b="1" dirty="0">
                <a:solidFill>
                  <a:schemeClr val="tx1"/>
                </a:solidFill>
              </a:rPr>
              <a:t> para el </a:t>
            </a:r>
            <a:r>
              <a:rPr lang="en-US" sz="2200" b="1" dirty="0" err="1">
                <a:solidFill>
                  <a:schemeClr val="tx1"/>
                </a:solidFill>
              </a:rPr>
              <a:t>beb</a:t>
            </a:r>
            <a:r>
              <a:rPr lang="es-ES" sz="2200" b="1" dirty="0">
                <a:solidFill>
                  <a:schemeClr val="tx1"/>
                </a:solidFill>
              </a:rPr>
              <a:t>é de una mujer embarazada.</a:t>
            </a:r>
            <a:endParaRPr lang="en-US" sz="2200" b="1" dirty="0">
              <a:solidFill>
                <a:schemeClr val="tx1"/>
              </a:solidFill>
            </a:endParaRPr>
          </a:p>
        </p:txBody>
      </p:sp>
      <p:grpSp>
        <p:nvGrpSpPr>
          <p:cNvPr id="13" name="Group 12" descr="border with CDPH logo"/>
          <p:cNvGrpSpPr/>
          <p:nvPr/>
        </p:nvGrpSpPr>
        <p:grpSpPr>
          <a:xfrm>
            <a:off x="0" y="6024042"/>
            <a:ext cx="12192000" cy="726152"/>
            <a:chOff x="0" y="5096942"/>
            <a:chExt cx="12192000" cy="726152"/>
          </a:xfrm>
        </p:grpSpPr>
        <p:grpSp>
          <p:nvGrpSpPr>
            <p:cNvPr id="14" name="Group 13"/>
            <p:cNvGrpSpPr/>
            <p:nvPr/>
          </p:nvGrpSpPr>
          <p:grpSpPr>
            <a:xfrm>
              <a:off x="0" y="5096942"/>
              <a:ext cx="12192000" cy="726152"/>
              <a:chOff x="0" y="5096942"/>
              <a:chExt cx="12192000" cy="72615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0" y="5156200"/>
                <a:ext cx="12192000" cy="643404"/>
              </a:xfrm>
              <a:prstGeom prst="rect">
                <a:avLst/>
              </a:prstGeom>
              <a:solidFill>
                <a:srgbClr val="F05433"/>
              </a:solidFill>
              <a:ln>
                <a:solidFill>
                  <a:srgbClr val="F054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 descr="decorative border with CDPH logo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148" b="17778"/>
              <a:stretch/>
            </p:blipFill>
            <p:spPr>
              <a:xfrm>
                <a:off x="258618" y="5096942"/>
                <a:ext cx="2941782" cy="726152"/>
              </a:xfrm>
              <a:prstGeom prst="rect">
                <a:avLst/>
              </a:prstGeom>
            </p:spPr>
          </p:pic>
        </p:grpSp>
        <p:pic>
          <p:nvPicPr>
            <p:cNvPr id="15" name="Picture 14" descr="CDPH logo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197" y="5173752"/>
              <a:ext cx="940185" cy="608300"/>
            </a:xfrm>
            <a:prstGeom prst="rect">
              <a:avLst/>
            </a:prstGeom>
          </p:spPr>
        </p:pic>
      </p:grpSp>
      <p:pic>
        <p:nvPicPr>
          <p:cNvPr id="5" name="Picture 4" descr="image from CDC showing Zika symptom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192" y="286408"/>
            <a:ext cx="3098190" cy="309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59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Prevenci</a:t>
            </a:r>
            <a:r>
              <a:rPr lang="es-ES" b="1" dirty="0" err="1"/>
              <a:t>ón</a:t>
            </a:r>
            <a:r>
              <a:rPr lang="en-US" b="1" dirty="0"/>
              <a:t> – </a:t>
            </a:r>
            <a:r>
              <a:rPr lang="en-US" b="1" dirty="0" err="1"/>
              <a:t>Transmisi</a:t>
            </a:r>
            <a:r>
              <a:rPr lang="es-ES" b="1" dirty="0" err="1"/>
              <a:t>ón</a:t>
            </a:r>
            <a:r>
              <a:rPr lang="es-ES" b="1" dirty="0"/>
              <a:t> por mosquito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38200" y="1439859"/>
            <a:ext cx="9107748" cy="4351338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US" sz="2400" b="1" dirty="0" err="1">
                <a:solidFill>
                  <a:schemeClr val="tx1"/>
                </a:solidFill>
              </a:rPr>
              <a:t>Prevenga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picaduras</a:t>
            </a:r>
            <a:r>
              <a:rPr lang="en-US" sz="2400" b="1" dirty="0">
                <a:solidFill>
                  <a:schemeClr val="tx1"/>
                </a:solidFill>
              </a:rPr>
              <a:t> de mosquito</a:t>
            </a:r>
          </a:p>
          <a:p>
            <a:pPr marL="803275" lvl="1" indent="-341313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</a:rPr>
              <a:t>Utilice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repelente</a:t>
            </a:r>
            <a:r>
              <a:rPr lang="en-US" sz="2200" dirty="0"/>
              <a:t> para </a:t>
            </a:r>
            <a:r>
              <a:rPr lang="en-US" sz="2200" dirty="0" err="1"/>
              <a:t>insectos</a:t>
            </a:r>
            <a:r>
              <a:rPr lang="en-US" sz="2200" dirty="0"/>
              <a:t> </a:t>
            </a:r>
            <a:r>
              <a:rPr lang="en-US" sz="2200" dirty="0" err="1"/>
              <a:t>registrado</a:t>
            </a:r>
            <a:r>
              <a:rPr lang="en-US" sz="2200" dirty="0"/>
              <a:t> </a:t>
            </a:r>
            <a:r>
              <a:rPr lang="en-US" sz="2200" dirty="0" err="1"/>
              <a:t>por</a:t>
            </a:r>
            <a:r>
              <a:rPr lang="en-US" sz="2200" dirty="0"/>
              <a:t> EPA </a:t>
            </a:r>
            <a:r>
              <a:rPr lang="en-US" sz="2200" dirty="0" err="1"/>
              <a:t>cuando</a:t>
            </a:r>
            <a:r>
              <a:rPr lang="en-US" sz="2200" dirty="0"/>
              <a:t> </a:t>
            </a:r>
            <a:r>
              <a:rPr lang="en-US" sz="2200" dirty="0" err="1"/>
              <a:t>vaya</a:t>
            </a:r>
            <a:r>
              <a:rPr lang="en-US" sz="2200" dirty="0"/>
              <a:t> a zonas con </a:t>
            </a:r>
            <a:r>
              <a:rPr lang="en-US" sz="2200" dirty="0" err="1"/>
              <a:t>Zika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</a:p>
          <a:p>
            <a:pPr lvl="2" indent="-225425">
              <a:buFont typeface="Calibri" panose="020F0502020204030204" pitchFamily="34" charset="0"/>
              <a:buChar char="−"/>
            </a:pPr>
            <a:r>
              <a:rPr lang="en-US" dirty="0">
                <a:solidFill>
                  <a:schemeClr val="tx1"/>
                </a:solidFill>
              </a:rPr>
              <a:t>El </a:t>
            </a:r>
            <a:r>
              <a:rPr lang="en-US" dirty="0" err="1">
                <a:solidFill>
                  <a:schemeClr val="tx1"/>
                </a:solidFill>
              </a:rPr>
              <a:t>repelente</a:t>
            </a:r>
            <a:r>
              <a:rPr lang="en-US" dirty="0">
                <a:solidFill>
                  <a:schemeClr val="tx1"/>
                </a:solidFill>
              </a:rPr>
              <a:t> para </a:t>
            </a:r>
            <a:r>
              <a:rPr lang="en-US" dirty="0" err="1">
                <a:solidFill>
                  <a:schemeClr val="tx1"/>
                </a:solidFill>
              </a:rPr>
              <a:t>insectos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registrado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por</a:t>
            </a:r>
            <a:r>
              <a:rPr lang="en-US" dirty="0">
                <a:solidFill>
                  <a:schemeClr val="tx1"/>
                </a:solidFill>
              </a:rPr>
              <a:t> EPA </a:t>
            </a:r>
            <a:r>
              <a:rPr lang="en-US" dirty="0" err="1">
                <a:solidFill>
                  <a:schemeClr val="tx1"/>
                </a:solidFill>
              </a:rPr>
              <a:t>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seguro</a:t>
            </a:r>
            <a:r>
              <a:rPr lang="en-US" dirty="0">
                <a:solidFill>
                  <a:schemeClr val="tx1"/>
                </a:solidFill>
              </a:rPr>
              <a:t> para las </a:t>
            </a:r>
            <a:r>
              <a:rPr lang="en-US" dirty="0" err="1">
                <a:solidFill>
                  <a:schemeClr val="tx1"/>
                </a:solidFill>
              </a:rPr>
              <a:t>mujeres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embarazadas</a:t>
            </a:r>
            <a:r>
              <a:rPr lang="en-US" dirty="0">
                <a:solidFill>
                  <a:schemeClr val="tx1"/>
                </a:solidFill>
              </a:rPr>
              <a:t> o </a:t>
            </a:r>
            <a:r>
              <a:rPr lang="en-US" dirty="0" err="1">
                <a:solidFill>
                  <a:schemeClr val="tx1"/>
                </a:solidFill>
              </a:rPr>
              <a:t>amamantando</a:t>
            </a:r>
            <a:r>
              <a:rPr lang="en-US" dirty="0"/>
              <a:t> </a:t>
            </a:r>
            <a:r>
              <a:rPr lang="en-US" dirty="0" err="1" smtClean="0"/>
              <a:t>siempre</a:t>
            </a:r>
            <a:r>
              <a:rPr lang="en-US" dirty="0" smtClean="0">
                <a:solidFill>
                  <a:srgbClr val="AA71D5"/>
                </a:solidFill>
              </a:rPr>
              <a:t> </a:t>
            </a:r>
            <a:r>
              <a:rPr lang="en-US" dirty="0" smtClean="0"/>
              <a:t>y </a:t>
            </a: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sigan</a:t>
            </a:r>
            <a:r>
              <a:rPr lang="en-US" dirty="0"/>
              <a:t> las </a:t>
            </a:r>
            <a:r>
              <a:rPr lang="en-US" dirty="0" err="1"/>
              <a:t>indicaciones</a:t>
            </a:r>
            <a:r>
              <a:rPr lang="en-US" dirty="0"/>
              <a:t> de </a:t>
            </a:r>
            <a:r>
              <a:rPr lang="en-US" dirty="0" err="1"/>
              <a:t>uso</a:t>
            </a:r>
            <a:r>
              <a:rPr lang="en-US" dirty="0"/>
              <a:t> en la </a:t>
            </a:r>
            <a:r>
              <a:rPr lang="en-US" dirty="0" err="1"/>
              <a:t>etiqueta</a:t>
            </a:r>
            <a:r>
              <a:rPr lang="en-US" dirty="0"/>
              <a:t>.</a:t>
            </a:r>
          </a:p>
          <a:p>
            <a:pPr lvl="2" indent="-225425">
              <a:buFont typeface="Calibri" panose="020F0502020204030204" pitchFamily="34" charset="0"/>
              <a:buChar char="−"/>
            </a:pPr>
            <a:r>
              <a:rPr lang="en-US" dirty="0">
                <a:solidFill>
                  <a:schemeClr val="tx1"/>
                </a:solidFill>
              </a:rPr>
              <a:t>No </a:t>
            </a:r>
            <a:r>
              <a:rPr lang="en-US" dirty="0" err="1">
                <a:solidFill>
                  <a:schemeClr val="tx1"/>
                </a:solidFill>
              </a:rPr>
              <a:t>utilice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repelente</a:t>
            </a:r>
            <a:r>
              <a:rPr lang="en-US" dirty="0">
                <a:solidFill>
                  <a:schemeClr val="tx1"/>
                </a:solidFill>
              </a:rPr>
              <a:t> para </a:t>
            </a:r>
            <a:r>
              <a:rPr lang="en-US" dirty="0" err="1">
                <a:solidFill>
                  <a:schemeClr val="tx1"/>
                </a:solidFill>
              </a:rPr>
              <a:t>insectos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beb</a:t>
            </a:r>
            <a:r>
              <a:rPr lang="es-ES" dirty="0" err="1">
                <a:solidFill>
                  <a:schemeClr val="tx1"/>
                </a:solidFill>
              </a:rPr>
              <a:t>és</a:t>
            </a:r>
            <a:r>
              <a:rPr lang="es-ES" dirty="0">
                <a:solidFill>
                  <a:schemeClr val="tx1"/>
                </a:solidFill>
              </a:rPr>
              <a:t> menores de dos meses.</a:t>
            </a:r>
            <a:endParaRPr lang="en-US" dirty="0">
              <a:solidFill>
                <a:schemeClr val="tx1"/>
              </a:solidFill>
            </a:endParaRPr>
          </a:p>
          <a:p>
            <a:pPr marL="803275" lvl="1" indent="-341313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</a:rPr>
              <a:t>Cuando</a:t>
            </a:r>
            <a:r>
              <a:rPr lang="en-US" sz="2200" dirty="0">
                <a:solidFill>
                  <a:schemeClr val="tx1"/>
                </a:solidFill>
              </a:rPr>
              <a:t> sea </a:t>
            </a:r>
            <a:r>
              <a:rPr lang="en-US" sz="2200" dirty="0" err="1">
                <a:solidFill>
                  <a:schemeClr val="tx1"/>
                </a:solidFill>
              </a:rPr>
              <a:t>posible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utilice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pantalones</a:t>
            </a:r>
            <a:r>
              <a:rPr lang="en-US" sz="2200" dirty="0">
                <a:solidFill>
                  <a:schemeClr val="tx1"/>
                </a:solidFill>
              </a:rPr>
              <a:t> y </a:t>
            </a:r>
            <a:r>
              <a:rPr lang="en-US" sz="2200" dirty="0" err="1">
                <a:solidFill>
                  <a:schemeClr val="tx1"/>
                </a:solidFill>
              </a:rPr>
              <a:t>camisas</a:t>
            </a:r>
            <a:r>
              <a:rPr lang="en-US" sz="2200" dirty="0">
                <a:solidFill>
                  <a:schemeClr val="tx1"/>
                </a:solidFill>
              </a:rPr>
              <a:t> de manga </a:t>
            </a:r>
            <a:r>
              <a:rPr lang="en-US" sz="2200" dirty="0" err="1">
                <a:solidFill>
                  <a:schemeClr val="tx1"/>
                </a:solidFill>
              </a:rPr>
              <a:t>larga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</a:rPr>
              <a:t>Permanezca</a:t>
            </a:r>
            <a:r>
              <a:rPr lang="en-US" sz="2200" dirty="0">
                <a:solidFill>
                  <a:schemeClr val="tx1"/>
                </a:solidFill>
              </a:rPr>
              <a:t> y </a:t>
            </a:r>
            <a:r>
              <a:rPr lang="en-US" sz="2200" dirty="0" err="1">
                <a:solidFill>
                  <a:schemeClr val="tx1"/>
                </a:solidFill>
              </a:rPr>
              <a:t>duerma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habitaciones</a:t>
            </a:r>
            <a:r>
              <a:rPr lang="en-US" sz="2200" dirty="0">
                <a:solidFill>
                  <a:schemeClr val="tx1"/>
                </a:solidFill>
              </a:rPr>
              <a:t> con </a:t>
            </a:r>
            <a:r>
              <a:rPr lang="en-US" sz="2200" dirty="0" err="1">
                <a:solidFill>
                  <a:schemeClr val="tx1"/>
                </a:solidFill>
              </a:rPr>
              <a:t>mosquiteros</a:t>
            </a:r>
            <a:r>
              <a:rPr lang="en-US" sz="2200" dirty="0">
                <a:solidFill>
                  <a:schemeClr val="tx1"/>
                </a:solidFill>
              </a:rPr>
              <a:t> o </a:t>
            </a:r>
            <a:r>
              <a:rPr lang="en-US" sz="2200" dirty="0" err="1">
                <a:solidFill>
                  <a:schemeClr val="tx1"/>
                </a:solidFill>
              </a:rPr>
              <a:t>aire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acondicionado</a:t>
            </a:r>
            <a:r>
              <a:rPr lang="en-US" sz="2200" dirty="0">
                <a:solidFill>
                  <a:schemeClr val="tx1"/>
                </a:solidFill>
              </a:rPr>
              <a:t>, o use un </a:t>
            </a:r>
            <a:r>
              <a:rPr lang="en-US" sz="2200" dirty="0" err="1">
                <a:solidFill>
                  <a:schemeClr val="tx1"/>
                </a:solidFill>
              </a:rPr>
              <a:t>mosquitero</a:t>
            </a:r>
            <a:r>
              <a:rPr lang="en-US" sz="2200" dirty="0">
                <a:solidFill>
                  <a:schemeClr val="tx1"/>
                </a:solidFill>
              </a:rPr>
              <a:t> para </a:t>
            </a:r>
            <a:r>
              <a:rPr lang="en-US" sz="2200" dirty="0" err="1">
                <a:solidFill>
                  <a:schemeClr val="tx1"/>
                </a:solidFill>
              </a:rPr>
              <a:t>dormir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</a:rPr>
              <a:t>Cuando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regrese</a:t>
            </a:r>
            <a:r>
              <a:rPr lang="en-US" sz="2200" dirty="0">
                <a:solidFill>
                  <a:schemeClr val="tx1"/>
                </a:solidFill>
              </a:rPr>
              <a:t> a casa, </a:t>
            </a:r>
            <a:r>
              <a:rPr lang="en-US" sz="2200" dirty="0" err="1">
                <a:solidFill>
                  <a:schemeClr val="tx1"/>
                </a:solidFill>
              </a:rPr>
              <a:t>contin</a:t>
            </a:r>
            <a:r>
              <a:rPr lang="es-ES" sz="2200" dirty="0" err="1">
                <a:solidFill>
                  <a:schemeClr val="tx1"/>
                </a:solidFill>
              </a:rPr>
              <a:t>úe</a:t>
            </a:r>
            <a:r>
              <a:rPr lang="es-ES" sz="2200" dirty="0">
                <a:solidFill>
                  <a:schemeClr val="tx1"/>
                </a:solidFill>
              </a:rPr>
              <a:t> utilizando el repelente de insectos durante 3 semanas para prevenir la propagación del </a:t>
            </a:r>
            <a:r>
              <a:rPr lang="es-ES" sz="2200" dirty="0" err="1">
                <a:solidFill>
                  <a:schemeClr val="tx1"/>
                </a:solidFill>
              </a:rPr>
              <a:t>Zika</a:t>
            </a:r>
            <a:r>
              <a:rPr lang="es-ES" sz="2200" dirty="0">
                <a:solidFill>
                  <a:schemeClr val="tx1"/>
                </a:solidFill>
              </a:rPr>
              <a:t> en su vecindario.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3" descr="prevention icons"/>
          <p:cNvGrpSpPr/>
          <p:nvPr/>
        </p:nvGrpSpPr>
        <p:grpSpPr>
          <a:xfrm>
            <a:off x="3605502" y="5438276"/>
            <a:ext cx="2795298" cy="1382212"/>
            <a:chOff x="3453102" y="5303171"/>
            <a:chExt cx="3100098" cy="1580229"/>
          </a:xfrm>
        </p:grpSpPr>
        <p:pic>
          <p:nvPicPr>
            <p:cNvPr id="11" name="Picture 10" descr="long-sleeved shirt ico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102" y="5303171"/>
              <a:ext cx="1572221" cy="1580229"/>
            </a:xfrm>
            <a:prstGeom prst="rect">
              <a:avLst/>
            </a:prstGeom>
          </p:spPr>
        </p:pic>
        <p:pic>
          <p:nvPicPr>
            <p:cNvPr id="12" name="Picture 11" descr="repellent spray can ico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98826" y="5303171"/>
              <a:ext cx="1554374" cy="1473890"/>
            </a:xfrm>
            <a:prstGeom prst="rect">
              <a:avLst/>
            </a:prstGeom>
          </p:spPr>
        </p:pic>
      </p:grpSp>
      <p:pic>
        <p:nvPicPr>
          <p:cNvPr id="2" name="Picture 1" descr="Don't Bring Zika Home bann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603" y="0"/>
            <a:ext cx="1830993" cy="6858000"/>
          </a:xfrm>
          <a:prstGeom prst="rect">
            <a:avLst/>
          </a:prstGeom>
        </p:spPr>
      </p:pic>
      <p:pic>
        <p:nvPicPr>
          <p:cNvPr id="7" name="Picture 6" descr="C D P H logo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6" y="6168761"/>
            <a:ext cx="940185" cy="6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27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43200" y="365125"/>
            <a:ext cx="8610600" cy="1325563"/>
          </a:xfrm>
        </p:spPr>
        <p:txBody>
          <a:bodyPr/>
          <a:lstStyle/>
          <a:p>
            <a:r>
              <a:rPr lang="en-US" b="1" dirty="0" err="1" smtClean="0"/>
              <a:t>Prevenci</a:t>
            </a:r>
            <a:r>
              <a:rPr lang="es-ES" b="1" dirty="0" err="1"/>
              <a:t>ón</a:t>
            </a:r>
            <a:r>
              <a:rPr lang="en-US" b="1" dirty="0"/>
              <a:t> – </a:t>
            </a:r>
            <a:r>
              <a:rPr lang="en-US" b="1" dirty="0" err="1"/>
              <a:t>Transmisi</a:t>
            </a:r>
            <a:r>
              <a:rPr lang="es-ES" b="1" dirty="0" err="1"/>
              <a:t>ó</a:t>
            </a:r>
            <a:r>
              <a:rPr lang="en-US" b="1" dirty="0"/>
              <a:t>n Sexual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527300" y="1825624"/>
            <a:ext cx="8712200" cy="4524375"/>
          </a:xfrm>
        </p:spPr>
        <p:txBody>
          <a:bodyPr>
            <a:normAutofit/>
          </a:bodyPr>
          <a:lstStyle/>
          <a:p>
            <a:pPr lvl="1" indent="-457200">
              <a:buAutoNum type="arabicParenR" startAt="2"/>
            </a:pPr>
            <a:r>
              <a:rPr lang="en-US" sz="2400" b="1" dirty="0">
                <a:solidFill>
                  <a:schemeClr val="tx1"/>
                </a:solidFill>
              </a:rPr>
              <a:t>Practique </a:t>
            </a:r>
            <a:r>
              <a:rPr lang="en-US" sz="2400" b="1" dirty="0" err="1">
                <a:solidFill>
                  <a:schemeClr val="tx1"/>
                </a:solidFill>
              </a:rPr>
              <a:t>sexo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seguro</a:t>
            </a:r>
            <a:endParaRPr lang="en-US" sz="2400" b="1" dirty="0">
              <a:solidFill>
                <a:schemeClr val="tx1"/>
              </a:solidFill>
            </a:endParaRPr>
          </a:p>
          <a:p>
            <a:pPr marL="9144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</a:rPr>
              <a:t>Utilice</a:t>
            </a:r>
            <a:r>
              <a:rPr lang="en-US" sz="2200" dirty="0">
                <a:solidFill>
                  <a:schemeClr val="tx1"/>
                </a:solidFill>
              </a:rPr>
              <a:t> condones (</a:t>
            </a:r>
            <a:r>
              <a:rPr lang="en-US" sz="2200" dirty="0" err="1">
                <a:solidFill>
                  <a:schemeClr val="tx1"/>
                </a:solidFill>
              </a:rPr>
              <a:t>masculinos</a:t>
            </a:r>
            <a:r>
              <a:rPr lang="en-US" sz="2200" dirty="0">
                <a:solidFill>
                  <a:schemeClr val="tx1"/>
                </a:solidFill>
              </a:rPr>
              <a:t> o </a:t>
            </a:r>
            <a:r>
              <a:rPr lang="en-US" sz="2200" dirty="0" err="1">
                <a:solidFill>
                  <a:schemeClr val="tx1"/>
                </a:solidFill>
              </a:rPr>
              <a:t>femeninos</a:t>
            </a:r>
            <a:r>
              <a:rPr lang="en-US" sz="2200" dirty="0">
                <a:solidFill>
                  <a:schemeClr val="tx1"/>
                </a:solidFill>
              </a:rPr>
              <a:t>) y </a:t>
            </a:r>
            <a:r>
              <a:rPr lang="en-US" sz="2200" dirty="0" err="1">
                <a:solidFill>
                  <a:schemeClr val="tx1"/>
                </a:solidFill>
              </a:rPr>
              <a:t>protectores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bucales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durante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todo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tipo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de </a:t>
            </a:r>
            <a:r>
              <a:rPr lang="en-US" sz="2200" dirty="0" err="1" smtClean="0"/>
              <a:t>relaciones</a:t>
            </a:r>
            <a:r>
              <a:rPr lang="en-US" sz="2200" dirty="0" smtClean="0"/>
              <a:t> </a:t>
            </a:r>
            <a:r>
              <a:rPr lang="en-US" sz="2200" dirty="0" err="1" smtClean="0"/>
              <a:t>sexuales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y </a:t>
            </a:r>
            <a:r>
              <a:rPr lang="en-US" sz="2200" dirty="0" err="1">
                <a:solidFill>
                  <a:schemeClr val="tx1"/>
                </a:solidFill>
              </a:rPr>
              <a:t>despu</a:t>
            </a:r>
            <a:r>
              <a:rPr lang="es-ES" sz="2200" dirty="0" err="1">
                <a:solidFill>
                  <a:schemeClr val="tx1"/>
                </a:solidFill>
              </a:rPr>
              <a:t>és</a:t>
            </a:r>
            <a:r>
              <a:rPr lang="es-ES" sz="2200" dirty="0">
                <a:solidFill>
                  <a:schemeClr val="tx1"/>
                </a:solidFill>
              </a:rPr>
              <a:t> de viajar.</a:t>
            </a:r>
            <a:endParaRPr lang="en-US" sz="2200" dirty="0">
              <a:solidFill>
                <a:schemeClr val="tx1"/>
              </a:solidFill>
            </a:endParaRPr>
          </a:p>
          <a:p>
            <a:pPr marL="1371600" lvl="1">
              <a:buFont typeface="Calibri" panose="020F0502020204030204" pitchFamily="34" charset="0"/>
              <a:buChar char="−"/>
            </a:pPr>
            <a:r>
              <a:rPr lang="en-US" sz="2000" b="1" dirty="0">
                <a:solidFill>
                  <a:schemeClr val="tx1"/>
                </a:solidFill>
              </a:rPr>
              <a:t>Hombres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Practiquen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sexo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seguro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por</a:t>
            </a:r>
            <a:r>
              <a:rPr lang="en-US" sz="2000" dirty="0">
                <a:solidFill>
                  <a:schemeClr val="tx1"/>
                </a:solidFill>
              </a:rPr>
              <a:t> al </a:t>
            </a:r>
            <a:r>
              <a:rPr lang="en-US" sz="2000" dirty="0" err="1">
                <a:solidFill>
                  <a:schemeClr val="tx1"/>
                </a:solidFill>
              </a:rPr>
              <a:t>menos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/>
              <a:t>3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meses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 err="1"/>
              <a:t>despu</a:t>
            </a:r>
            <a:r>
              <a:rPr lang="es-ES" sz="2000" dirty="0" err="1"/>
              <a:t>és</a:t>
            </a:r>
            <a:r>
              <a:rPr lang="es-ES" sz="2000" dirty="0"/>
              <a:t> de estar en un área con </a:t>
            </a:r>
            <a:r>
              <a:rPr lang="es-ES" sz="2000" dirty="0" err="1"/>
              <a:t>Zika</a:t>
            </a:r>
            <a:r>
              <a:rPr lang="es-ES" sz="2000" dirty="0"/>
              <a:t>.</a:t>
            </a:r>
            <a:endParaRPr lang="en-US" sz="2000" dirty="0">
              <a:solidFill>
                <a:schemeClr val="tx1"/>
              </a:solidFill>
            </a:endParaRPr>
          </a:p>
          <a:p>
            <a:pPr marL="1371600" lvl="1">
              <a:spcAft>
                <a:spcPts val="600"/>
              </a:spcAft>
              <a:buFont typeface="Calibri" panose="020F0502020204030204" pitchFamily="34" charset="0"/>
              <a:buChar char="−"/>
            </a:pPr>
            <a:r>
              <a:rPr lang="en-US" sz="2000" b="1" dirty="0" err="1">
                <a:solidFill>
                  <a:schemeClr val="tx1"/>
                </a:solidFill>
              </a:rPr>
              <a:t>Mujeres</a:t>
            </a:r>
            <a:r>
              <a:rPr lang="en-US" sz="2000" dirty="0"/>
              <a:t>: </a:t>
            </a:r>
            <a:r>
              <a:rPr lang="en-US" sz="2000" dirty="0" err="1"/>
              <a:t>Practiquen</a:t>
            </a:r>
            <a:r>
              <a:rPr lang="en-US" sz="2000" dirty="0"/>
              <a:t> </a:t>
            </a:r>
            <a:r>
              <a:rPr lang="en-US" sz="2000" dirty="0" err="1"/>
              <a:t>sexo</a:t>
            </a:r>
            <a:r>
              <a:rPr lang="en-US" sz="2000" dirty="0"/>
              <a:t> </a:t>
            </a:r>
            <a:r>
              <a:rPr lang="en-US" sz="2000" dirty="0" err="1"/>
              <a:t>seguro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al </a:t>
            </a:r>
            <a:r>
              <a:rPr lang="en-US" sz="2000" dirty="0" err="1"/>
              <a:t>menos</a:t>
            </a:r>
            <a:r>
              <a:rPr lang="en-US" sz="2000" dirty="0"/>
              <a:t> </a:t>
            </a:r>
            <a:r>
              <a:rPr lang="en-US" sz="2000" b="1" dirty="0"/>
              <a:t>2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meses</a:t>
            </a:r>
            <a:r>
              <a:rPr lang="en-US" sz="2000" b="1" dirty="0" smtClean="0"/>
              <a:t> </a:t>
            </a:r>
            <a:r>
              <a:rPr lang="en-US" sz="2000" dirty="0" err="1"/>
              <a:t>despu</a:t>
            </a:r>
            <a:r>
              <a:rPr lang="es-ES" sz="2000" dirty="0" err="1"/>
              <a:t>és</a:t>
            </a:r>
            <a:r>
              <a:rPr lang="es-ES" sz="2000" dirty="0"/>
              <a:t> de estar en un área con </a:t>
            </a:r>
            <a:r>
              <a:rPr lang="es-ES" sz="2000" dirty="0" err="1"/>
              <a:t>Zika</a:t>
            </a:r>
            <a:r>
              <a:rPr lang="es-ES" sz="2000" dirty="0"/>
              <a:t>.</a:t>
            </a:r>
            <a:endParaRPr lang="en-US" sz="2100" b="1" dirty="0">
              <a:solidFill>
                <a:schemeClr val="tx1"/>
              </a:solidFill>
            </a:endParaRPr>
          </a:p>
          <a:p>
            <a:pPr marL="914400" defTabSz="431800">
              <a:spcBef>
                <a:spcPts val="600"/>
              </a:spcBef>
            </a:pPr>
            <a:r>
              <a:rPr lang="en-US" sz="2200" b="1" dirty="0">
                <a:solidFill>
                  <a:schemeClr val="tx1"/>
                </a:solidFill>
              </a:rPr>
              <a:t>Si </a:t>
            </a:r>
            <a:r>
              <a:rPr lang="en-US" sz="2200" b="1" dirty="0" err="1">
                <a:solidFill>
                  <a:schemeClr val="tx1"/>
                </a:solidFill>
              </a:rPr>
              <a:t>su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pareja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est</a:t>
            </a:r>
            <a:r>
              <a:rPr lang="es-ES" sz="2200" b="1" dirty="0">
                <a:solidFill>
                  <a:schemeClr val="tx1"/>
                </a:solidFill>
              </a:rPr>
              <a:t>á embarazada, o bien no tengan sexo o </a:t>
            </a:r>
            <a:r>
              <a:rPr lang="es-ES" sz="2200" b="1" dirty="0" smtClean="0">
                <a:solidFill>
                  <a:schemeClr val="tx1"/>
                </a:solidFill>
              </a:rPr>
              <a:t>utilicen </a:t>
            </a:r>
            <a:r>
              <a:rPr lang="es-ES" sz="2200" b="1" dirty="0">
                <a:solidFill>
                  <a:schemeClr val="tx1"/>
                </a:solidFill>
              </a:rPr>
              <a:t>condones durante el resto del embarazo.</a:t>
            </a:r>
            <a:endParaRPr lang="en-US" dirty="0">
              <a:solidFill>
                <a:schemeClr val="tx1"/>
              </a:solidFill>
            </a:endParaRPr>
          </a:p>
          <a:p>
            <a:pPr marL="914400" defTabSz="431800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</a:rPr>
              <a:t>No </a:t>
            </a:r>
            <a:r>
              <a:rPr lang="en-US" sz="2200" dirty="0" err="1">
                <a:solidFill>
                  <a:schemeClr val="tx1"/>
                </a:solidFill>
              </a:rPr>
              <a:t>tener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sexo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es</a:t>
            </a:r>
            <a:r>
              <a:rPr lang="en-US" sz="2200" dirty="0">
                <a:solidFill>
                  <a:schemeClr val="tx1"/>
                </a:solidFill>
              </a:rPr>
              <a:t> la </a:t>
            </a:r>
            <a:r>
              <a:rPr lang="es-ES" sz="2200" b="1" i="1" dirty="0">
                <a:solidFill>
                  <a:schemeClr val="tx1"/>
                </a:solidFill>
              </a:rPr>
              <a:t>única</a:t>
            </a:r>
            <a:r>
              <a:rPr lang="es-ES" sz="2200" dirty="0">
                <a:solidFill>
                  <a:schemeClr val="tx1"/>
                </a:solidFill>
              </a:rPr>
              <a:t> manera para asegurarse de que usted no </a:t>
            </a:r>
            <a:r>
              <a:rPr lang="es-ES" sz="2200" dirty="0" smtClean="0"/>
              <a:t>contraerá el </a:t>
            </a:r>
            <a:r>
              <a:rPr lang="es-ES" sz="2200" dirty="0" smtClean="0">
                <a:solidFill>
                  <a:schemeClr val="tx1"/>
                </a:solidFill>
              </a:rPr>
              <a:t>Zika </a:t>
            </a:r>
            <a:r>
              <a:rPr lang="es-ES" sz="2200" dirty="0">
                <a:solidFill>
                  <a:schemeClr val="tx1"/>
                </a:solidFill>
              </a:rPr>
              <a:t>por transmisión sexual.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2" name="Picture 1" descr="Don't Bring Zika Home 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05" y="0"/>
            <a:ext cx="1830993" cy="6858000"/>
          </a:xfrm>
          <a:prstGeom prst="rect">
            <a:avLst/>
          </a:prstGeom>
        </p:spPr>
      </p:pic>
      <p:pic>
        <p:nvPicPr>
          <p:cNvPr id="6" name="Picture 5" descr="C D P H logo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197" y="6100852"/>
            <a:ext cx="940185" cy="6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39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Proteja</a:t>
            </a:r>
            <a:r>
              <a:rPr lang="en-US" b="1" dirty="0"/>
              <a:t> a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familia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168303" cy="4351338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chemeClr val="tx1"/>
                </a:solidFill>
              </a:rPr>
              <a:t>Si </a:t>
            </a:r>
            <a:r>
              <a:rPr lang="en-US" sz="2200" b="1" dirty="0" err="1"/>
              <a:t>usted</a:t>
            </a:r>
            <a:r>
              <a:rPr lang="en-US" sz="2200" b="1" dirty="0"/>
              <a:t> </a:t>
            </a:r>
            <a:r>
              <a:rPr lang="en-US" sz="2200" b="1" dirty="0" err="1"/>
              <a:t>est</a:t>
            </a:r>
            <a:r>
              <a:rPr lang="es-ES" sz="2200" b="1" dirty="0"/>
              <a:t>á embarazada o planea estarlo, </a:t>
            </a:r>
            <a:r>
              <a:rPr lang="es-ES" sz="2200" dirty="0"/>
              <a:t>evite ir a zonas con </a:t>
            </a:r>
            <a:r>
              <a:rPr lang="es-ES" sz="2200" dirty="0" err="1"/>
              <a:t>Zika</a:t>
            </a:r>
            <a:r>
              <a:rPr lang="es-ES" sz="2200" dirty="0"/>
              <a:t>.</a:t>
            </a:r>
            <a:endParaRPr lang="en-US" sz="2200" b="1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Si </a:t>
            </a:r>
            <a:r>
              <a:rPr lang="en-US" sz="2200" dirty="0" err="1">
                <a:solidFill>
                  <a:schemeClr val="tx1"/>
                </a:solidFill>
              </a:rPr>
              <a:t>debe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/>
              <a:t>o ha </a:t>
            </a:r>
            <a:r>
              <a:rPr lang="en-US" sz="2200" dirty="0" err="1"/>
              <a:t>estado</a:t>
            </a:r>
            <a:r>
              <a:rPr lang="en-US" sz="2200" dirty="0"/>
              <a:t> </a:t>
            </a:r>
            <a:r>
              <a:rPr lang="en-US" sz="2200" dirty="0" err="1"/>
              <a:t>recientemente</a:t>
            </a:r>
            <a:r>
              <a:rPr lang="en-US" sz="2200" dirty="0"/>
              <a:t> en zonas con Zika, </a:t>
            </a:r>
            <a:r>
              <a:rPr lang="en-US" sz="2200" b="1" dirty="0" smtClean="0"/>
              <a:t>cons</a:t>
            </a:r>
            <a:r>
              <a:rPr lang="es-ES" sz="2200" b="1" dirty="0"/>
              <a:t>u</a:t>
            </a:r>
            <a:r>
              <a:rPr lang="en-US" sz="2200" b="1" dirty="0" err="1" smtClean="0"/>
              <a:t>lte</a:t>
            </a:r>
            <a:r>
              <a:rPr lang="en-US" sz="2200" b="1" dirty="0" smtClean="0"/>
              <a:t> </a:t>
            </a:r>
            <a:r>
              <a:rPr lang="en-US" sz="2200" b="1" dirty="0"/>
              <a:t>a </a:t>
            </a:r>
            <a:r>
              <a:rPr lang="en-US" sz="2200" b="1" dirty="0" err="1"/>
              <a:t>su</a:t>
            </a:r>
            <a:r>
              <a:rPr lang="en-US" sz="2200" b="1" dirty="0"/>
              <a:t> m</a:t>
            </a:r>
            <a:r>
              <a:rPr lang="es-ES" sz="2200" b="1" dirty="0" err="1"/>
              <a:t>édico</a:t>
            </a:r>
            <a:r>
              <a:rPr lang="es-ES" sz="2200" b="1" dirty="0"/>
              <a:t>.</a:t>
            </a:r>
            <a:r>
              <a:rPr lang="en-US" sz="2200" b="1" dirty="0"/>
              <a:t> </a:t>
            </a:r>
          </a:p>
          <a:p>
            <a:r>
              <a:rPr lang="en-US" sz="2200" b="1" dirty="0">
                <a:solidFill>
                  <a:schemeClr val="tx1"/>
                </a:solidFill>
              </a:rPr>
              <a:t>Si </a:t>
            </a:r>
            <a:r>
              <a:rPr lang="en-US" sz="2200" b="1" dirty="0" err="1">
                <a:solidFill>
                  <a:schemeClr val="tx1"/>
                </a:solidFill>
              </a:rPr>
              <a:t>su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pareja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ya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est</a:t>
            </a:r>
            <a:r>
              <a:rPr lang="es-ES" sz="2200" b="1" dirty="0">
                <a:solidFill>
                  <a:schemeClr val="tx1"/>
                </a:solidFill>
              </a:rPr>
              <a:t>á embarazada</a:t>
            </a:r>
            <a:r>
              <a:rPr lang="es-ES" sz="2200" b="1" dirty="0"/>
              <a:t>: </a:t>
            </a:r>
            <a:r>
              <a:rPr lang="es-ES" sz="2200" dirty="0" smtClean="0"/>
              <a:t>no tengan </a:t>
            </a:r>
            <a:r>
              <a:rPr lang="es-ES" sz="2200" dirty="0"/>
              <a:t>sexo </a:t>
            </a:r>
            <a:r>
              <a:rPr lang="es-ES" sz="2200" dirty="0" smtClean="0"/>
              <a:t>o </a:t>
            </a:r>
            <a:r>
              <a:rPr lang="es-ES" sz="2200" dirty="0"/>
              <a:t>utilicen condones </a:t>
            </a:r>
            <a:r>
              <a:rPr lang="es-ES" sz="2200" u="sng" dirty="0"/>
              <a:t>durante el resto del embarazo</a:t>
            </a:r>
            <a:r>
              <a:rPr lang="es-ES" sz="2200" dirty="0"/>
              <a:t>.</a:t>
            </a:r>
            <a:endParaRPr lang="en-US" sz="2400" dirty="0"/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200" dirty="0">
                <a:solidFill>
                  <a:schemeClr val="tx1"/>
                </a:solidFill>
              </a:rPr>
              <a:t>No </a:t>
            </a:r>
            <a:r>
              <a:rPr lang="en-US" sz="2200" dirty="0" err="1">
                <a:solidFill>
                  <a:schemeClr val="tx1"/>
                </a:solidFill>
              </a:rPr>
              <a:t>tener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sexo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es</a:t>
            </a:r>
            <a:r>
              <a:rPr lang="en-US" sz="2200" dirty="0">
                <a:solidFill>
                  <a:schemeClr val="tx1"/>
                </a:solidFill>
              </a:rPr>
              <a:t> la </a:t>
            </a:r>
            <a:r>
              <a:rPr lang="es-ES" sz="2200" dirty="0">
                <a:solidFill>
                  <a:schemeClr val="tx1"/>
                </a:solidFill>
              </a:rPr>
              <a:t>única forma de asegurar que no </a:t>
            </a:r>
            <a:r>
              <a:rPr lang="es-ES" sz="2200" dirty="0" smtClean="0"/>
              <a:t>contraerá el </a:t>
            </a:r>
            <a:r>
              <a:rPr lang="es-ES" sz="2200" dirty="0" smtClean="0">
                <a:solidFill>
                  <a:schemeClr val="tx1"/>
                </a:solidFill>
              </a:rPr>
              <a:t>Zika </a:t>
            </a:r>
            <a:r>
              <a:rPr lang="es-ES" sz="2200" dirty="0">
                <a:solidFill>
                  <a:schemeClr val="tx1"/>
                </a:solidFill>
              </a:rPr>
              <a:t>por transmisión sexual.</a:t>
            </a:r>
            <a:endParaRPr lang="en-US" sz="2200" dirty="0">
              <a:solidFill>
                <a:schemeClr val="tx1"/>
              </a:solidFill>
            </a:endParaRP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200" dirty="0">
                <a:solidFill>
                  <a:schemeClr val="tx1"/>
                </a:solidFill>
              </a:rPr>
              <a:t>Los </a:t>
            </a:r>
            <a:r>
              <a:rPr lang="en-US" sz="2200" dirty="0"/>
              <a:t>condones </a:t>
            </a:r>
            <a:r>
              <a:rPr lang="en-US" sz="2200" dirty="0" err="1" smtClean="0"/>
              <a:t>ayudar</a:t>
            </a:r>
            <a:r>
              <a:rPr lang="es-ES" sz="2200" dirty="0" err="1" smtClean="0"/>
              <a:t>án</a:t>
            </a:r>
            <a:r>
              <a:rPr lang="es-ES" sz="2200" dirty="0" smtClean="0"/>
              <a:t> </a:t>
            </a:r>
            <a:r>
              <a:rPr lang="es-ES" sz="2200" dirty="0"/>
              <a:t>a prevenir la transmisión sexual del Zika durante el sexo.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200" dirty="0" err="1"/>
              <a:t>Prevenir</a:t>
            </a:r>
            <a:r>
              <a:rPr lang="en-US" sz="2200" dirty="0"/>
              <a:t> la </a:t>
            </a:r>
            <a:r>
              <a:rPr lang="en-US" sz="2200" dirty="0" err="1"/>
              <a:t>transmisi</a:t>
            </a:r>
            <a:r>
              <a:rPr lang="es-ES" sz="2200" dirty="0" err="1"/>
              <a:t>ón</a:t>
            </a:r>
            <a:r>
              <a:rPr lang="es-ES" sz="2200" dirty="0"/>
              <a:t> del Zika puede ayudar a prevenir en su bebé defectos al </a:t>
            </a:r>
            <a:r>
              <a:rPr lang="es-ES" sz="2200" dirty="0" smtClean="0"/>
              <a:t>nacer relacionados </a:t>
            </a:r>
            <a:r>
              <a:rPr lang="es-ES" sz="2200" dirty="0"/>
              <a:t>con el Zika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 descr="Don't Bring Zika Home 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903" y="0"/>
            <a:ext cx="1830993" cy="6858000"/>
          </a:xfrm>
          <a:prstGeom prst="rect">
            <a:avLst/>
          </a:prstGeom>
        </p:spPr>
      </p:pic>
      <p:pic>
        <p:nvPicPr>
          <p:cNvPr id="6" name="Picture 5" descr="C D P H logo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6" y="6168761"/>
            <a:ext cx="940185" cy="6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57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¿No </a:t>
            </a:r>
            <a:r>
              <a:rPr lang="en-US" b="1" dirty="0" err="1"/>
              <a:t>planea</a:t>
            </a:r>
            <a:r>
              <a:rPr lang="en-US" b="1" dirty="0"/>
              <a:t> </a:t>
            </a:r>
            <a:r>
              <a:rPr lang="en-US" b="1" dirty="0" err="1"/>
              <a:t>embarazarse</a:t>
            </a:r>
            <a:r>
              <a:rPr lang="en-US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325100" cy="4351338"/>
          </a:xfrm>
        </p:spPr>
        <p:txBody>
          <a:bodyPr/>
          <a:lstStyle/>
          <a:p>
            <a:r>
              <a:rPr lang="en-US" sz="2200" b="1" dirty="0">
                <a:solidFill>
                  <a:schemeClr val="tx1"/>
                </a:solidFill>
              </a:rPr>
              <a:t>Si </a:t>
            </a:r>
            <a:r>
              <a:rPr lang="en-US" sz="2200" b="1" dirty="0" err="1">
                <a:solidFill>
                  <a:schemeClr val="tx1"/>
                </a:solidFill>
              </a:rPr>
              <a:t>usted</a:t>
            </a:r>
            <a:r>
              <a:rPr lang="en-US" sz="2200" b="1" dirty="0">
                <a:solidFill>
                  <a:schemeClr val="tx1"/>
                </a:solidFill>
              </a:rPr>
              <a:t> no </a:t>
            </a:r>
            <a:r>
              <a:rPr lang="en-US" sz="2200" b="1" dirty="0" err="1">
                <a:solidFill>
                  <a:schemeClr val="tx1"/>
                </a:solidFill>
              </a:rPr>
              <a:t>est</a:t>
            </a:r>
            <a:r>
              <a:rPr lang="es-ES" sz="2200" b="1" dirty="0">
                <a:solidFill>
                  <a:schemeClr val="tx1"/>
                </a:solidFill>
              </a:rPr>
              <a:t>á planeando un embarazo, es importante prevenir un embarazo accidental mientras viaja en áreas con </a:t>
            </a:r>
            <a:r>
              <a:rPr lang="es-ES" sz="2200" b="1" dirty="0" err="1">
                <a:solidFill>
                  <a:schemeClr val="tx1"/>
                </a:solidFill>
              </a:rPr>
              <a:t>Zika</a:t>
            </a:r>
            <a:r>
              <a:rPr lang="es-ES" sz="2200" b="1" dirty="0">
                <a:solidFill>
                  <a:schemeClr val="tx1"/>
                </a:solidFill>
              </a:rPr>
              <a:t>.</a:t>
            </a:r>
            <a:endParaRPr lang="en-US" sz="2200" b="1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Si </a:t>
            </a:r>
            <a:r>
              <a:rPr lang="en-US" sz="2200" dirty="0" err="1">
                <a:solidFill>
                  <a:schemeClr val="tx1"/>
                </a:solidFill>
              </a:rPr>
              <a:t>va</a:t>
            </a:r>
            <a:r>
              <a:rPr lang="en-US" sz="2200" dirty="0">
                <a:solidFill>
                  <a:schemeClr val="tx1"/>
                </a:solidFill>
              </a:rPr>
              <a:t> a zonas con </a:t>
            </a:r>
            <a:r>
              <a:rPr lang="en-US" sz="2200" dirty="0" err="1">
                <a:solidFill>
                  <a:schemeClr val="tx1"/>
                </a:solidFill>
              </a:rPr>
              <a:t>Zika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utilice</a:t>
            </a:r>
            <a:r>
              <a:rPr lang="en-US" sz="2200" dirty="0">
                <a:solidFill>
                  <a:schemeClr val="tx1"/>
                </a:solidFill>
              </a:rPr>
              <a:t> un m</a:t>
            </a:r>
            <a:r>
              <a:rPr lang="es-ES" sz="2200" dirty="0" err="1">
                <a:solidFill>
                  <a:schemeClr val="tx1"/>
                </a:solidFill>
              </a:rPr>
              <a:t>étodo</a:t>
            </a:r>
            <a:r>
              <a:rPr lang="es-ES" sz="2200" dirty="0">
                <a:solidFill>
                  <a:schemeClr val="tx1"/>
                </a:solidFill>
              </a:rPr>
              <a:t> anticonceptivo efectivo y de </a:t>
            </a:r>
            <a:r>
              <a:rPr lang="es-ES" sz="2200" dirty="0" smtClean="0">
                <a:solidFill>
                  <a:schemeClr val="tx1"/>
                </a:solidFill>
              </a:rPr>
              <a:t>uso </a:t>
            </a:r>
            <a:r>
              <a:rPr lang="es-ES" sz="2200" dirty="0" smtClean="0"/>
              <a:t>prolongado</a:t>
            </a:r>
            <a:r>
              <a:rPr lang="en-US" sz="2200" dirty="0" smtClean="0"/>
              <a:t>.</a:t>
            </a:r>
            <a:endParaRPr lang="en-US" sz="2200" dirty="0"/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200" dirty="0" err="1"/>
              <a:t>Ejemplos</a:t>
            </a:r>
            <a:r>
              <a:rPr lang="en-US" sz="2200" dirty="0">
                <a:solidFill>
                  <a:schemeClr val="tx1"/>
                </a:solidFill>
              </a:rPr>
              <a:t>: DIUs o </a:t>
            </a:r>
            <a:r>
              <a:rPr lang="en-US" sz="2200" dirty="0" err="1">
                <a:solidFill>
                  <a:schemeClr val="tx1"/>
                </a:solidFill>
              </a:rPr>
              <a:t>implantes</a:t>
            </a:r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 err="1">
                <a:solidFill>
                  <a:schemeClr val="tx1"/>
                </a:solidFill>
              </a:rPr>
              <a:t>Utilice</a:t>
            </a:r>
            <a:r>
              <a:rPr lang="en-US" sz="2200" dirty="0">
                <a:solidFill>
                  <a:schemeClr val="tx1"/>
                </a:solidFill>
              </a:rPr>
              <a:t> condones </a:t>
            </a:r>
            <a:r>
              <a:rPr lang="en-US" sz="2200" b="1" dirty="0">
                <a:solidFill>
                  <a:schemeClr val="tx1"/>
                </a:solidFill>
              </a:rPr>
              <a:t>y</a:t>
            </a:r>
            <a:r>
              <a:rPr lang="en-US" sz="2200" dirty="0">
                <a:solidFill>
                  <a:schemeClr val="tx1"/>
                </a:solidFill>
              </a:rPr>
              <a:t> un m</a:t>
            </a:r>
            <a:r>
              <a:rPr lang="es-ES" sz="2200" dirty="0" err="1">
                <a:solidFill>
                  <a:schemeClr val="tx1"/>
                </a:solidFill>
              </a:rPr>
              <a:t>étodo</a:t>
            </a:r>
            <a:r>
              <a:rPr lang="es-ES" sz="2200" dirty="0">
                <a:solidFill>
                  <a:schemeClr val="tx1"/>
                </a:solidFill>
              </a:rPr>
              <a:t> anticonceptivo efectivo para retrasar el embarazo hasta que sea seguro (al menos </a:t>
            </a:r>
            <a:r>
              <a:rPr lang="es-ES" sz="2200" dirty="0" smtClean="0">
                <a:solidFill>
                  <a:schemeClr val="tx1"/>
                </a:solidFill>
              </a:rPr>
              <a:t>2 meses </a:t>
            </a:r>
            <a:r>
              <a:rPr lang="es-ES" sz="2200" dirty="0">
                <a:solidFill>
                  <a:schemeClr val="tx1"/>
                </a:solidFill>
              </a:rPr>
              <a:t>para mujeres y </a:t>
            </a:r>
            <a:r>
              <a:rPr lang="es-ES" sz="2200" dirty="0" smtClean="0">
                <a:solidFill>
                  <a:schemeClr val="tx1"/>
                </a:solidFill>
              </a:rPr>
              <a:t>3 </a:t>
            </a:r>
            <a:r>
              <a:rPr lang="es-ES" sz="2200" dirty="0">
                <a:solidFill>
                  <a:schemeClr val="tx1"/>
                </a:solidFill>
              </a:rPr>
              <a:t>meses para hombres que viajan).</a:t>
            </a:r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 err="1">
                <a:solidFill>
                  <a:schemeClr val="tx1"/>
                </a:solidFill>
              </a:rPr>
              <a:t>Busque</a:t>
            </a:r>
            <a:r>
              <a:rPr lang="en-US" sz="2200" dirty="0">
                <a:solidFill>
                  <a:schemeClr val="tx1"/>
                </a:solidFill>
              </a:rPr>
              <a:t> un </a:t>
            </a:r>
            <a:r>
              <a:rPr lang="en-US" sz="2200" dirty="0">
                <a:solidFill>
                  <a:schemeClr val="tx1"/>
                </a:solidFill>
                <a:hlinkClick r:id="rId3"/>
              </a:rPr>
              <a:t>proveedor de </a:t>
            </a:r>
            <a:r>
              <a:rPr lang="en-US" sz="2200" dirty="0" err="1">
                <a:solidFill>
                  <a:schemeClr val="tx1"/>
                </a:solidFill>
                <a:hlinkClick r:id="rId3"/>
              </a:rPr>
              <a:t>servicios</a:t>
            </a:r>
            <a:r>
              <a:rPr lang="en-US" sz="2200" dirty="0">
                <a:solidFill>
                  <a:schemeClr val="tx1"/>
                </a:solidFill>
                <a:hlinkClick r:id="rId3"/>
              </a:rPr>
              <a:t> de </a:t>
            </a:r>
            <a:r>
              <a:rPr lang="en-US" sz="2200" dirty="0" err="1">
                <a:solidFill>
                  <a:schemeClr val="tx1"/>
                </a:solidFill>
                <a:hlinkClick r:id="rId3"/>
              </a:rPr>
              <a:t>planificaci</a:t>
            </a:r>
            <a:r>
              <a:rPr lang="es-ES" sz="2200" dirty="0" err="1">
                <a:solidFill>
                  <a:schemeClr val="tx1"/>
                </a:solidFill>
                <a:hlinkClick r:id="rId3"/>
              </a:rPr>
              <a:t>ón</a:t>
            </a:r>
            <a:r>
              <a:rPr lang="es-ES" sz="2200" dirty="0">
                <a:solidFill>
                  <a:schemeClr val="tx1"/>
                </a:solidFill>
                <a:hlinkClick r:id="rId3"/>
              </a:rPr>
              <a:t> familiar</a:t>
            </a:r>
            <a:r>
              <a:rPr lang="es-ES" sz="2200" dirty="0">
                <a:solidFill>
                  <a:schemeClr val="tx1"/>
                </a:solidFill>
              </a:rPr>
              <a:t> en su zona postal</a:t>
            </a:r>
            <a:r>
              <a:rPr lang="en-US" sz="2200" dirty="0">
                <a:solidFill>
                  <a:schemeClr val="tx1"/>
                </a:solidFill>
              </a:rPr>
              <a:t>: http://www.familypact.org</a:t>
            </a:r>
          </a:p>
          <a:p>
            <a:r>
              <a:rPr lang="en-US" sz="2200" dirty="0" err="1"/>
              <a:t>Encuentre</a:t>
            </a:r>
            <a:r>
              <a:rPr lang="en-US" sz="2200" dirty="0"/>
              <a:t> </a:t>
            </a:r>
            <a:r>
              <a:rPr lang="en-US" sz="2200" dirty="0">
                <a:hlinkClick r:id="rId4"/>
              </a:rPr>
              <a:t>m</a:t>
            </a:r>
            <a:r>
              <a:rPr lang="es-ES" sz="2200" dirty="0" err="1">
                <a:hlinkClick r:id="rId4"/>
              </a:rPr>
              <a:t>ás</a:t>
            </a:r>
            <a:r>
              <a:rPr lang="es-ES" sz="2200" dirty="0">
                <a:hlinkClick r:id="rId4"/>
              </a:rPr>
              <a:t> información sobre métodos anticonceptivos</a:t>
            </a:r>
            <a:r>
              <a:rPr lang="es-ES" sz="2200" dirty="0"/>
              <a:t> y cómo obtenerlos:</a:t>
            </a:r>
            <a:r>
              <a:rPr lang="en-US" sz="2200" dirty="0"/>
              <a:t> </a:t>
            </a:r>
            <a:r>
              <a:rPr lang="en-US" sz="2200" dirty="0" smtClean="0"/>
              <a:t>https</a:t>
            </a:r>
            <a:r>
              <a:rPr lang="en-US" sz="2200" dirty="0"/>
              <a:t>://</a:t>
            </a:r>
            <a:r>
              <a:rPr lang="en-US" sz="2200" dirty="0" smtClean="0"/>
              <a:t>www.bedsider.org/es </a:t>
            </a:r>
            <a:endParaRPr lang="en-US" sz="2200" dirty="0"/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" name="Group 5" descr="border with CDPH logo"/>
          <p:cNvGrpSpPr/>
          <p:nvPr/>
        </p:nvGrpSpPr>
        <p:grpSpPr>
          <a:xfrm>
            <a:off x="0" y="6024042"/>
            <a:ext cx="12192000" cy="726152"/>
            <a:chOff x="0" y="5096942"/>
            <a:chExt cx="12192000" cy="726152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5096942"/>
              <a:ext cx="12192000" cy="726152"/>
              <a:chOff x="0" y="5096942"/>
              <a:chExt cx="12192000" cy="72615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5156200"/>
                <a:ext cx="12192000" cy="643404"/>
              </a:xfrm>
              <a:prstGeom prst="rect">
                <a:avLst/>
              </a:prstGeom>
              <a:solidFill>
                <a:srgbClr val="794C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 descr="decorative border with CDPH logo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148" b="17778"/>
              <a:stretch/>
            </p:blipFill>
            <p:spPr>
              <a:xfrm>
                <a:off x="258618" y="5096942"/>
                <a:ext cx="2941782" cy="726152"/>
              </a:xfrm>
              <a:prstGeom prst="rect">
                <a:avLst/>
              </a:prstGeom>
            </p:spPr>
          </p:pic>
        </p:grpSp>
        <p:pic>
          <p:nvPicPr>
            <p:cNvPr id="8" name="Picture 7" descr="CDPH logo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197" y="5173752"/>
              <a:ext cx="940185" cy="60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1988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Recuerde</a:t>
            </a:r>
            <a:r>
              <a:rPr lang="en-US" b="1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004300" cy="4351338"/>
          </a:xfrm>
        </p:spPr>
        <p:txBody>
          <a:bodyPr>
            <a:normAutofit/>
          </a:bodyPr>
          <a:lstStyle/>
          <a:p>
            <a:r>
              <a:rPr lang="en-US" sz="2200" b="1" dirty="0"/>
              <a:t>No </a:t>
            </a:r>
            <a:r>
              <a:rPr lang="en-US" sz="2200" b="1" dirty="0" err="1"/>
              <a:t>vaya</a:t>
            </a:r>
            <a:r>
              <a:rPr lang="en-US" sz="2200" b="1" dirty="0"/>
              <a:t> </a:t>
            </a:r>
            <a:r>
              <a:rPr lang="en-US" sz="2200" dirty="0"/>
              <a:t>a zonas con </a:t>
            </a:r>
            <a:r>
              <a:rPr lang="en-US" sz="2200" dirty="0" err="1"/>
              <a:t>Zika</a:t>
            </a:r>
            <a:r>
              <a:rPr lang="en-US" sz="2200" dirty="0"/>
              <a:t> </a:t>
            </a:r>
            <a:r>
              <a:rPr lang="en-US" sz="2200" dirty="0" err="1"/>
              <a:t>si</a:t>
            </a:r>
            <a:r>
              <a:rPr lang="en-US" sz="2200" dirty="0"/>
              <a:t> </a:t>
            </a:r>
            <a:r>
              <a:rPr lang="en-US" sz="2200" dirty="0" err="1"/>
              <a:t>est</a:t>
            </a:r>
            <a:r>
              <a:rPr lang="es-ES" sz="2200" dirty="0"/>
              <a:t>á embarazada o planea embarazarse.</a:t>
            </a:r>
            <a:endParaRPr lang="en-US" sz="2200" dirty="0"/>
          </a:p>
          <a:p>
            <a:r>
              <a:rPr lang="en-US" sz="2200" dirty="0"/>
              <a:t>Toda la </a:t>
            </a:r>
            <a:r>
              <a:rPr lang="en-US" sz="2200" dirty="0" err="1"/>
              <a:t>gente</a:t>
            </a:r>
            <a:r>
              <a:rPr lang="en-US" sz="2200" dirty="0"/>
              <a:t> que </a:t>
            </a:r>
            <a:r>
              <a:rPr lang="en-US" sz="2200" dirty="0" err="1"/>
              <a:t>vaya</a:t>
            </a:r>
            <a:r>
              <a:rPr lang="en-US" sz="2200" dirty="0"/>
              <a:t> a zonas con </a:t>
            </a:r>
            <a:r>
              <a:rPr lang="en-US" sz="2200" dirty="0" err="1"/>
              <a:t>Zika</a:t>
            </a:r>
            <a:r>
              <a:rPr lang="en-US" sz="2200" dirty="0"/>
              <a:t> </a:t>
            </a:r>
            <a:r>
              <a:rPr lang="en-US" sz="2200" dirty="0" err="1"/>
              <a:t>debe</a:t>
            </a:r>
            <a:r>
              <a:rPr lang="en-US" sz="2200" dirty="0"/>
              <a:t> </a:t>
            </a:r>
            <a:r>
              <a:rPr lang="en-US" sz="2200" b="1" dirty="0" err="1"/>
              <a:t>utilizar</a:t>
            </a:r>
            <a:r>
              <a:rPr lang="en-US" sz="2200" b="1" dirty="0"/>
              <a:t> </a:t>
            </a:r>
            <a:r>
              <a:rPr lang="en-US" sz="2200" b="1" dirty="0" err="1"/>
              <a:t>repelente</a:t>
            </a:r>
            <a:r>
              <a:rPr lang="en-US" sz="2200" b="1" dirty="0"/>
              <a:t> de mosquitos para </a:t>
            </a:r>
            <a:r>
              <a:rPr lang="en-US" sz="2200" b="1" dirty="0" err="1"/>
              <a:t>tener</a:t>
            </a:r>
            <a:r>
              <a:rPr lang="en-US" sz="2200" b="1" dirty="0"/>
              <a:t> </a:t>
            </a:r>
            <a:r>
              <a:rPr lang="en-US" sz="2200" b="1" dirty="0" err="1"/>
              <a:t>una</a:t>
            </a:r>
            <a:r>
              <a:rPr lang="en-US" sz="2200" b="1" dirty="0"/>
              <a:t> </a:t>
            </a:r>
            <a:r>
              <a:rPr lang="en-US" sz="2200" b="1" dirty="0" err="1"/>
              <a:t>visita</a:t>
            </a:r>
            <a:r>
              <a:rPr lang="en-US" sz="2200" b="1" dirty="0"/>
              <a:t> </a:t>
            </a:r>
            <a:r>
              <a:rPr lang="en-US" sz="2200" dirty="0" err="1"/>
              <a:t>segura</a:t>
            </a:r>
            <a:r>
              <a:rPr lang="en-US" sz="2200" dirty="0"/>
              <a:t>. </a:t>
            </a:r>
          </a:p>
          <a:p>
            <a:r>
              <a:rPr lang="en-US" sz="2200" b="1" dirty="0"/>
              <a:t>El </a:t>
            </a:r>
            <a:r>
              <a:rPr lang="en-US" sz="2200" b="1" dirty="0" err="1"/>
              <a:t>Zika</a:t>
            </a:r>
            <a:r>
              <a:rPr lang="en-US" sz="2200" b="1" dirty="0"/>
              <a:t> se </a:t>
            </a:r>
            <a:r>
              <a:rPr lang="en-US" sz="2200" b="1" dirty="0" err="1"/>
              <a:t>transmite</a:t>
            </a:r>
            <a:r>
              <a:rPr lang="en-US" sz="2200" b="1" dirty="0"/>
              <a:t> </a:t>
            </a:r>
            <a:r>
              <a:rPr lang="en-US" sz="2200" b="1" dirty="0" err="1"/>
              <a:t>sexualmente</a:t>
            </a:r>
            <a:r>
              <a:rPr lang="en-US" sz="2200" dirty="0"/>
              <a:t> – </a:t>
            </a:r>
            <a:r>
              <a:rPr lang="en-US" sz="2200" dirty="0" err="1"/>
              <a:t>utilice</a:t>
            </a:r>
            <a:r>
              <a:rPr lang="en-US" sz="2200" dirty="0"/>
              <a:t> condones </a:t>
            </a:r>
            <a:r>
              <a:rPr lang="en-US" sz="2200" dirty="0" err="1"/>
              <a:t>durante</a:t>
            </a:r>
            <a:r>
              <a:rPr lang="en-US" sz="2200" dirty="0"/>
              <a:t> el </a:t>
            </a:r>
            <a:r>
              <a:rPr lang="en-US" sz="2200" dirty="0" err="1"/>
              <a:t>sexo</a:t>
            </a:r>
            <a:r>
              <a:rPr lang="en-US" sz="2200" dirty="0"/>
              <a:t> </a:t>
            </a:r>
            <a:r>
              <a:rPr lang="en-US" sz="2200" dirty="0" err="1"/>
              <a:t>si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pareja</a:t>
            </a:r>
            <a:r>
              <a:rPr lang="en-US" sz="2200" dirty="0"/>
              <a:t> ha </a:t>
            </a:r>
            <a:r>
              <a:rPr lang="en-US" sz="2200" dirty="0" err="1"/>
              <a:t>estado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zonas con </a:t>
            </a:r>
            <a:r>
              <a:rPr lang="en-US" sz="2200" dirty="0" err="1"/>
              <a:t>Zika</a:t>
            </a:r>
            <a:r>
              <a:rPr lang="en-US" sz="2200" dirty="0"/>
              <a:t>, </a:t>
            </a:r>
            <a:r>
              <a:rPr lang="en-US" sz="2200" i="1" dirty="0" err="1"/>
              <a:t>incluso</a:t>
            </a:r>
            <a:r>
              <a:rPr lang="en-US" sz="2200" dirty="0"/>
              <a:t> </a:t>
            </a:r>
            <a:r>
              <a:rPr lang="en-US" sz="2200" dirty="0" err="1"/>
              <a:t>si</a:t>
            </a:r>
            <a:r>
              <a:rPr lang="en-US" sz="2200" dirty="0"/>
              <a:t> </a:t>
            </a:r>
            <a:r>
              <a:rPr lang="en-US" sz="2200" dirty="0" err="1"/>
              <a:t>est</a:t>
            </a:r>
            <a:r>
              <a:rPr lang="es-ES" sz="2200" dirty="0"/>
              <a:t>á embarazada o en una relación seria.</a:t>
            </a:r>
            <a:endParaRPr lang="en-US" sz="2200" dirty="0"/>
          </a:p>
          <a:p>
            <a:r>
              <a:rPr lang="en-US" sz="2200" dirty="0"/>
              <a:t>Si </a:t>
            </a:r>
            <a:r>
              <a:rPr lang="en-US" sz="2200" dirty="0" err="1"/>
              <a:t>usted</a:t>
            </a:r>
            <a:r>
              <a:rPr lang="en-US" sz="2200" dirty="0"/>
              <a:t> o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pareja</a:t>
            </a:r>
            <a:r>
              <a:rPr lang="en-US" sz="2200" dirty="0"/>
              <a:t> </a:t>
            </a:r>
            <a:r>
              <a:rPr lang="en-US" sz="2200" dirty="0" err="1"/>
              <a:t>est</a:t>
            </a:r>
            <a:r>
              <a:rPr lang="es-ES" sz="2200" dirty="0"/>
              <a:t>á embarazada, o bien no tengan sexo o </a:t>
            </a:r>
            <a:r>
              <a:rPr lang="es-ES" sz="2200" dirty="0" smtClean="0"/>
              <a:t>utilicen </a:t>
            </a:r>
            <a:r>
              <a:rPr lang="es-ES" sz="2200" dirty="0"/>
              <a:t>condones </a:t>
            </a:r>
            <a:r>
              <a:rPr lang="es-ES" sz="2200" b="1" dirty="0"/>
              <a:t>por el resto del embarazo</a:t>
            </a:r>
            <a:r>
              <a:rPr lang="es-ES" sz="2200" dirty="0"/>
              <a:t>.</a:t>
            </a:r>
            <a:endParaRPr lang="en-US" sz="2000" b="1" dirty="0"/>
          </a:p>
          <a:p>
            <a:pPr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2400" b="1" dirty="0" err="1" smtClean="0"/>
              <a:t>Mantenga</a:t>
            </a:r>
            <a:r>
              <a:rPr lang="en-US" sz="2400" b="1" dirty="0" smtClean="0"/>
              <a:t> </a:t>
            </a:r>
            <a:r>
              <a:rPr lang="en-US" sz="2400" b="1" dirty="0" err="1"/>
              <a:t>segura</a:t>
            </a:r>
            <a:r>
              <a:rPr lang="en-US" sz="2400" b="1" dirty="0"/>
              <a:t> a </a:t>
            </a:r>
            <a:r>
              <a:rPr lang="en-US" sz="2400" b="1" dirty="0" err="1"/>
              <a:t>su</a:t>
            </a:r>
            <a:r>
              <a:rPr lang="en-US" sz="2400" b="1" dirty="0"/>
              <a:t> </a:t>
            </a:r>
            <a:r>
              <a:rPr lang="en-US" sz="2400" b="1" dirty="0" err="1"/>
              <a:t>familia</a:t>
            </a:r>
            <a:r>
              <a:rPr lang="en-US" sz="2400" b="1" dirty="0"/>
              <a:t> y a California— ¡No </a:t>
            </a:r>
            <a:r>
              <a:rPr lang="en-US" sz="2400" b="1" dirty="0" err="1"/>
              <a:t>traiga</a:t>
            </a:r>
            <a:r>
              <a:rPr lang="en-US" sz="2400" b="1" dirty="0"/>
              <a:t> </a:t>
            </a:r>
            <a:r>
              <a:rPr lang="en-US" sz="2400" b="1" dirty="0" smtClean="0"/>
              <a:t>Zika a casa!</a:t>
            </a:r>
            <a:endParaRPr lang="en-US" sz="2400" b="1" dirty="0"/>
          </a:p>
        </p:txBody>
      </p:sp>
      <p:pic>
        <p:nvPicPr>
          <p:cNvPr id="4" name="Picture 3" descr="Don't Bring Zika Home bann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762" y="0"/>
            <a:ext cx="1836475" cy="6858000"/>
          </a:xfrm>
          <a:prstGeom prst="rect">
            <a:avLst/>
          </a:prstGeom>
        </p:spPr>
      </p:pic>
      <p:pic>
        <p:nvPicPr>
          <p:cNvPr id="5" name="Picture 4" descr="C D P H logo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6" y="6168761"/>
            <a:ext cx="940185" cy="6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3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Recursos</a:t>
            </a:r>
            <a:r>
              <a:rPr lang="en-US" b="1" dirty="0"/>
              <a:t> </a:t>
            </a:r>
            <a:r>
              <a:rPr lang="en-US" b="1" dirty="0" err="1"/>
              <a:t>relacionados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000" b="1" dirty="0"/>
              <a:t>(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ingl</a:t>
            </a:r>
            <a:r>
              <a:rPr lang="es-ES" sz="2000" b="1" dirty="0" err="1"/>
              <a:t>és</a:t>
            </a:r>
            <a:r>
              <a:rPr lang="es-ES" sz="2000" b="1" dirty="0"/>
              <a:t> y en español</a:t>
            </a:r>
            <a:r>
              <a:rPr lang="en-US" sz="2000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hlinkClick r:id="rId3"/>
              </a:rPr>
              <a:t>No </a:t>
            </a:r>
            <a:r>
              <a:rPr lang="en-US" b="1" i="1" dirty="0" err="1">
                <a:hlinkClick r:id="rId3"/>
              </a:rPr>
              <a:t>t</a:t>
            </a:r>
            <a:r>
              <a:rPr lang="en-US" b="1" i="1" dirty="0" err="1" smtClean="0">
                <a:hlinkClick r:id="rId3"/>
              </a:rPr>
              <a:t>raiga</a:t>
            </a:r>
            <a:r>
              <a:rPr lang="en-US" b="1" i="1" dirty="0" smtClean="0">
                <a:hlinkClick r:id="rId3"/>
              </a:rPr>
              <a:t> el Zika a casa</a:t>
            </a:r>
            <a:r>
              <a:rPr lang="en-US" b="1" i="1" dirty="0" smtClean="0"/>
              <a:t> </a:t>
            </a:r>
            <a:r>
              <a:rPr lang="en-US" b="1" dirty="0" err="1" smtClean="0"/>
              <a:t>carteles</a:t>
            </a:r>
            <a:endParaRPr lang="en-US" b="1" dirty="0"/>
          </a:p>
          <a:p>
            <a:pPr marL="457200" indent="0">
              <a:buNone/>
            </a:pPr>
            <a:r>
              <a:rPr lang="en-US" sz="2400" dirty="0" smtClean="0"/>
              <a:t>www.SinelZikaCA.com</a:t>
            </a:r>
            <a:endParaRPr lang="en-US" sz="2400" dirty="0"/>
          </a:p>
          <a:p>
            <a:endParaRPr lang="en-US" dirty="0"/>
          </a:p>
          <a:p>
            <a:r>
              <a:rPr lang="en-US" b="1" dirty="0">
                <a:hlinkClick r:id="rId4"/>
              </a:rPr>
              <a:t>CDPH </a:t>
            </a:r>
            <a:r>
              <a:rPr lang="en-US" b="1" dirty="0" smtClean="0">
                <a:hlinkClick r:id="rId4"/>
              </a:rPr>
              <a:t>Zika Posters</a:t>
            </a:r>
            <a:endParaRPr lang="en-US" b="1" dirty="0" smtClean="0"/>
          </a:p>
          <a:p>
            <a:pPr marL="457200" lvl="1" indent="0">
              <a:buNone/>
            </a:pPr>
            <a:r>
              <a:rPr lang="en-US" dirty="0" smtClean="0"/>
              <a:t>www.cdph.ca.gov/Zika </a:t>
            </a:r>
          </a:p>
          <a:p>
            <a:pPr lvl="2">
              <a:buFont typeface="Calibri" panose="020F0502020204030204" pitchFamily="34" charset="0"/>
              <a:buChar char="−"/>
            </a:pPr>
            <a:r>
              <a:rPr lang="en-US" dirty="0" smtClean="0"/>
              <a:t>Zika </a:t>
            </a:r>
            <a:r>
              <a:rPr lang="en-US" dirty="0"/>
              <a:t>+ </a:t>
            </a:r>
            <a:r>
              <a:rPr lang="en-US" dirty="0" err="1"/>
              <a:t>Embarazo</a:t>
            </a:r>
            <a:endParaRPr lang="en-US" dirty="0"/>
          </a:p>
          <a:p>
            <a:pPr lvl="2">
              <a:buFont typeface="Calibri" panose="020F0502020204030204" pitchFamily="34" charset="0"/>
              <a:buChar char="−"/>
            </a:pPr>
            <a:r>
              <a:rPr lang="en-US" dirty="0"/>
              <a:t>Zika + </a:t>
            </a:r>
            <a:r>
              <a:rPr lang="en-US" dirty="0" err="1"/>
              <a:t>Sexo</a:t>
            </a:r>
            <a:endParaRPr lang="en-US" dirty="0"/>
          </a:p>
          <a:p>
            <a:pPr lvl="2">
              <a:buFont typeface="Calibri" panose="020F0502020204030204" pitchFamily="34" charset="0"/>
              <a:buChar char="−"/>
            </a:pPr>
            <a:r>
              <a:rPr lang="en-US" dirty="0"/>
              <a:t>Zika + </a:t>
            </a:r>
            <a:r>
              <a:rPr lang="es-ES" dirty="0" smtClean="0"/>
              <a:t>Planificación familiar</a:t>
            </a:r>
            <a:endParaRPr lang="en-US" dirty="0"/>
          </a:p>
          <a:p>
            <a:pPr lvl="2">
              <a:buFont typeface="Calibri" panose="020F0502020204030204" pitchFamily="34" charset="0"/>
              <a:buChar char="−"/>
            </a:pPr>
            <a:r>
              <a:rPr lang="en-US" dirty="0"/>
              <a:t>Zika + </a:t>
            </a:r>
            <a:r>
              <a:rPr lang="en-US" dirty="0" err="1"/>
              <a:t>Viaje</a:t>
            </a:r>
            <a:endParaRPr lang="en-US" dirty="0"/>
          </a:p>
          <a:p>
            <a:pPr lvl="2">
              <a:buFont typeface="Calibri" panose="020F0502020204030204" pitchFamily="34" charset="0"/>
              <a:buChar char="−"/>
            </a:pPr>
            <a:r>
              <a:rPr lang="en-US" dirty="0"/>
              <a:t>Zika + Hombres</a:t>
            </a:r>
          </a:p>
        </p:txBody>
      </p:sp>
      <p:pic>
        <p:nvPicPr>
          <p:cNvPr id="10" name="Picture 9" descr="Don't Bring Zika Home banner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078" y="181477"/>
            <a:ext cx="3500265" cy="2624543"/>
          </a:xfrm>
          <a:prstGeom prst="rect">
            <a:avLst/>
          </a:prstGeom>
        </p:spPr>
      </p:pic>
      <p:pic>
        <p:nvPicPr>
          <p:cNvPr id="15" name="Picture 14" descr="C D P H logo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6" y="6168761"/>
            <a:ext cx="940185" cy="608300"/>
          </a:xfrm>
          <a:prstGeom prst="rect">
            <a:avLst/>
          </a:prstGeom>
        </p:spPr>
      </p:pic>
      <p:grpSp>
        <p:nvGrpSpPr>
          <p:cNvPr id="16" name="Group 15" descr="CDPH toolkit icons"/>
          <p:cNvGrpSpPr/>
          <p:nvPr/>
        </p:nvGrpSpPr>
        <p:grpSpPr>
          <a:xfrm>
            <a:off x="6658878" y="2953572"/>
            <a:ext cx="4943604" cy="3775648"/>
            <a:chOff x="3649464" y="1330312"/>
            <a:chExt cx="6178961" cy="4719144"/>
          </a:xfrm>
        </p:grpSpPr>
        <p:pic>
          <p:nvPicPr>
            <p:cNvPr id="5" name="Picture 4" descr="Zika y el embarazo ico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9464" y="1330312"/>
              <a:ext cx="3047648" cy="1523824"/>
            </a:xfrm>
            <a:prstGeom prst="rect">
              <a:avLst/>
            </a:prstGeom>
          </p:spPr>
        </p:pic>
        <p:pic>
          <p:nvPicPr>
            <p:cNvPr id="6" name="Picture 5" descr="zika y hombres ico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1693" y="4557073"/>
              <a:ext cx="3047648" cy="1492383"/>
            </a:xfrm>
            <a:prstGeom prst="rect">
              <a:avLst/>
            </a:prstGeom>
          </p:spPr>
        </p:pic>
        <p:pic>
          <p:nvPicPr>
            <p:cNvPr id="7" name="Picture 6" descr="zika y planificacion familiar icon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9464" y="2943692"/>
              <a:ext cx="3047648" cy="1523825"/>
            </a:xfrm>
            <a:prstGeom prst="rect">
              <a:avLst/>
            </a:prstGeom>
          </p:spPr>
        </p:pic>
        <p:pic>
          <p:nvPicPr>
            <p:cNvPr id="8" name="Picture 7" descr="zika y sexo icon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0777" y="1330312"/>
              <a:ext cx="3047648" cy="1523824"/>
            </a:xfrm>
            <a:prstGeom prst="rect">
              <a:avLst/>
            </a:prstGeom>
          </p:spPr>
        </p:pic>
        <p:pic>
          <p:nvPicPr>
            <p:cNvPr id="9" name="Picture 8" descr="zika y viajes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0777" y="2951045"/>
              <a:ext cx="3047648" cy="1523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009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5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72427"/>
            <a:ext cx="9144000" cy="472251"/>
          </a:xfrm>
        </p:spPr>
        <p:txBody>
          <a:bodyPr>
            <a:normAutofit lnSpcReduction="10000"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Tw Cen MT Condensed" panose="020B0606020104020203" pitchFamily="34" charset="0"/>
              </a:rPr>
              <a:t>Departamento</a:t>
            </a:r>
            <a:r>
              <a:rPr lang="en-US" sz="2800" b="1" dirty="0" smtClean="0">
                <a:solidFill>
                  <a:schemeClr val="tx1"/>
                </a:solidFill>
                <a:latin typeface="Tw Cen MT Condensed" panose="020B0606020104020203" pitchFamily="34" charset="0"/>
              </a:rPr>
              <a:t> de </a:t>
            </a:r>
            <a:r>
              <a:rPr lang="en-US" sz="2800" b="1" dirty="0" err="1" smtClean="0">
                <a:solidFill>
                  <a:schemeClr val="tx1"/>
                </a:solidFill>
                <a:latin typeface="Tw Cen MT Condensed" panose="020B0606020104020203" pitchFamily="34" charset="0"/>
              </a:rPr>
              <a:t>Salud</a:t>
            </a:r>
            <a:r>
              <a:rPr lang="en-US" sz="2800" b="1" dirty="0" smtClean="0">
                <a:solidFill>
                  <a:schemeClr val="tx1"/>
                </a:solidFill>
                <a:latin typeface="Tw Cen MT Condensed" panose="020B0606020104020203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w Cen MT Condensed" panose="020B0606020104020203" pitchFamily="34" charset="0"/>
              </a:rPr>
              <a:t>Pública</a:t>
            </a:r>
            <a:r>
              <a:rPr lang="en-US" sz="2800" b="1" dirty="0" smtClean="0">
                <a:solidFill>
                  <a:schemeClr val="tx1"/>
                </a:solidFill>
                <a:latin typeface="Tw Cen MT Condensed" panose="020B0606020104020203" pitchFamily="34" charset="0"/>
              </a:rPr>
              <a:t> de California</a:t>
            </a:r>
            <a:endParaRPr lang="en-US" sz="2800" b="1" dirty="0">
              <a:solidFill>
                <a:schemeClr val="tx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6" name="Title 5"/>
          <p:cNvSpPr txBox="1">
            <a:spLocks noGrp="1"/>
          </p:cNvSpPr>
          <p:nvPr>
            <p:ph type="ctrTitle"/>
          </p:nvPr>
        </p:nvSpPr>
        <p:spPr>
          <a:xfrm>
            <a:off x="1524000" y="264065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ZIKA 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101</a:t>
            </a:r>
            <a:b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</a:br>
            <a:r>
              <a:rPr lang="en-US" sz="4800" dirty="0" err="1" smtClean="0">
                <a:latin typeface="Tw Cen MT Condensed Extra Bold" panose="020B0803020202020204" pitchFamily="34" charset="0"/>
                <a:ea typeface="+mn-ea"/>
                <a:cs typeface="+mn-cs"/>
              </a:rPr>
              <a:t>Información</a:t>
            </a:r>
            <a:r>
              <a:rPr lang="en-US" sz="4800" dirty="0" smtClean="0">
                <a:latin typeface="Tw Cen MT Condensed Extra Bold" panose="020B0803020202020204" pitchFamily="34" charset="0"/>
                <a:ea typeface="+mn-ea"/>
                <a:cs typeface="+mn-cs"/>
              </a:rPr>
              <a:t> </a:t>
            </a:r>
            <a:r>
              <a:rPr lang="en-US" sz="4800" dirty="0" err="1" smtClean="0">
                <a:latin typeface="Tw Cen MT Condensed Extra Bold" panose="020B0803020202020204" pitchFamily="34" charset="0"/>
                <a:ea typeface="+mn-ea"/>
                <a:cs typeface="+mn-cs"/>
              </a:rPr>
              <a:t>Básica</a:t>
            </a:r>
            <a:r>
              <a:rPr lang="en-US" sz="4800" dirty="0" smtClean="0">
                <a:latin typeface="Tw Cen MT Condensed Extra Bold" panose="020B0803020202020204" pitchFamily="34" charset="0"/>
                <a:ea typeface="+mn-ea"/>
                <a:cs typeface="+mn-cs"/>
              </a:rPr>
              <a:t> de Zika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 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 descr="Zika 101 decorative patter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91"/>
          <a:stretch/>
        </p:blipFill>
        <p:spPr>
          <a:xfrm>
            <a:off x="465513" y="0"/>
            <a:ext cx="11521440" cy="2819363"/>
          </a:xfrm>
          <a:prstGeom prst="rect">
            <a:avLst/>
          </a:prstGeom>
        </p:spPr>
      </p:pic>
      <p:pic>
        <p:nvPicPr>
          <p:cNvPr id="13" name="Picture 12" descr="Zika 101 decorative patter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91"/>
          <a:stretch/>
        </p:blipFill>
        <p:spPr>
          <a:xfrm rot="10800000">
            <a:off x="465513" y="3940193"/>
            <a:ext cx="11521440" cy="281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8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Res</a:t>
            </a:r>
            <a:r>
              <a:rPr lang="es-ES" b="1" dirty="0" smtClean="0"/>
              <a:t>u</a:t>
            </a:r>
            <a:r>
              <a:rPr lang="en-US" b="1" dirty="0" smtClean="0"/>
              <a:t>men </a:t>
            </a:r>
            <a:r>
              <a:rPr lang="en-US" b="1" dirty="0"/>
              <a:t>de la </a:t>
            </a:r>
            <a:r>
              <a:rPr lang="en-US" b="1" dirty="0" err="1"/>
              <a:t>presentaci</a:t>
            </a:r>
            <a:r>
              <a:rPr lang="es-ES" b="1" dirty="0" err="1"/>
              <a:t>ón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>
                <a:solidFill>
                  <a:schemeClr val="tx1"/>
                </a:solidFill>
              </a:rPr>
              <a:t>Esta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presentaci</a:t>
            </a:r>
            <a:r>
              <a:rPr lang="es-ES" sz="2400" dirty="0" err="1">
                <a:solidFill>
                  <a:schemeClr val="tx1"/>
                </a:solidFill>
              </a:rPr>
              <a:t>ón</a:t>
            </a:r>
            <a:r>
              <a:rPr lang="es-ES" sz="2400" baseline="0" dirty="0">
                <a:solidFill>
                  <a:schemeClr val="tx1"/>
                </a:solidFill>
              </a:rPr>
              <a:t> dará respuesta a </a:t>
            </a:r>
            <a:r>
              <a:rPr lang="es-ES" sz="2400" baseline="0" dirty="0" smtClean="0">
                <a:solidFill>
                  <a:schemeClr val="tx1"/>
                </a:solidFill>
              </a:rPr>
              <a:t>preguntas </a:t>
            </a:r>
            <a:r>
              <a:rPr lang="es-ES" sz="2400" baseline="0" dirty="0">
                <a:solidFill>
                  <a:schemeClr val="tx1"/>
                </a:solidFill>
              </a:rPr>
              <a:t>comunes sobre el </a:t>
            </a:r>
            <a:r>
              <a:rPr lang="en-US" sz="2400" dirty="0" err="1">
                <a:solidFill>
                  <a:schemeClr val="tx1"/>
                </a:solidFill>
              </a:rPr>
              <a:t>Zika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r>
              <a:rPr lang="en-US" sz="2200" dirty="0">
                <a:solidFill>
                  <a:schemeClr val="tx1"/>
                </a:solidFill>
              </a:rPr>
              <a:t>¿Qu</a:t>
            </a:r>
            <a:r>
              <a:rPr lang="es-ES" sz="2200" dirty="0">
                <a:solidFill>
                  <a:schemeClr val="tx1"/>
                </a:solidFill>
              </a:rPr>
              <a:t>é es el </a:t>
            </a:r>
            <a:r>
              <a:rPr lang="es-ES" sz="2200" dirty="0" err="1">
                <a:solidFill>
                  <a:schemeClr val="tx1"/>
                </a:solidFill>
              </a:rPr>
              <a:t>Zika</a:t>
            </a:r>
            <a:r>
              <a:rPr lang="es-ES" sz="2200" dirty="0">
                <a:solidFill>
                  <a:schemeClr val="tx1"/>
                </a:solidFill>
              </a:rPr>
              <a:t>?</a:t>
            </a:r>
          </a:p>
          <a:p>
            <a:r>
              <a:rPr lang="es-ES" sz="2200" dirty="0">
                <a:solidFill>
                  <a:schemeClr val="tx1"/>
                </a:solidFill>
              </a:rPr>
              <a:t>¿Debería preocuparme por el</a:t>
            </a:r>
            <a:r>
              <a:rPr lang="es-ES" sz="2200" baseline="0" dirty="0">
                <a:solidFill>
                  <a:schemeClr val="tx1"/>
                </a:solidFill>
              </a:rPr>
              <a:t> </a:t>
            </a:r>
            <a:r>
              <a:rPr lang="es-ES" sz="2200" baseline="0" dirty="0" err="1">
                <a:solidFill>
                  <a:schemeClr val="tx1"/>
                </a:solidFill>
              </a:rPr>
              <a:t>Zika</a:t>
            </a:r>
            <a:r>
              <a:rPr lang="es-ES" sz="2200" baseline="0" dirty="0">
                <a:solidFill>
                  <a:schemeClr val="tx1"/>
                </a:solidFill>
              </a:rPr>
              <a:t>?</a:t>
            </a:r>
          </a:p>
          <a:p>
            <a:r>
              <a:rPr lang="es-ES" sz="2200" baseline="0" dirty="0">
                <a:solidFill>
                  <a:schemeClr val="tx1"/>
                </a:solidFill>
              </a:rPr>
              <a:t>¿Hay </a:t>
            </a:r>
            <a:r>
              <a:rPr lang="es-ES" sz="2200" baseline="0" dirty="0" err="1">
                <a:solidFill>
                  <a:schemeClr val="tx1"/>
                </a:solidFill>
              </a:rPr>
              <a:t>Zika</a:t>
            </a:r>
            <a:r>
              <a:rPr lang="es-ES" sz="2200" baseline="0" dirty="0">
                <a:solidFill>
                  <a:schemeClr val="tx1"/>
                </a:solidFill>
              </a:rPr>
              <a:t> en California?</a:t>
            </a:r>
          </a:p>
          <a:p>
            <a:r>
              <a:rPr lang="es-ES" sz="2200" baseline="0" dirty="0">
                <a:solidFill>
                  <a:schemeClr val="tx1"/>
                </a:solidFill>
              </a:rPr>
              <a:t>¿Cómo prevenir </a:t>
            </a:r>
            <a:r>
              <a:rPr lang="es-ES" sz="2200" baseline="0" dirty="0" smtClean="0"/>
              <a:t>una infección</a:t>
            </a:r>
            <a:r>
              <a:rPr lang="es-ES" sz="2200" dirty="0" smtClean="0"/>
              <a:t> por</a:t>
            </a:r>
            <a:r>
              <a:rPr lang="es-ES" sz="2200" baseline="0" dirty="0" smtClean="0"/>
              <a:t> </a:t>
            </a:r>
            <a:r>
              <a:rPr lang="es-ES" sz="2200" baseline="0" dirty="0">
                <a:solidFill>
                  <a:schemeClr val="tx1"/>
                </a:solidFill>
              </a:rPr>
              <a:t>Zika?</a:t>
            </a:r>
            <a:endParaRPr lang="en-US" sz="2200" dirty="0">
              <a:solidFill>
                <a:schemeClr val="tx1"/>
              </a:solidFill>
            </a:endParaRPr>
          </a:p>
        </p:txBody>
      </p:sp>
      <p:grpSp>
        <p:nvGrpSpPr>
          <p:cNvPr id="12" name="Group 11" descr="border with CDPH logo"/>
          <p:cNvGrpSpPr/>
          <p:nvPr/>
        </p:nvGrpSpPr>
        <p:grpSpPr>
          <a:xfrm>
            <a:off x="0" y="6024042"/>
            <a:ext cx="12192000" cy="726152"/>
            <a:chOff x="0" y="5096942"/>
            <a:chExt cx="12192000" cy="726152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5096942"/>
              <a:ext cx="12192000" cy="726152"/>
              <a:chOff x="0" y="5096942"/>
              <a:chExt cx="12192000" cy="72615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5156200"/>
                <a:ext cx="12192000" cy="643404"/>
              </a:xfrm>
              <a:prstGeom prst="rect">
                <a:avLst/>
              </a:prstGeom>
              <a:solidFill>
                <a:srgbClr val="F05433"/>
              </a:solidFill>
              <a:ln>
                <a:solidFill>
                  <a:srgbClr val="F054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 descr="decorative border with CDPH logo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148" b="17778"/>
              <a:stretch/>
            </p:blipFill>
            <p:spPr>
              <a:xfrm>
                <a:off x="258618" y="5096942"/>
                <a:ext cx="2941782" cy="726152"/>
              </a:xfrm>
              <a:prstGeom prst="rect">
                <a:avLst/>
              </a:prstGeom>
            </p:spPr>
          </p:pic>
        </p:grpSp>
        <p:pic>
          <p:nvPicPr>
            <p:cNvPr id="14" name="Picture 13" descr="CDPH logo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197" y="5173752"/>
              <a:ext cx="940185" cy="60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5840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¿Qu</a:t>
            </a:r>
            <a:r>
              <a:rPr lang="es-E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é es el </a:t>
            </a:r>
            <a:r>
              <a:rPr lang="es-E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Zika</a:t>
            </a:r>
            <a:r>
              <a:rPr lang="es-E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  <a:endParaRPr lang="es-MX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El </a:t>
            </a:r>
            <a:r>
              <a:rPr lang="en-US" sz="2200" dirty="0" err="1">
                <a:solidFill>
                  <a:schemeClr val="tx1"/>
                </a:solidFill>
              </a:rPr>
              <a:t>Zika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es</a:t>
            </a:r>
            <a:r>
              <a:rPr lang="en-US" sz="2200" dirty="0">
                <a:solidFill>
                  <a:schemeClr val="tx1"/>
                </a:solidFill>
              </a:rPr>
              <a:t> un virus </a:t>
            </a:r>
            <a:r>
              <a:rPr lang="en-US" sz="2200" dirty="0" err="1">
                <a:solidFill>
                  <a:schemeClr val="tx1"/>
                </a:solidFill>
              </a:rPr>
              <a:t>propagado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por</a:t>
            </a:r>
            <a:r>
              <a:rPr lang="en-US" sz="2200" dirty="0">
                <a:solidFill>
                  <a:schemeClr val="tx1"/>
                </a:solidFill>
              </a:rPr>
              <a:t> el mosquito y </a:t>
            </a:r>
            <a:r>
              <a:rPr lang="en-US" sz="2200" u="sng" dirty="0" err="1">
                <a:solidFill>
                  <a:schemeClr val="tx1"/>
                </a:solidFill>
              </a:rPr>
              <a:t>tambi</a:t>
            </a:r>
            <a:r>
              <a:rPr lang="es-ES" sz="2200" u="sng" dirty="0" err="1">
                <a:solidFill>
                  <a:schemeClr val="tx1"/>
                </a:solidFill>
              </a:rPr>
              <a:t>én</a:t>
            </a:r>
            <a:r>
              <a:rPr lang="es-ES" sz="2200" u="none" dirty="0">
                <a:solidFill>
                  <a:schemeClr val="tx1"/>
                </a:solidFill>
              </a:rPr>
              <a:t> es transmitido sexualmente.</a:t>
            </a:r>
          </a:p>
          <a:p>
            <a:r>
              <a:rPr lang="es-ES" sz="2200" u="none" dirty="0">
                <a:solidFill>
                  <a:schemeClr val="tx1"/>
                </a:solidFill>
              </a:rPr>
              <a:t>El Zika</a:t>
            </a:r>
            <a:r>
              <a:rPr lang="es-ES" sz="2200" u="none" baseline="0" dirty="0">
                <a:solidFill>
                  <a:schemeClr val="tx1"/>
                </a:solidFill>
              </a:rPr>
              <a:t> es más común </a:t>
            </a:r>
            <a:r>
              <a:rPr lang="es-ES" sz="2200" u="none" baseline="0" dirty="0" smtClean="0">
                <a:solidFill>
                  <a:schemeClr val="tx1"/>
                </a:solidFill>
              </a:rPr>
              <a:t>en </a:t>
            </a:r>
            <a:r>
              <a:rPr lang="es-ES" sz="2200" u="none" baseline="0" dirty="0">
                <a:solidFill>
                  <a:schemeClr val="tx1"/>
                </a:solidFill>
              </a:rPr>
              <a:t>zonas del mundo</a:t>
            </a:r>
            <a:r>
              <a:rPr lang="es-ES" sz="2200" u="none" dirty="0">
                <a:solidFill>
                  <a:schemeClr val="tx1"/>
                </a:solidFill>
              </a:rPr>
              <a:t> cálidas o tropicales, incluyendo:</a:t>
            </a:r>
            <a:endParaRPr lang="en-US" sz="2200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en-US" sz="2000" dirty="0">
                <a:solidFill>
                  <a:schemeClr val="tx1"/>
                </a:solidFill>
              </a:rPr>
              <a:t>Centro y </a:t>
            </a:r>
            <a:r>
              <a:rPr lang="en-US" sz="2000" dirty="0" err="1">
                <a:solidFill>
                  <a:schemeClr val="tx1"/>
                </a:solidFill>
              </a:rPr>
              <a:t>Sudam</a:t>
            </a:r>
            <a:r>
              <a:rPr lang="es-ES" sz="2000" dirty="0" err="1">
                <a:solidFill>
                  <a:schemeClr val="tx1"/>
                </a:solidFill>
              </a:rPr>
              <a:t>érica</a:t>
            </a:r>
            <a:r>
              <a:rPr lang="es-E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(M</a:t>
            </a:r>
            <a:r>
              <a:rPr lang="es-ES" sz="2000" dirty="0">
                <a:solidFill>
                  <a:schemeClr val="tx1"/>
                </a:solidFill>
              </a:rPr>
              <a:t>é</a:t>
            </a:r>
            <a:r>
              <a:rPr lang="en-US" sz="2000" dirty="0" err="1">
                <a:solidFill>
                  <a:schemeClr val="tx1"/>
                </a:solidFill>
              </a:rPr>
              <a:t>xico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incluido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en-US" sz="2000" dirty="0">
                <a:solidFill>
                  <a:schemeClr val="tx1"/>
                </a:solidFill>
              </a:rPr>
              <a:t>El Caribe y las </a:t>
            </a:r>
            <a:r>
              <a:rPr lang="en-US" sz="2000" dirty="0" err="1">
                <a:solidFill>
                  <a:schemeClr val="tx1"/>
                </a:solidFill>
              </a:rPr>
              <a:t>islas</a:t>
            </a:r>
            <a:r>
              <a:rPr lang="en-US" sz="2000" dirty="0">
                <a:solidFill>
                  <a:schemeClr val="tx1"/>
                </a:solidFill>
              </a:rPr>
              <a:t> del Pac</a:t>
            </a:r>
            <a:r>
              <a:rPr lang="es-ES" sz="2000" dirty="0" err="1">
                <a:solidFill>
                  <a:schemeClr val="tx1"/>
                </a:solidFill>
              </a:rPr>
              <a:t>ífico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en-US" sz="2000" dirty="0" err="1"/>
              <a:t>Algunos</a:t>
            </a:r>
            <a:r>
              <a:rPr lang="en-US" sz="2000" dirty="0"/>
              <a:t> pa</a:t>
            </a:r>
            <a:r>
              <a:rPr lang="es-ES" sz="2000" dirty="0" err="1"/>
              <a:t>íses</a:t>
            </a:r>
            <a:r>
              <a:rPr lang="es-ES" sz="2000" dirty="0"/>
              <a:t> en África y Asia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200" dirty="0" err="1"/>
              <a:t>Algunos</a:t>
            </a:r>
            <a:r>
              <a:rPr lang="en-US" sz="2200" dirty="0"/>
              <a:t> mosquitos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esas</a:t>
            </a:r>
            <a:r>
              <a:rPr lang="en-US" sz="2200" dirty="0"/>
              <a:t> zonas son </a:t>
            </a:r>
            <a:r>
              <a:rPr lang="en-US" sz="2200" dirty="0" err="1"/>
              <a:t>infectados</a:t>
            </a:r>
            <a:r>
              <a:rPr lang="en-US" sz="2200" dirty="0"/>
              <a:t> </a:t>
            </a:r>
            <a:r>
              <a:rPr lang="en-US" sz="2200" dirty="0" err="1"/>
              <a:t>por</a:t>
            </a:r>
            <a:r>
              <a:rPr lang="en-US" sz="2200" dirty="0"/>
              <a:t> el virus del Zika y </a:t>
            </a:r>
            <a:r>
              <a:rPr lang="en-US" sz="2200" dirty="0" err="1"/>
              <a:t>pueden</a:t>
            </a:r>
            <a:r>
              <a:rPr lang="en-US" sz="2200" dirty="0"/>
              <a:t> </a:t>
            </a:r>
            <a:r>
              <a:rPr lang="en-US" sz="2200" dirty="0" err="1"/>
              <a:t>propagarlo</a:t>
            </a:r>
            <a:r>
              <a:rPr lang="en-US" sz="2200" dirty="0"/>
              <a:t> </a:t>
            </a:r>
            <a:r>
              <a:rPr lang="en-US" sz="2200" dirty="0" err="1" smtClean="0"/>
              <a:t>cuando</a:t>
            </a:r>
            <a:r>
              <a:rPr lang="en-US" sz="2200" dirty="0" smtClean="0"/>
              <a:t> </a:t>
            </a:r>
            <a:r>
              <a:rPr lang="en-US" sz="2200" dirty="0" err="1" smtClean="0"/>
              <a:t>pican</a:t>
            </a:r>
            <a:r>
              <a:rPr lang="en-US" sz="2200" dirty="0" smtClean="0"/>
              <a:t> a </a:t>
            </a:r>
            <a:r>
              <a:rPr lang="en-US" sz="2200" dirty="0"/>
              <a:t>las </a:t>
            </a:r>
            <a:r>
              <a:rPr lang="en-US" sz="2200" dirty="0" smtClean="0"/>
              <a:t>personas.</a:t>
            </a:r>
            <a:endParaRPr lang="en-US" sz="2200" dirty="0"/>
          </a:p>
        </p:txBody>
      </p:sp>
      <p:grpSp>
        <p:nvGrpSpPr>
          <p:cNvPr id="18" name="Group 17" descr="border with CDPH logo"/>
          <p:cNvGrpSpPr/>
          <p:nvPr/>
        </p:nvGrpSpPr>
        <p:grpSpPr>
          <a:xfrm>
            <a:off x="0" y="6024042"/>
            <a:ext cx="12192000" cy="726152"/>
            <a:chOff x="0" y="5096942"/>
            <a:chExt cx="12192000" cy="726152"/>
          </a:xfrm>
        </p:grpSpPr>
        <p:grpSp>
          <p:nvGrpSpPr>
            <p:cNvPr id="19" name="Group 18"/>
            <p:cNvGrpSpPr/>
            <p:nvPr/>
          </p:nvGrpSpPr>
          <p:grpSpPr>
            <a:xfrm>
              <a:off x="0" y="5096942"/>
              <a:ext cx="12192000" cy="726152"/>
              <a:chOff x="0" y="5096942"/>
              <a:chExt cx="12192000" cy="726152"/>
            </a:xfrm>
          </p:grpSpPr>
          <p:sp>
            <p:nvSpPr>
              <p:cNvPr id="21" name="Rectangle 20" descr="decorative border with CDPH logo"/>
              <p:cNvSpPr/>
              <p:nvPr/>
            </p:nvSpPr>
            <p:spPr>
              <a:xfrm>
                <a:off x="0" y="5156200"/>
                <a:ext cx="12192000" cy="643404"/>
              </a:xfrm>
              <a:prstGeom prst="rect">
                <a:avLst/>
              </a:prstGeom>
              <a:solidFill>
                <a:srgbClr val="F05433"/>
              </a:solidFill>
              <a:ln>
                <a:solidFill>
                  <a:srgbClr val="F054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 descr="decorative border with CDPH logo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148" b="17778"/>
              <a:stretch/>
            </p:blipFill>
            <p:spPr>
              <a:xfrm>
                <a:off x="258618" y="5096942"/>
                <a:ext cx="2941782" cy="726152"/>
              </a:xfrm>
              <a:prstGeom prst="rect">
                <a:avLst/>
              </a:prstGeom>
            </p:spPr>
          </p:pic>
        </p:grpSp>
        <p:pic>
          <p:nvPicPr>
            <p:cNvPr id="20" name="Picture 19" descr="CDPH logo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197" y="5173752"/>
              <a:ext cx="940185" cy="608300"/>
            </a:xfrm>
            <a:prstGeom prst="rect">
              <a:avLst/>
            </a:prstGeom>
          </p:spPr>
        </p:pic>
      </p:grpSp>
      <p:pic>
        <p:nvPicPr>
          <p:cNvPr id="23" name="Picture 22" descr="mosquito icon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004">
            <a:off x="10210097" y="513256"/>
            <a:ext cx="911984" cy="118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84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¿Debería preocuparme por el </a:t>
            </a:r>
            <a:r>
              <a:rPr lang="es-ES" b="1" dirty="0" err="1"/>
              <a:t>Zika</a:t>
            </a:r>
            <a:r>
              <a:rPr lang="es-ES" b="1" dirty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>
                <a:solidFill>
                  <a:schemeClr val="tx1"/>
                </a:solidFill>
              </a:rPr>
              <a:t>Cualquier</a:t>
            </a:r>
            <a:r>
              <a:rPr lang="en-US" sz="2200" dirty="0" smtClean="0"/>
              <a:t> persona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puede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/>
              <a:t>contraer</a:t>
            </a:r>
            <a:r>
              <a:rPr lang="en-US" sz="2200" dirty="0" smtClean="0"/>
              <a:t> el </a:t>
            </a:r>
            <a:r>
              <a:rPr lang="en-US" sz="2200" dirty="0" smtClean="0">
                <a:solidFill>
                  <a:schemeClr val="tx1"/>
                </a:solidFill>
              </a:rPr>
              <a:t>Zika </a:t>
            </a:r>
            <a:r>
              <a:rPr lang="en-US" sz="2200" dirty="0" err="1">
                <a:solidFill>
                  <a:schemeClr val="tx1"/>
                </a:solidFill>
              </a:rPr>
              <a:t>si</a:t>
            </a:r>
            <a:r>
              <a:rPr lang="en-US" sz="2200" dirty="0">
                <a:solidFill>
                  <a:schemeClr val="tx1"/>
                </a:solidFill>
              </a:rPr>
              <a:t> no ha </a:t>
            </a:r>
            <a:r>
              <a:rPr lang="en-US" sz="2200" dirty="0" err="1">
                <a:solidFill>
                  <a:schemeClr val="tx1"/>
                </a:solidFill>
              </a:rPr>
              <a:t>sido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infectado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previamente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  <a:p>
            <a:r>
              <a:rPr lang="en-US" sz="2200" dirty="0">
                <a:solidFill>
                  <a:schemeClr val="tx1"/>
                </a:solidFill>
              </a:rPr>
              <a:t>La mayor</a:t>
            </a:r>
            <a:r>
              <a:rPr lang="es-ES" sz="2200" dirty="0" err="1">
                <a:solidFill>
                  <a:schemeClr val="tx1"/>
                </a:solidFill>
              </a:rPr>
              <a:t>ía</a:t>
            </a:r>
            <a:r>
              <a:rPr lang="es-ES" sz="2200" dirty="0">
                <a:solidFill>
                  <a:schemeClr val="tx1"/>
                </a:solidFill>
              </a:rPr>
              <a:t> de las</a:t>
            </a:r>
            <a:r>
              <a:rPr lang="es-ES" sz="2200" baseline="0" dirty="0">
                <a:solidFill>
                  <a:schemeClr val="tx1"/>
                </a:solidFill>
              </a:rPr>
              <a:t> personas infectadas con Zika no </a:t>
            </a:r>
            <a:r>
              <a:rPr lang="es-ES" sz="2200" baseline="0" dirty="0" smtClean="0">
                <a:solidFill>
                  <a:schemeClr val="tx1"/>
                </a:solidFill>
              </a:rPr>
              <a:t>presenta</a:t>
            </a:r>
            <a:r>
              <a:rPr lang="es-ES" sz="2200" baseline="0" dirty="0" smtClean="0"/>
              <a:t>n</a:t>
            </a:r>
            <a:r>
              <a:rPr lang="es-ES" sz="2200" baseline="0" dirty="0" smtClean="0">
                <a:solidFill>
                  <a:schemeClr val="tx1"/>
                </a:solidFill>
              </a:rPr>
              <a:t> </a:t>
            </a:r>
            <a:r>
              <a:rPr lang="es-ES" sz="2200" baseline="0" dirty="0">
                <a:solidFill>
                  <a:schemeClr val="tx1"/>
                </a:solidFill>
              </a:rPr>
              <a:t>síntomas, por lo que incluso pueden no saber si tienen el virus.</a:t>
            </a:r>
          </a:p>
          <a:p>
            <a:r>
              <a:rPr lang="en-US" sz="2200" b="1" dirty="0">
                <a:solidFill>
                  <a:schemeClr val="tx1"/>
                </a:solidFill>
              </a:rPr>
              <a:t>El </a:t>
            </a:r>
            <a:r>
              <a:rPr lang="en-US" sz="2200" b="1" dirty="0" smtClean="0">
                <a:solidFill>
                  <a:schemeClr val="tx1"/>
                </a:solidFill>
              </a:rPr>
              <a:t>Zika </a:t>
            </a:r>
            <a:r>
              <a:rPr lang="en-US" sz="2200" b="1" dirty="0" err="1" smtClean="0"/>
              <a:t>debe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ser</a:t>
            </a:r>
            <a:r>
              <a:rPr lang="en-US" sz="2200" b="1" dirty="0" smtClean="0"/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una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>
                <a:solidFill>
                  <a:schemeClr val="tx1"/>
                </a:solidFill>
              </a:rPr>
              <a:t>de las </a:t>
            </a:r>
            <a:r>
              <a:rPr lang="en-US" sz="2200" b="1" dirty="0" err="1">
                <a:solidFill>
                  <a:schemeClr val="tx1"/>
                </a:solidFill>
              </a:rPr>
              <a:t>mayores</a:t>
            </a:r>
            <a:r>
              <a:rPr lang="en-US" sz="2200" b="1" baseline="0" dirty="0">
                <a:solidFill>
                  <a:schemeClr val="tx1"/>
                </a:solidFill>
              </a:rPr>
              <a:t> </a:t>
            </a:r>
            <a:r>
              <a:rPr lang="en-US" sz="2200" b="1" baseline="0" dirty="0" err="1">
                <a:solidFill>
                  <a:schemeClr val="tx1"/>
                </a:solidFill>
              </a:rPr>
              <a:t>preocupaciones</a:t>
            </a:r>
            <a:r>
              <a:rPr lang="en-US" sz="2200" b="1" baseline="0" dirty="0">
                <a:solidFill>
                  <a:schemeClr val="tx1"/>
                </a:solidFill>
              </a:rPr>
              <a:t> para </a:t>
            </a:r>
            <a:r>
              <a:rPr lang="en-US" sz="2200" b="1" baseline="0" dirty="0" err="1">
                <a:solidFill>
                  <a:schemeClr val="tx1"/>
                </a:solidFill>
              </a:rPr>
              <a:t>una</a:t>
            </a:r>
            <a:r>
              <a:rPr lang="en-US" sz="2200" b="1" baseline="0" dirty="0">
                <a:solidFill>
                  <a:schemeClr val="tx1"/>
                </a:solidFill>
              </a:rPr>
              <a:t> </a:t>
            </a:r>
            <a:r>
              <a:rPr lang="en-US" sz="2200" b="1" baseline="0" dirty="0" err="1">
                <a:solidFill>
                  <a:schemeClr val="tx1"/>
                </a:solidFill>
              </a:rPr>
              <a:t>mujer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embarazada</a:t>
            </a:r>
            <a:r>
              <a:rPr lang="en-US" sz="2200" b="1" dirty="0">
                <a:solidFill>
                  <a:schemeClr val="tx1"/>
                </a:solidFill>
              </a:rPr>
              <a:t>. </a:t>
            </a:r>
            <a:r>
              <a:rPr lang="en-US" sz="2200" dirty="0">
                <a:solidFill>
                  <a:schemeClr val="tx1"/>
                </a:solidFill>
              </a:rPr>
              <a:t>El </a:t>
            </a:r>
            <a:r>
              <a:rPr lang="es-ES" sz="2200" dirty="0" err="1"/>
              <a:t>Zika</a:t>
            </a:r>
            <a:r>
              <a:rPr lang="es-ES" sz="2200" dirty="0"/>
              <a:t> puede causar defectos de nacimiento si una mujer embarazada se infecta. 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</a:p>
          <a:p>
            <a:r>
              <a:rPr lang="en-US" sz="2200" dirty="0" err="1">
                <a:solidFill>
                  <a:schemeClr val="tx1"/>
                </a:solidFill>
              </a:rPr>
              <a:t>Es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importante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evitar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s-ES" sz="2200" dirty="0" smtClean="0">
                <a:solidFill>
                  <a:schemeClr val="tx1"/>
                </a:solidFill>
              </a:rPr>
              <a:t>áreas </a:t>
            </a:r>
            <a:r>
              <a:rPr lang="es-ES" sz="2200" dirty="0">
                <a:solidFill>
                  <a:schemeClr val="tx1"/>
                </a:solidFill>
              </a:rPr>
              <a:t>con </a:t>
            </a:r>
            <a:r>
              <a:rPr lang="es-ES" sz="2200" dirty="0"/>
              <a:t>Zika, prevenir las picaduras de mosquito y practicar sexo seguro para prevenir la propagación del Zika.</a:t>
            </a:r>
            <a:endParaRPr lang="en-US" sz="2200" dirty="0">
              <a:solidFill>
                <a:schemeClr val="tx1"/>
              </a:solidFill>
            </a:endParaRPr>
          </a:p>
        </p:txBody>
      </p:sp>
      <p:grpSp>
        <p:nvGrpSpPr>
          <p:cNvPr id="18" name="Group 17" descr="border with CDPH logo"/>
          <p:cNvGrpSpPr/>
          <p:nvPr/>
        </p:nvGrpSpPr>
        <p:grpSpPr>
          <a:xfrm>
            <a:off x="0" y="6024042"/>
            <a:ext cx="12192000" cy="726152"/>
            <a:chOff x="0" y="5096942"/>
            <a:chExt cx="12192000" cy="726152"/>
          </a:xfrm>
        </p:grpSpPr>
        <p:grpSp>
          <p:nvGrpSpPr>
            <p:cNvPr id="19" name="Group 18"/>
            <p:cNvGrpSpPr/>
            <p:nvPr/>
          </p:nvGrpSpPr>
          <p:grpSpPr>
            <a:xfrm>
              <a:off x="0" y="5096942"/>
              <a:ext cx="12192000" cy="726152"/>
              <a:chOff x="0" y="5096942"/>
              <a:chExt cx="12192000" cy="726152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0" y="5156200"/>
                <a:ext cx="12192000" cy="643404"/>
              </a:xfrm>
              <a:prstGeom prst="rect">
                <a:avLst/>
              </a:prstGeom>
              <a:solidFill>
                <a:srgbClr val="F05433"/>
              </a:solidFill>
              <a:ln>
                <a:solidFill>
                  <a:srgbClr val="F054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 descr="decorative border with CDPH logo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148" b="17778"/>
              <a:stretch/>
            </p:blipFill>
            <p:spPr>
              <a:xfrm>
                <a:off x="258618" y="5096942"/>
                <a:ext cx="2941782" cy="726152"/>
              </a:xfrm>
              <a:prstGeom prst="rect">
                <a:avLst/>
              </a:prstGeom>
            </p:spPr>
          </p:pic>
        </p:grpSp>
        <p:pic>
          <p:nvPicPr>
            <p:cNvPr id="20" name="Picture 19" descr="CDPH logo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197" y="5173752"/>
              <a:ext cx="940185" cy="608300"/>
            </a:xfrm>
            <a:prstGeom prst="rect">
              <a:avLst/>
            </a:prstGeom>
          </p:spPr>
        </p:pic>
      </p:grpSp>
      <p:pic>
        <p:nvPicPr>
          <p:cNvPr id="23" name="Picture 22" descr="pregnant woman ico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1" t="26852" r="29631" b="36666"/>
          <a:stretch/>
        </p:blipFill>
        <p:spPr>
          <a:xfrm>
            <a:off x="8999789" y="3962489"/>
            <a:ext cx="2214347" cy="213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9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outline of California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7" t="36226" r="21637" b="32092"/>
          <a:stretch/>
        </p:blipFill>
        <p:spPr>
          <a:xfrm>
            <a:off x="7086600" y="1782902"/>
            <a:ext cx="5151389" cy="43940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¿Hay </a:t>
            </a:r>
            <a:r>
              <a:rPr lang="es-ES" b="1" dirty="0" err="1"/>
              <a:t>Zika</a:t>
            </a:r>
            <a:r>
              <a:rPr lang="es-ES" b="1" dirty="0"/>
              <a:t> en California?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los</a:t>
            </a:r>
            <a:r>
              <a:rPr lang="en-US" sz="2200" dirty="0"/>
              <a:t> </a:t>
            </a:r>
            <a:r>
              <a:rPr lang="en-US" sz="2200" dirty="0" err="1"/>
              <a:t>Estados</a:t>
            </a:r>
            <a:r>
              <a:rPr lang="en-US" sz="2200" dirty="0"/>
              <a:t> </a:t>
            </a:r>
            <a:r>
              <a:rPr lang="en-US" sz="2200" dirty="0" err="1"/>
              <a:t>Unidos</a:t>
            </a:r>
            <a:r>
              <a:rPr lang="en-US" sz="2200" dirty="0"/>
              <a:t>, el </a:t>
            </a:r>
            <a:r>
              <a:rPr lang="en-US" sz="2200" dirty="0" err="1"/>
              <a:t>Zika</a:t>
            </a:r>
            <a:r>
              <a:rPr lang="en-US" sz="2200" dirty="0"/>
              <a:t> ha </a:t>
            </a:r>
            <a:r>
              <a:rPr lang="en-US" sz="2200" dirty="0" err="1"/>
              <a:t>sido</a:t>
            </a:r>
            <a:r>
              <a:rPr lang="en-US" sz="2200" dirty="0"/>
              <a:t> </a:t>
            </a:r>
            <a:r>
              <a:rPr lang="en-US" sz="2200" dirty="0" err="1"/>
              <a:t>propagado</a:t>
            </a:r>
            <a:r>
              <a:rPr lang="en-US" sz="2200" dirty="0"/>
              <a:t> </a:t>
            </a:r>
            <a:r>
              <a:rPr lang="en-US" sz="2200" dirty="0" err="1"/>
              <a:t>por</a:t>
            </a:r>
            <a:r>
              <a:rPr lang="en-US" sz="2200" dirty="0"/>
              <a:t> mosquitos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algunas</a:t>
            </a:r>
            <a:r>
              <a:rPr lang="en-US" sz="2200" dirty="0"/>
              <a:t> </a:t>
            </a:r>
            <a:r>
              <a:rPr lang="en-US" sz="2200" dirty="0" err="1"/>
              <a:t>partes</a:t>
            </a:r>
            <a:r>
              <a:rPr lang="en-US" sz="2200" dirty="0"/>
              <a:t> de Florida y Texas, </a:t>
            </a:r>
            <a:r>
              <a:rPr lang="en-US" sz="2200" dirty="0" err="1"/>
              <a:t>pero</a:t>
            </a:r>
            <a:r>
              <a:rPr lang="en-US" sz="2200" dirty="0"/>
              <a:t> no </a:t>
            </a:r>
            <a:r>
              <a:rPr lang="en-US" sz="2200" dirty="0" err="1"/>
              <a:t>en</a:t>
            </a:r>
            <a:r>
              <a:rPr lang="en-US" sz="2200" dirty="0"/>
              <a:t> California.</a:t>
            </a:r>
          </a:p>
          <a:p>
            <a:r>
              <a:rPr lang="en-US" sz="2200" dirty="0"/>
              <a:t>Los mosquitos que </a:t>
            </a:r>
            <a:r>
              <a:rPr lang="en-US" sz="2200" dirty="0" err="1"/>
              <a:t>pueden</a:t>
            </a:r>
            <a:r>
              <a:rPr lang="en-US" sz="2200" dirty="0"/>
              <a:t> </a:t>
            </a:r>
            <a:r>
              <a:rPr lang="en-US" sz="2200" dirty="0" err="1"/>
              <a:t>propagar</a:t>
            </a:r>
            <a:r>
              <a:rPr lang="en-US" sz="2200" dirty="0"/>
              <a:t> el virus del </a:t>
            </a:r>
            <a:r>
              <a:rPr lang="en-US" sz="2200" dirty="0" err="1"/>
              <a:t>Zika</a:t>
            </a:r>
            <a:r>
              <a:rPr lang="en-US" sz="2200" dirty="0"/>
              <a:t> </a:t>
            </a:r>
            <a:r>
              <a:rPr lang="en-US" sz="2200" dirty="0" err="1"/>
              <a:t>est</a:t>
            </a:r>
            <a:r>
              <a:rPr lang="es-ES" sz="2200" dirty="0" err="1"/>
              <a:t>án</a:t>
            </a:r>
            <a:r>
              <a:rPr lang="es-E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ciertas</a:t>
            </a:r>
            <a:r>
              <a:rPr lang="en-US" sz="2200" dirty="0"/>
              <a:t> </a:t>
            </a:r>
            <a:r>
              <a:rPr lang="es-ES" sz="2200" dirty="0"/>
              <a:t>áreas de California, pero no se han encontrado mosquitos infectados con el virus del </a:t>
            </a:r>
            <a:r>
              <a:rPr lang="es-ES" sz="2200" dirty="0" err="1"/>
              <a:t>Zika</a:t>
            </a:r>
            <a:r>
              <a:rPr lang="es-ES" sz="2200" dirty="0"/>
              <a:t>. </a:t>
            </a:r>
            <a:endParaRPr lang="en-US" sz="2200" dirty="0"/>
          </a:p>
          <a:p>
            <a:r>
              <a:rPr lang="en-US" sz="2200" dirty="0"/>
              <a:t>Los </a:t>
            </a:r>
            <a:r>
              <a:rPr lang="es-ES" sz="2200" dirty="0"/>
              <a:t>únicos casos de Zika en California han sido en personas que </a:t>
            </a:r>
            <a:r>
              <a:rPr lang="es-ES" sz="2200" dirty="0" smtClean="0"/>
              <a:t>habían viajado a </a:t>
            </a:r>
            <a:r>
              <a:rPr lang="es-ES" sz="2200" dirty="0"/>
              <a:t>países con </a:t>
            </a:r>
            <a:r>
              <a:rPr lang="es-ES" sz="2200" dirty="0" smtClean="0"/>
              <a:t>Zika y se infectaron </a:t>
            </a:r>
            <a:r>
              <a:rPr lang="es-ES" sz="2200" dirty="0"/>
              <a:t>durante el viaje </a:t>
            </a:r>
            <a:r>
              <a:rPr lang="es-ES" sz="2200" b="1" dirty="0"/>
              <a:t>o</a:t>
            </a:r>
            <a:r>
              <a:rPr lang="es-ES" sz="2200" dirty="0"/>
              <a:t> habían tenido sexo con alguien que viajó y regresó infectado.</a:t>
            </a:r>
            <a:endParaRPr lang="en-US" sz="2200" dirty="0"/>
          </a:p>
          <a:p>
            <a:r>
              <a:rPr lang="en-US" sz="2200" dirty="0"/>
              <a:t>El </a:t>
            </a:r>
            <a:r>
              <a:rPr lang="en-US" sz="2200" dirty="0" err="1"/>
              <a:t>riesgo</a:t>
            </a:r>
            <a:r>
              <a:rPr lang="en-US" sz="2200" dirty="0"/>
              <a:t> de </a:t>
            </a:r>
            <a:r>
              <a:rPr lang="en-US" sz="2200" dirty="0" err="1"/>
              <a:t>transmisi</a:t>
            </a:r>
            <a:r>
              <a:rPr lang="es-ES" sz="2200" dirty="0" err="1"/>
              <a:t>ón</a:t>
            </a:r>
            <a:r>
              <a:rPr lang="es-ES" sz="2200" dirty="0"/>
              <a:t> del virus del </a:t>
            </a:r>
            <a:r>
              <a:rPr lang="es-ES" sz="2200" dirty="0" err="1"/>
              <a:t>Zika</a:t>
            </a:r>
            <a:r>
              <a:rPr lang="es-ES" sz="2200" dirty="0"/>
              <a:t> por mosquitos infectados en California es </a:t>
            </a:r>
            <a:r>
              <a:rPr lang="es-ES" sz="2200" i="1" dirty="0"/>
              <a:t>bajo</a:t>
            </a:r>
            <a:r>
              <a:rPr lang="es-ES" sz="2200" dirty="0"/>
              <a:t>.</a:t>
            </a:r>
            <a:endParaRPr lang="en-US" sz="2000" dirty="0"/>
          </a:p>
          <a:p>
            <a:endParaRPr lang="en-US" dirty="0"/>
          </a:p>
        </p:txBody>
      </p:sp>
      <p:grpSp>
        <p:nvGrpSpPr>
          <p:cNvPr id="18" name="Group 17" descr="border with CDPH logo"/>
          <p:cNvGrpSpPr/>
          <p:nvPr/>
        </p:nvGrpSpPr>
        <p:grpSpPr>
          <a:xfrm>
            <a:off x="0" y="6024042"/>
            <a:ext cx="12192000" cy="726152"/>
            <a:chOff x="0" y="5096942"/>
            <a:chExt cx="12192000" cy="726152"/>
          </a:xfrm>
        </p:grpSpPr>
        <p:grpSp>
          <p:nvGrpSpPr>
            <p:cNvPr id="19" name="Group 18"/>
            <p:cNvGrpSpPr/>
            <p:nvPr/>
          </p:nvGrpSpPr>
          <p:grpSpPr>
            <a:xfrm>
              <a:off x="0" y="5096942"/>
              <a:ext cx="12192000" cy="726152"/>
              <a:chOff x="0" y="5096942"/>
              <a:chExt cx="12192000" cy="726152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0" y="5156200"/>
                <a:ext cx="12192000" cy="643404"/>
              </a:xfrm>
              <a:prstGeom prst="rect">
                <a:avLst/>
              </a:prstGeom>
              <a:solidFill>
                <a:srgbClr val="F05433"/>
              </a:solidFill>
              <a:ln>
                <a:solidFill>
                  <a:srgbClr val="F054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 descr="decorative border with CDPH logo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148" b="17778"/>
              <a:stretch/>
            </p:blipFill>
            <p:spPr>
              <a:xfrm>
                <a:off x="258618" y="5096942"/>
                <a:ext cx="2941782" cy="726152"/>
              </a:xfrm>
              <a:prstGeom prst="rect">
                <a:avLst/>
              </a:prstGeom>
            </p:spPr>
          </p:pic>
        </p:grpSp>
        <p:pic>
          <p:nvPicPr>
            <p:cNvPr id="20" name="Picture 19" descr="CDPH logo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197" y="5173752"/>
              <a:ext cx="940185" cy="60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2573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¿C</a:t>
            </a:r>
            <a:r>
              <a:rPr lang="es-ES" b="1" dirty="0" err="1"/>
              <a:t>ómo</a:t>
            </a:r>
            <a:r>
              <a:rPr lang="es-ES" b="1" dirty="0"/>
              <a:t> </a:t>
            </a:r>
            <a:r>
              <a:rPr lang="es-ES" b="1" dirty="0" smtClean="0"/>
              <a:t>se propaga el </a:t>
            </a:r>
            <a:r>
              <a:rPr lang="en-US" b="1" dirty="0" err="1"/>
              <a:t>Zika</a:t>
            </a:r>
            <a:r>
              <a:rPr lang="en-US" b="1" dirty="0"/>
              <a:t>?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AutoNum type="arabicParenR"/>
            </a:pPr>
            <a:r>
              <a:rPr lang="en-US" sz="2400" b="1" u="sng" dirty="0">
                <a:solidFill>
                  <a:schemeClr val="tx1"/>
                </a:solidFill>
              </a:rPr>
              <a:t>Mediante </a:t>
            </a:r>
            <a:r>
              <a:rPr lang="en-US" sz="2400" b="1" u="sng" dirty="0" err="1">
                <a:solidFill>
                  <a:schemeClr val="tx1"/>
                </a:solidFill>
              </a:rPr>
              <a:t>los</a:t>
            </a:r>
            <a:r>
              <a:rPr lang="en-US" sz="2400" b="1" u="sng" dirty="0">
                <a:solidFill>
                  <a:schemeClr val="tx1"/>
                </a:solidFill>
              </a:rPr>
              <a:t> mosquitos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</a:p>
          <a:p>
            <a:pPr marL="685800"/>
            <a:r>
              <a:rPr lang="en-US" sz="2200" dirty="0">
                <a:solidFill>
                  <a:schemeClr val="tx1"/>
                </a:solidFill>
              </a:rPr>
              <a:t>El </a:t>
            </a:r>
            <a:r>
              <a:rPr lang="en-US" sz="2200" dirty="0" err="1">
                <a:solidFill>
                  <a:schemeClr val="tx1"/>
                </a:solidFill>
              </a:rPr>
              <a:t>Zika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transmitido</a:t>
            </a:r>
            <a:r>
              <a:rPr lang="en-US" sz="2200" dirty="0">
                <a:solidFill>
                  <a:schemeClr val="tx1"/>
                </a:solidFill>
              </a:rPr>
              <a:t> a las personas </a:t>
            </a:r>
            <a:r>
              <a:rPr lang="en-US" sz="2200" dirty="0" err="1">
                <a:solidFill>
                  <a:schemeClr val="tx1"/>
                </a:solidFill>
              </a:rPr>
              <a:t>principalmente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medio</a:t>
            </a:r>
            <a:r>
              <a:rPr lang="en-US" sz="2200" dirty="0">
                <a:solidFill>
                  <a:schemeClr val="tx1"/>
                </a:solidFill>
              </a:rPr>
              <a:t> de la </a:t>
            </a:r>
            <a:r>
              <a:rPr lang="en-US" sz="2200" dirty="0" err="1">
                <a:solidFill>
                  <a:schemeClr val="tx1"/>
                </a:solidFill>
              </a:rPr>
              <a:t>picadura</a:t>
            </a:r>
            <a:r>
              <a:rPr lang="en-US" sz="2200" dirty="0">
                <a:solidFill>
                  <a:schemeClr val="tx1"/>
                </a:solidFill>
              </a:rPr>
              <a:t> de mosquitos </a:t>
            </a:r>
            <a:r>
              <a:rPr lang="en-US" sz="2200" dirty="0" err="1">
                <a:solidFill>
                  <a:schemeClr val="tx1"/>
                </a:solidFill>
              </a:rPr>
              <a:t>infectados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tx1"/>
                </a:solidFill>
              </a:rPr>
              <a:t>(</a:t>
            </a:r>
            <a:r>
              <a:rPr lang="en-US" sz="2200" i="1" dirty="0">
                <a:solidFill>
                  <a:schemeClr val="tx1"/>
                </a:solidFill>
              </a:rPr>
              <a:t>Aedes </a:t>
            </a:r>
            <a:r>
              <a:rPr lang="en-US" sz="2200" i="1" dirty="0" err="1">
                <a:solidFill>
                  <a:schemeClr val="tx1"/>
                </a:solidFill>
              </a:rPr>
              <a:t>aegypti</a:t>
            </a:r>
            <a:r>
              <a:rPr lang="en-US" sz="2200" i="1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o </a:t>
            </a:r>
            <a:r>
              <a:rPr lang="en-US" sz="2200" i="1" dirty="0">
                <a:solidFill>
                  <a:schemeClr val="tx1"/>
                </a:solidFill>
              </a:rPr>
              <a:t>Aedes </a:t>
            </a:r>
            <a:r>
              <a:rPr lang="en-US" sz="2200" i="1" dirty="0" err="1">
                <a:solidFill>
                  <a:schemeClr val="tx1"/>
                </a:solidFill>
              </a:rPr>
              <a:t>albopictus</a:t>
            </a:r>
            <a:r>
              <a:rPr lang="en-US" sz="2200" dirty="0">
                <a:solidFill>
                  <a:schemeClr val="tx1"/>
                </a:solidFill>
              </a:rPr>
              <a:t>) que </a:t>
            </a:r>
            <a:r>
              <a:rPr lang="en-US" sz="2200" dirty="0" err="1">
                <a:solidFill>
                  <a:schemeClr val="tx1"/>
                </a:solidFill>
              </a:rPr>
              <a:t>est</a:t>
            </a:r>
            <a:r>
              <a:rPr lang="es-ES" sz="2200" dirty="0" err="1">
                <a:solidFill>
                  <a:schemeClr val="tx1"/>
                </a:solidFill>
              </a:rPr>
              <a:t>án</a:t>
            </a:r>
            <a:r>
              <a:rPr lang="es-ES" sz="2200" dirty="0">
                <a:solidFill>
                  <a:schemeClr val="tx1"/>
                </a:solidFill>
              </a:rPr>
              <a:t> en áreas del mundo con una transmisión activa del virus de </a:t>
            </a:r>
            <a:r>
              <a:rPr lang="es-ES" sz="2200" dirty="0" err="1">
                <a:solidFill>
                  <a:schemeClr val="tx1"/>
                </a:solidFill>
              </a:rPr>
              <a:t>Zika</a:t>
            </a:r>
            <a:r>
              <a:rPr lang="es-ES" sz="2200" dirty="0">
                <a:solidFill>
                  <a:schemeClr val="tx1"/>
                </a:solidFill>
              </a:rPr>
              <a:t>.</a:t>
            </a:r>
            <a:endParaRPr lang="en-US" sz="2200" dirty="0">
              <a:solidFill>
                <a:schemeClr val="tx1"/>
              </a:solidFill>
            </a:endParaRPr>
          </a:p>
          <a:p>
            <a:pPr marL="685800"/>
            <a:r>
              <a:rPr lang="en-US" sz="2200" dirty="0">
                <a:solidFill>
                  <a:schemeClr val="tx1"/>
                </a:solidFill>
              </a:rPr>
              <a:t>Los mosquitos que </a:t>
            </a:r>
            <a:r>
              <a:rPr lang="en-US" sz="2200" dirty="0" err="1">
                <a:solidFill>
                  <a:schemeClr val="tx1"/>
                </a:solidFill>
              </a:rPr>
              <a:t>pueden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propaga</a:t>
            </a:r>
            <a:r>
              <a:rPr lang="en-US" sz="2200" dirty="0" err="1"/>
              <a:t>r</a:t>
            </a:r>
            <a:r>
              <a:rPr lang="en-US" sz="2200" dirty="0"/>
              <a:t> el </a:t>
            </a:r>
            <a:r>
              <a:rPr lang="en-US" sz="2200" dirty="0" err="1"/>
              <a:t>Zika</a:t>
            </a:r>
            <a:r>
              <a:rPr lang="en-US" sz="2200" dirty="0"/>
              <a:t> </a:t>
            </a:r>
            <a:r>
              <a:rPr lang="en-US" sz="2200" dirty="0" err="1"/>
              <a:t>est</a:t>
            </a:r>
            <a:r>
              <a:rPr lang="es-ES" sz="2200" dirty="0" err="1"/>
              <a:t>án</a:t>
            </a:r>
            <a:r>
              <a:rPr lang="es-ES" sz="2200" dirty="0"/>
              <a:t> en algunas partes de California, pero solo pueden transmitir y propagar el Zika después de picar a una persona que ya está infectada con Zika (esta forma es </a:t>
            </a:r>
            <a:r>
              <a:rPr lang="es-ES" sz="2200" dirty="0" smtClean="0"/>
              <a:t>llamada </a:t>
            </a:r>
            <a:r>
              <a:rPr lang="es-ES" sz="2200" dirty="0"/>
              <a:t>“transmisión local”)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</a:p>
          <a:p>
            <a:pPr marL="685800"/>
            <a:r>
              <a:rPr lang="es-MX" sz="2200" dirty="0"/>
              <a:t>Hasta ahora no ha habido transmisión local del virus del Zika en California, pero han ocurrido infecciones de Zika en gente que ha regresado de viajar o en personas que tuvieron relaciones sexuales con alguien que se infectó durante un viaje.</a:t>
            </a:r>
            <a:endParaRPr lang="en-US" sz="2200" dirty="0"/>
          </a:p>
          <a:p>
            <a:pPr marL="685800"/>
            <a:endParaRPr lang="en-US" sz="2200" dirty="0">
              <a:solidFill>
                <a:schemeClr val="tx1"/>
              </a:solidFill>
            </a:endParaRPr>
          </a:p>
        </p:txBody>
      </p:sp>
      <p:grpSp>
        <p:nvGrpSpPr>
          <p:cNvPr id="17" name="Group 16" descr="border with CDPH logo"/>
          <p:cNvGrpSpPr/>
          <p:nvPr/>
        </p:nvGrpSpPr>
        <p:grpSpPr>
          <a:xfrm>
            <a:off x="0" y="6024042"/>
            <a:ext cx="12192000" cy="726152"/>
            <a:chOff x="0" y="5096942"/>
            <a:chExt cx="12192000" cy="726152"/>
          </a:xfrm>
        </p:grpSpPr>
        <p:grpSp>
          <p:nvGrpSpPr>
            <p:cNvPr id="18" name="Group 17"/>
            <p:cNvGrpSpPr/>
            <p:nvPr/>
          </p:nvGrpSpPr>
          <p:grpSpPr>
            <a:xfrm>
              <a:off x="0" y="5096942"/>
              <a:ext cx="12192000" cy="726152"/>
              <a:chOff x="0" y="5096942"/>
              <a:chExt cx="12192000" cy="726152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0" y="5156200"/>
                <a:ext cx="12192000" cy="643404"/>
              </a:xfrm>
              <a:prstGeom prst="rect">
                <a:avLst/>
              </a:prstGeom>
              <a:solidFill>
                <a:srgbClr val="F05433"/>
              </a:solidFill>
              <a:ln>
                <a:solidFill>
                  <a:srgbClr val="F054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 descr="decorative border with CDPH logo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148" b="17778"/>
              <a:stretch/>
            </p:blipFill>
            <p:spPr>
              <a:xfrm>
                <a:off x="258618" y="5096942"/>
                <a:ext cx="2941782" cy="726152"/>
              </a:xfrm>
              <a:prstGeom prst="rect">
                <a:avLst/>
              </a:prstGeom>
            </p:spPr>
          </p:pic>
        </p:grpSp>
        <p:pic>
          <p:nvPicPr>
            <p:cNvPr id="19" name="Picture 18" descr="CDPH logo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197" y="5173752"/>
              <a:ext cx="940185" cy="608300"/>
            </a:xfrm>
            <a:prstGeom prst="rect">
              <a:avLst/>
            </a:prstGeom>
          </p:spPr>
        </p:pic>
      </p:grpSp>
      <p:pic>
        <p:nvPicPr>
          <p:cNvPr id="22" name="Picture 21" descr="mosquito icon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004">
            <a:off x="10210097" y="513256"/>
            <a:ext cx="911984" cy="118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85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Mosquitos </a:t>
            </a:r>
            <a:r>
              <a:rPr lang="en-US" b="1" dirty="0" err="1"/>
              <a:t>vectores</a:t>
            </a:r>
            <a:r>
              <a:rPr lang="en-US" b="1" dirty="0"/>
              <a:t> del </a:t>
            </a:r>
            <a:r>
              <a:rPr lang="en-US" b="1" dirty="0" err="1"/>
              <a:t>Zika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Mosquitos </a:t>
            </a:r>
            <a:r>
              <a:rPr lang="en-US" sz="2400" i="1" dirty="0" err="1">
                <a:solidFill>
                  <a:schemeClr val="tx1"/>
                </a:solidFill>
              </a:rPr>
              <a:t>Aedes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aegypti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y </a:t>
            </a:r>
            <a:r>
              <a:rPr lang="en-US" sz="2400" i="1" dirty="0" err="1">
                <a:solidFill>
                  <a:schemeClr val="tx1"/>
                </a:solidFill>
              </a:rPr>
              <a:t>Aedes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albopictus</a:t>
            </a:r>
            <a:endParaRPr lang="en-US" sz="2400" i="1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200" dirty="0" err="1">
                <a:solidFill>
                  <a:schemeClr val="tx1"/>
                </a:solidFill>
              </a:rPr>
              <a:t>Tambi</a:t>
            </a:r>
            <a:r>
              <a:rPr lang="es-ES" sz="2200" dirty="0" err="1">
                <a:solidFill>
                  <a:schemeClr val="tx1"/>
                </a:solidFill>
              </a:rPr>
              <a:t>én</a:t>
            </a:r>
            <a:r>
              <a:rPr lang="es-ES" sz="2200" dirty="0">
                <a:solidFill>
                  <a:schemeClr val="tx1"/>
                </a:solidFill>
              </a:rPr>
              <a:t> transmiten los virus del </a:t>
            </a:r>
            <a:r>
              <a:rPr lang="en-US" sz="2200" dirty="0">
                <a:solidFill>
                  <a:schemeClr val="tx1"/>
                </a:solidFill>
              </a:rPr>
              <a:t>dengue y chikungunya</a:t>
            </a:r>
          </a:p>
          <a:p>
            <a:pPr lvl="1">
              <a:spcBef>
                <a:spcPts val="600"/>
              </a:spcBef>
            </a:pPr>
            <a:r>
              <a:rPr lang="en-US" sz="2200" dirty="0" err="1">
                <a:solidFill>
                  <a:schemeClr val="tx1"/>
                </a:solidFill>
              </a:rPr>
              <a:t>Viven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dentro</a:t>
            </a:r>
            <a:r>
              <a:rPr lang="en-US" sz="2200" dirty="0">
                <a:solidFill>
                  <a:schemeClr val="tx1"/>
                </a:solidFill>
              </a:rPr>
              <a:t> y </a:t>
            </a:r>
            <a:r>
              <a:rPr lang="en-US" sz="2200" dirty="0" err="1">
                <a:solidFill>
                  <a:schemeClr val="tx1"/>
                </a:solidFill>
              </a:rPr>
              <a:t>alrededor</a:t>
            </a:r>
            <a:r>
              <a:rPr lang="en-US" sz="2200" dirty="0">
                <a:solidFill>
                  <a:schemeClr val="tx1"/>
                </a:solidFill>
              </a:rPr>
              <a:t> de las </a:t>
            </a:r>
            <a:r>
              <a:rPr lang="en-US" sz="2200" dirty="0" err="1">
                <a:solidFill>
                  <a:schemeClr val="tx1"/>
                </a:solidFill>
              </a:rPr>
              <a:t>viviendas</a:t>
            </a:r>
            <a:endParaRPr lang="en-US" sz="2200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200" dirty="0" err="1">
                <a:solidFill>
                  <a:schemeClr val="tx1"/>
                </a:solidFill>
              </a:rPr>
              <a:t>Depositan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sus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huevos</a:t>
            </a:r>
            <a:r>
              <a:rPr lang="en-US" sz="2200" dirty="0">
                <a:solidFill>
                  <a:schemeClr val="tx1"/>
                </a:solidFill>
              </a:rPr>
              <a:t> en la </a:t>
            </a:r>
            <a:r>
              <a:rPr lang="en-US" sz="2200" dirty="0" err="1">
                <a:solidFill>
                  <a:schemeClr val="tx1"/>
                </a:solidFill>
              </a:rPr>
              <a:t>vivienda</a:t>
            </a:r>
            <a:r>
              <a:rPr lang="en-US" sz="2200" dirty="0">
                <a:solidFill>
                  <a:schemeClr val="tx1"/>
                </a:solidFill>
              </a:rPr>
              <a:t> o </a:t>
            </a:r>
            <a:r>
              <a:rPr lang="en-US" sz="2200" dirty="0" err="1" smtClean="0">
                <a:solidFill>
                  <a:schemeClr val="tx1"/>
                </a:solidFill>
              </a:rPr>
              <a:t>en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contenedores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/>
              <a:t>que se </a:t>
            </a:r>
            <a:r>
              <a:rPr lang="en-US" sz="2200" dirty="0" err="1" smtClean="0"/>
              <a:t>encuentren</a:t>
            </a:r>
            <a:r>
              <a:rPr lang="en-US" sz="2200" dirty="0" smtClean="0"/>
              <a:t> en </a:t>
            </a:r>
            <a:r>
              <a:rPr lang="en-US" sz="2200" dirty="0" err="1"/>
              <a:t>los</a:t>
            </a:r>
            <a:r>
              <a:rPr lang="en-US" sz="2200" dirty="0"/>
              <a:t> </a:t>
            </a:r>
            <a:r>
              <a:rPr lang="en-US" sz="2200" dirty="0" smtClean="0"/>
              <a:t>patios, </a:t>
            </a:r>
            <a:r>
              <a:rPr lang="en-US" sz="2200" dirty="0" err="1" smtClean="0"/>
              <a:t>como</a:t>
            </a:r>
            <a:r>
              <a:rPr lang="en-US" sz="2200" dirty="0" smtClean="0"/>
              <a:t>:</a:t>
            </a:r>
            <a:endParaRPr lang="en-US" sz="2200" strike="sngStrike" dirty="0" smtClean="0">
              <a:solidFill>
                <a:schemeClr val="tx1"/>
              </a:solidFill>
            </a:endParaRPr>
          </a:p>
          <a:p>
            <a:pPr lvl="2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en-US" dirty="0" err="1" smtClean="0"/>
              <a:t>Macetas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s-ES" dirty="0" smtClean="0"/>
              <a:t>llantas</a:t>
            </a:r>
            <a:r>
              <a:rPr lang="es-ES" dirty="0" smtClean="0">
                <a:solidFill>
                  <a:schemeClr val="tx1"/>
                </a:solidFill>
              </a:rPr>
              <a:t> viejas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trastes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mascotas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200" dirty="0" smtClean="0"/>
              <a:t>Durante </a:t>
            </a:r>
            <a:r>
              <a:rPr lang="en-US" sz="2200" dirty="0"/>
              <a:t>el d</a:t>
            </a:r>
            <a:r>
              <a:rPr lang="es-ES" sz="2200" dirty="0" err="1"/>
              <a:t>ía</a:t>
            </a:r>
            <a:r>
              <a:rPr lang="es-ES" sz="2200" dirty="0"/>
              <a:t> presentan agresividad para picar</a:t>
            </a:r>
            <a:endParaRPr lang="en-US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1" name="Group 10" descr="mosquito vectors of Zika"/>
          <p:cNvGrpSpPr/>
          <p:nvPr/>
        </p:nvGrpSpPr>
        <p:grpSpPr>
          <a:xfrm>
            <a:off x="2883564" y="4387849"/>
            <a:ext cx="6537179" cy="1976220"/>
            <a:chOff x="1557768" y="4286249"/>
            <a:chExt cx="6537179" cy="1976220"/>
          </a:xfrm>
        </p:grpSpPr>
        <p:pic>
          <p:nvPicPr>
            <p:cNvPr id="5" name="Picture 9" descr="asian tiger mosquito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21"/>
            <a:stretch/>
          </p:blipFill>
          <p:spPr bwMode="auto">
            <a:xfrm>
              <a:off x="2161592" y="4286249"/>
              <a:ext cx="2468697" cy="152400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1" descr="photo of Aedes aegypti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9" t="9278" b="12259"/>
            <a:stretch/>
          </p:blipFill>
          <p:spPr bwMode="auto">
            <a:xfrm>
              <a:off x="5490186" y="4286251"/>
              <a:ext cx="2237589" cy="1523999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557768" y="5893137"/>
              <a:ext cx="26210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solidFill>
                    <a:schemeClr val="accent2">
                      <a:lumMod val="75000"/>
                    </a:schemeClr>
                  </a:solidFill>
                </a:rPr>
                <a:t>Aedes albopictus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28591" y="5893137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solidFill>
                    <a:schemeClr val="accent2">
                      <a:lumMod val="75000"/>
                    </a:schemeClr>
                  </a:solidFill>
                </a:rPr>
                <a:t>Aedes </a:t>
              </a:r>
              <a:r>
                <a:rPr lang="en-US" i="1" dirty="0" err="1">
                  <a:solidFill>
                    <a:schemeClr val="accent2">
                      <a:lumMod val="75000"/>
                    </a:schemeClr>
                  </a:solidFill>
                </a:rPr>
                <a:t>aegypti</a:t>
              </a:r>
              <a:endParaRPr lang="en-US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761791" y="5893137"/>
              <a:ext cx="14478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i="1" dirty="0"/>
                <a:t>Photo Source: CDC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75747" y="5893137"/>
              <a:ext cx="12192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i="1" dirty="0"/>
                <a:t>Photo Source: CDC</a:t>
              </a:r>
            </a:p>
          </p:txBody>
        </p:sp>
      </p:grpSp>
      <p:pic>
        <p:nvPicPr>
          <p:cNvPr id="12" name="Picture 11" descr="C D P H logo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197" y="6100852"/>
            <a:ext cx="940185" cy="6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19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¿C</a:t>
            </a:r>
            <a:r>
              <a:rPr lang="es-ES" b="1" dirty="0" err="1"/>
              <a:t>ómo</a:t>
            </a:r>
            <a:r>
              <a:rPr lang="es-ES" b="1" dirty="0"/>
              <a:t> </a:t>
            </a:r>
            <a:r>
              <a:rPr lang="es-ES" b="1" dirty="0" smtClean="0"/>
              <a:t>se transmite </a:t>
            </a:r>
            <a:r>
              <a:rPr lang="es-ES" b="1" dirty="0"/>
              <a:t>el </a:t>
            </a:r>
            <a:r>
              <a:rPr lang="en-US" b="1" dirty="0" err="1"/>
              <a:t>Zika</a:t>
            </a:r>
            <a:r>
              <a:rPr lang="en-US" b="1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Aft>
                <a:spcPts val="1200"/>
              </a:spcAft>
              <a:buNone/>
            </a:pPr>
            <a:r>
              <a:rPr lang="en-US" sz="2400" b="1" dirty="0"/>
              <a:t>2) </a:t>
            </a:r>
            <a:r>
              <a:rPr lang="en-US" sz="2400" dirty="0"/>
              <a:t>	</a:t>
            </a:r>
            <a:r>
              <a:rPr lang="en-US" sz="2400" b="1" u="sng" dirty="0">
                <a:solidFill>
                  <a:schemeClr val="tx1"/>
                </a:solidFill>
              </a:rPr>
              <a:t>Mediante el </a:t>
            </a:r>
            <a:r>
              <a:rPr lang="en-US" sz="2400" b="1" u="sng" dirty="0" err="1">
                <a:solidFill>
                  <a:schemeClr val="tx1"/>
                </a:solidFill>
              </a:rPr>
              <a:t>sexo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  <a:endParaRPr lang="en-US" sz="2400" dirty="0">
              <a:solidFill>
                <a:schemeClr val="tx1"/>
              </a:solidFill>
            </a:endParaRPr>
          </a:p>
          <a:p>
            <a:pPr marL="685800">
              <a:spcBef>
                <a:spcPts val="0"/>
              </a:spcBef>
            </a:pPr>
            <a:r>
              <a:rPr lang="en-US" sz="2200" dirty="0" err="1">
                <a:solidFill>
                  <a:schemeClr val="tx1"/>
                </a:solidFill>
              </a:rPr>
              <a:t>Usted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tambi</a:t>
            </a:r>
            <a:r>
              <a:rPr lang="es-ES" sz="2200" dirty="0">
                <a:solidFill>
                  <a:schemeClr val="tx1"/>
                </a:solidFill>
              </a:rPr>
              <a:t>é</a:t>
            </a:r>
            <a:r>
              <a:rPr lang="en-US" sz="2200" dirty="0">
                <a:solidFill>
                  <a:schemeClr val="tx1"/>
                </a:solidFill>
              </a:rPr>
              <a:t>n </a:t>
            </a:r>
            <a:r>
              <a:rPr lang="en-US" sz="2200" dirty="0" err="1">
                <a:solidFill>
                  <a:schemeClr val="tx1"/>
                </a:solidFill>
              </a:rPr>
              <a:t>puede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 smtClean="0"/>
              <a:t>contraer</a:t>
            </a:r>
            <a:r>
              <a:rPr lang="en-US" sz="2200" dirty="0" smtClean="0"/>
              <a:t> el </a:t>
            </a:r>
            <a:r>
              <a:rPr lang="en-US" sz="2200" dirty="0" smtClean="0">
                <a:solidFill>
                  <a:schemeClr val="tx1"/>
                </a:solidFill>
              </a:rPr>
              <a:t>Zika </a:t>
            </a:r>
            <a:r>
              <a:rPr lang="en-US" sz="2200" dirty="0" err="1">
                <a:solidFill>
                  <a:schemeClr val="tx1"/>
                </a:solidFill>
              </a:rPr>
              <a:t>mediante</a:t>
            </a:r>
            <a:r>
              <a:rPr lang="en-US" sz="2200" dirty="0">
                <a:solidFill>
                  <a:schemeClr val="tx1"/>
                </a:solidFill>
              </a:rPr>
              <a:t> el </a:t>
            </a:r>
            <a:r>
              <a:rPr lang="en-US" sz="2200" dirty="0" err="1">
                <a:solidFill>
                  <a:schemeClr val="tx1"/>
                </a:solidFill>
              </a:rPr>
              <a:t>contacto</a:t>
            </a:r>
            <a:r>
              <a:rPr lang="en-US" sz="2200" dirty="0">
                <a:solidFill>
                  <a:schemeClr val="tx1"/>
                </a:solidFill>
              </a:rPr>
              <a:t> sexual con </a:t>
            </a:r>
            <a:r>
              <a:rPr lang="en-US" sz="2200" dirty="0" err="1">
                <a:solidFill>
                  <a:schemeClr val="tx1"/>
                </a:solidFill>
              </a:rPr>
              <a:t>una</a:t>
            </a:r>
            <a:r>
              <a:rPr lang="en-US" sz="2200" dirty="0">
                <a:solidFill>
                  <a:schemeClr val="tx1"/>
                </a:solidFill>
              </a:rPr>
              <a:t> persona </a:t>
            </a:r>
            <a:r>
              <a:rPr lang="en-US" sz="2200" dirty="0" err="1">
                <a:solidFill>
                  <a:schemeClr val="tx1"/>
                </a:solidFill>
              </a:rPr>
              <a:t>infectada</a:t>
            </a:r>
            <a:r>
              <a:rPr lang="en-US" sz="2200" dirty="0">
                <a:solidFill>
                  <a:schemeClr val="tx1"/>
                </a:solidFill>
              </a:rPr>
              <a:t> (</a:t>
            </a:r>
            <a:r>
              <a:rPr lang="en-US" sz="2200" dirty="0" err="1">
                <a:solidFill>
                  <a:schemeClr val="tx1"/>
                </a:solidFill>
              </a:rPr>
              <a:t>mujer</a:t>
            </a:r>
            <a:r>
              <a:rPr lang="en-US" sz="2200" dirty="0">
                <a:solidFill>
                  <a:schemeClr val="tx1"/>
                </a:solidFill>
              </a:rPr>
              <a:t> u hombre) que </a:t>
            </a:r>
            <a:r>
              <a:rPr lang="en-US" sz="2200" dirty="0" err="1">
                <a:solidFill>
                  <a:schemeClr val="tx1"/>
                </a:solidFill>
              </a:rPr>
              <a:t>recientemente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haya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estad</a:t>
            </a:r>
            <a:r>
              <a:rPr lang="en-US" sz="2200" dirty="0" err="1"/>
              <a:t>o</a:t>
            </a:r>
            <a:r>
              <a:rPr lang="en-US" sz="2200" dirty="0"/>
              <a:t> en </a:t>
            </a:r>
            <a:r>
              <a:rPr lang="en-US" sz="2200" dirty="0" err="1"/>
              <a:t>una</a:t>
            </a:r>
            <a:r>
              <a:rPr lang="en-US" sz="2200" dirty="0"/>
              <a:t> zona con Zika.</a:t>
            </a:r>
            <a:endParaRPr lang="en-US" sz="2000" dirty="0">
              <a:solidFill>
                <a:schemeClr val="tx1"/>
              </a:solidFill>
            </a:endParaRPr>
          </a:p>
          <a:p>
            <a:pPr marL="685800"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</a:rPr>
              <a:t>El </a:t>
            </a:r>
            <a:r>
              <a:rPr lang="en-US" sz="2200" dirty="0" err="1">
                <a:solidFill>
                  <a:schemeClr val="tx1"/>
                </a:solidFill>
              </a:rPr>
              <a:t>contacto</a:t>
            </a:r>
            <a:r>
              <a:rPr lang="en-US" sz="2200" dirty="0">
                <a:solidFill>
                  <a:schemeClr val="tx1"/>
                </a:solidFill>
              </a:rPr>
              <a:t> sexual </a:t>
            </a:r>
            <a:r>
              <a:rPr lang="en-US" sz="2200" dirty="0" err="1">
                <a:solidFill>
                  <a:schemeClr val="tx1"/>
                </a:solidFill>
              </a:rPr>
              <a:t>incluye</a:t>
            </a:r>
            <a:r>
              <a:rPr lang="en-US" sz="2200" dirty="0">
                <a:solidFill>
                  <a:schemeClr val="tx1"/>
                </a:solidFill>
              </a:rPr>
              <a:t>:</a:t>
            </a:r>
          </a:p>
          <a:p>
            <a:pPr lvl="2">
              <a:spcBef>
                <a:spcPts val="0"/>
              </a:spcBef>
            </a:pPr>
            <a:r>
              <a:rPr lang="en-US" sz="2200" dirty="0" err="1">
                <a:solidFill>
                  <a:schemeClr val="tx1"/>
                </a:solidFill>
              </a:rPr>
              <a:t>Sexo</a:t>
            </a:r>
            <a:r>
              <a:rPr lang="en-US" sz="2200" dirty="0">
                <a:solidFill>
                  <a:schemeClr val="tx1"/>
                </a:solidFill>
              </a:rPr>
              <a:t> vaginal, anal u oral entre:</a:t>
            </a:r>
          </a:p>
          <a:p>
            <a:pPr marL="1714500" lvl="4" indent="-342900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000" dirty="0"/>
              <a:t>Hombres y </a:t>
            </a:r>
            <a:r>
              <a:rPr lang="en-US" sz="2000" dirty="0" err="1"/>
              <a:t>mujeres</a:t>
            </a:r>
            <a:endParaRPr lang="en-US" sz="2000" dirty="0">
              <a:solidFill>
                <a:schemeClr val="tx1"/>
              </a:solidFill>
            </a:endParaRPr>
          </a:p>
          <a:p>
            <a:pPr marL="1714500" lvl="4" indent="-342900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000" dirty="0" err="1"/>
              <a:t>Mujeres</a:t>
            </a:r>
            <a:r>
              <a:rPr lang="en-US" sz="2000" dirty="0"/>
              <a:t> y </a:t>
            </a:r>
            <a:r>
              <a:rPr lang="en-US" sz="2000" dirty="0" err="1"/>
              <a:t>mujeres</a:t>
            </a:r>
            <a:endParaRPr lang="en-US" sz="2000" dirty="0">
              <a:solidFill>
                <a:schemeClr val="tx1"/>
              </a:solidFill>
            </a:endParaRPr>
          </a:p>
          <a:p>
            <a:pPr marL="1714500" lvl="4" indent="-34290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−"/>
            </a:pPr>
            <a:r>
              <a:rPr lang="en-US" sz="2000" dirty="0"/>
              <a:t>Hombres y hombres</a:t>
            </a:r>
            <a:endParaRPr lang="en-US" sz="2000" dirty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sz="2200" dirty="0" err="1">
                <a:solidFill>
                  <a:schemeClr val="tx1"/>
                </a:solidFill>
              </a:rPr>
              <a:t>Compartir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juguetes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sexuales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6" name="Picture 5" descr="Cross Connections: Not She, Not He, But It?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118" y="3721100"/>
            <a:ext cx="1824504" cy="1824504"/>
          </a:xfrm>
          <a:prstGeom prst="rect">
            <a:avLst/>
          </a:prstGeom>
        </p:spPr>
      </p:pic>
      <p:pic>
        <p:nvPicPr>
          <p:cNvPr id="4" name="Picture 3" descr="same sex gender icons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864" y="3738710"/>
            <a:ext cx="2989549" cy="1797467"/>
          </a:xfrm>
          <a:prstGeom prst="rect">
            <a:avLst/>
          </a:prstGeom>
        </p:spPr>
      </p:pic>
      <p:grpSp>
        <p:nvGrpSpPr>
          <p:cNvPr id="18" name="Group 17" descr="border with CDPH logo"/>
          <p:cNvGrpSpPr/>
          <p:nvPr/>
        </p:nvGrpSpPr>
        <p:grpSpPr>
          <a:xfrm>
            <a:off x="0" y="6024042"/>
            <a:ext cx="12192000" cy="726152"/>
            <a:chOff x="0" y="5096942"/>
            <a:chExt cx="12192000" cy="726152"/>
          </a:xfrm>
        </p:grpSpPr>
        <p:grpSp>
          <p:nvGrpSpPr>
            <p:cNvPr id="19" name="Group 18"/>
            <p:cNvGrpSpPr/>
            <p:nvPr/>
          </p:nvGrpSpPr>
          <p:grpSpPr>
            <a:xfrm>
              <a:off x="0" y="5096942"/>
              <a:ext cx="12192000" cy="726152"/>
              <a:chOff x="0" y="5096942"/>
              <a:chExt cx="12192000" cy="726152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0" y="5156200"/>
                <a:ext cx="12192000" cy="643404"/>
              </a:xfrm>
              <a:prstGeom prst="rect">
                <a:avLst/>
              </a:prstGeom>
              <a:solidFill>
                <a:srgbClr val="F05433"/>
              </a:solidFill>
              <a:ln>
                <a:solidFill>
                  <a:srgbClr val="F054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 descr="decorative border with CDPH logo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148" b="17778"/>
              <a:stretch/>
            </p:blipFill>
            <p:spPr>
              <a:xfrm>
                <a:off x="258618" y="5096942"/>
                <a:ext cx="2941782" cy="726152"/>
              </a:xfrm>
              <a:prstGeom prst="rect">
                <a:avLst/>
              </a:prstGeom>
            </p:spPr>
          </p:pic>
        </p:grpSp>
        <p:pic>
          <p:nvPicPr>
            <p:cNvPr id="20" name="Picture 19" descr="CDPH logo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197" y="5173752"/>
              <a:ext cx="940185" cy="60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833727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ff2d280d04f435e8ad65f64297220d7 xmlns="a48324c4-7d20-48d3-8188-3276373722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Clinicians/Healthcare Providers</TermName>
          <TermId xmlns="http://schemas.microsoft.com/office/infopath/2007/PartnerControls">e31e14b8-e46e-494a-8300-1453b14ca9de</TermId>
        </TermInfo>
        <TermInfo xmlns="http://schemas.microsoft.com/office/infopath/2007/PartnerControls">
          <TermName xmlns="http://schemas.microsoft.com/office/infopath/2007/PartnerControls">Community Based Organization</TermName>
          <TermId xmlns="http://schemas.microsoft.com/office/infopath/2007/PartnerControls">36af281b-a546-4033-90fb-79469fe234da</TermId>
        </TermInfo>
        <TermInfo xmlns="http://schemas.microsoft.com/office/infopath/2007/PartnerControls">
          <TermName xmlns="http://schemas.microsoft.com/office/infopath/2007/PartnerControls">Constituent</TermName>
          <TermId xmlns="http://schemas.microsoft.com/office/infopath/2007/PartnerControls">9e1a8d31-dec3-4e6e-b6b7-31340b04a460</TermId>
        </TermInfo>
        <TermInfo xmlns="http://schemas.microsoft.com/office/infopath/2007/PartnerControls">
          <TermName xmlns="http://schemas.microsoft.com/office/infopath/2007/PartnerControls">Healthcare Provider</TermName>
          <TermId xmlns="http://schemas.microsoft.com/office/infopath/2007/PartnerControls">4763fce6-72e0-4e74-ae57-8e132d338101</TermId>
        </TermInfo>
        <TermInfo xmlns="http://schemas.microsoft.com/office/infopath/2007/PartnerControls">
          <TermName xmlns="http://schemas.microsoft.com/office/infopath/2007/PartnerControls">Local Health Jurisdiction</TermName>
          <TermId xmlns="http://schemas.microsoft.com/office/infopath/2007/PartnerControls">f68e075a-b17d-44d0-8f5c-4e108c72d912</TermId>
        </TermInfo>
        <TermInfo xmlns="http://schemas.microsoft.com/office/infopath/2007/PartnerControls">
          <TermName xmlns="http://schemas.microsoft.com/office/infopath/2007/PartnerControls">Local Agency</TermName>
          <TermId xmlns="http://schemas.microsoft.com/office/infopath/2007/PartnerControls">a83f7ca9-5f36-4e0a-8547-5f9ce4325ad6</TermId>
        </TermInfo>
      </Terms>
    </off2d280d04f435e8ad65f64297220d7>
    <TaxCatchAll xmlns="a48324c4-7d20-48d3-8188-32763737222b">
      <Value>203</Value>
      <Value>151</Value>
      <Value>166</Value>
      <Value>197</Value>
      <Value>196</Value>
      <Value>192</Value>
      <Value>191</Value>
      <Value>121</Value>
      <Value>188</Value>
      <Value>153</Value>
    </TaxCatchAll>
    <kcdf3820fa7642e8be4bb4902ce9671f xmlns="a48324c4-7d20-48d3-8188-3276373722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Zika</TermName>
          <TermId xmlns="http://schemas.microsoft.com/office/infopath/2007/PartnerControls">f92518bb-c91b-4075-8b85-4fb5b97e486b</TermId>
        </TermInfo>
      </Terms>
    </kcdf3820fa7642e8be4bb4902ce9671f>
    <bb1a85d7c91c4659b60f056ef7672151 xmlns="a48324c4-7d20-48d3-8188-3276373722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Communicable Disease Control</TermName>
          <TermId xmlns="http://schemas.microsoft.com/office/infopath/2007/PartnerControls">d26e874b-aea1-4c13-b19f-52c74bbbcd89</TermId>
        </TermInfo>
        <TermInfo xmlns="http://schemas.microsoft.com/office/infopath/2007/PartnerControls">
          <TermName xmlns="http://schemas.microsoft.com/office/infopath/2007/PartnerControls">Center for Infectious Diseases</TermName>
          <TermId xmlns="http://schemas.microsoft.com/office/infopath/2007/PartnerControls">a8b5a9c9-0da2-438b-9cb1-ccfff05784a8</TermId>
        </TermInfo>
      </Terms>
    </bb1a85d7c91c4659b60f056ef7672151>
    <e703b7d8b6284097bcc8d89d108ab72a xmlns="a48324c4-7d20-48d3-8188-3276373722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Spanish (Mexico and Central America)</TermName>
          <TermId xmlns="http://schemas.microsoft.com/office/infopath/2007/PartnerControls">bde4972e-73a9-4852-8b75-c908b0403cfd</TermId>
        </TermInfo>
      </Terms>
    </e703b7d8b6284097bcc8d89d108ab72a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DPH Document" ma:contentTypeID="0x0101002CC577673628EB48993F371F1850BF7D003E18CAC0E743194EA29E89F4611861B3" ma:contentTypeVersion="4" ma:contentTypeDescription="Create a new document." ma:contentTypeScope="" ma:versionID="322f02379ad10f210e08a64c252df73d">
  <xsd:schema xmlns:xsd="http://www.w3.org/2001/XMLSchema" xmlns:xs="http://www.w3.org/2001/XMLSchema" xmlns:p="http://schemas.microsoft.com/office/2006/metadata/properties" xmlns:ns1="http://schemas.microsoft.com/sharepoint/v3" xmlns:ns2="a48324c4-7d20-48d3-8188-32763737222b" targetNamespace="http://schemas.microsoft.com/office/2006/metadata/properties" ma:root="true" ma:fieldsID="f565ecd89d5927accf21e815673962b2" ns1:_="" ns2:_="">
    <xsd:import namespace="http://schemas.microsoft.com/sharepoint/v3"/>
    <xsd:import namespace="a48324c4-7d20-48d3-8188-32763737222b"/>
    <xsd:element name="properties">
      <xsd:complexType>
        <xsd:sequence>
          <xsd:element name="documentManagement">
            <xsd:complexType>
              <xsd:all>
                <xsd:element ref="ns2:kcdf3820fa7642e8be4bb4902ce9671f" minOccurs="0"/>
                <xsd:element ref="ns2:TaxCatchAll" minOccurs="0"/>
                <xsd:element ref="ns2:TaxCatchAllLabel" minOccurs="0"/>
                <xsd:element ref="ns2:off2d280d04f435e8ad65f64297220d7" minOccurs="0"/>
                <xsd:element ref="ns2:bb1a85d7c91c4659b60f056ef7672151" minOccurs="0"/>
                <xsd:element ref="ns2:e703b7d8b6284097bcc8d89d108ab72a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Scheduling Start Date is a site column created by the Publishing feature. It is used to specify the date and time on which this page will first appear to site visitors." ma:internalName="Scheduling_x0020_Start_x0020_Date">
      <xsd:simpleType>
        <xsd:restriction base="dms:Unknown"/>
      </xsd:simpleType>
    </xsd:element>
    <xsd:element name="PublishingExpirationDate" ma:index="20" nillable="true" ma:displayName="Scheduling End Date" ma:description="Scheduling End Date is a site column created by the Publishing feature. It is used to specify the date and time on which this page will no longer appear to site visitors." ma:internalName="Scheduling_x0020_End_x0020_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8324c4-7d20-48d3-8188-32763737222b" elementFormDefault="qualified">
    <xsd:import namespace="http://schemas.microsoft.com/office/2006/documentManagement/types"/>
    <xsd:import namespace="http://schemas.microsoft.com/office/infopath/2007/PartnerControls"/>
    <xsd:element name="kcdf3820fa7642e8be4bb4902ce9671f" ma:index="8" nillable="true" ma:taxonomy="true" ma:internalName="kcdf3820fa7642e8be4bb4902ce9671f" ma:taxonomyFieldName="Topic" ma:displayName="Topic" ma:default="" ma:fieldId="{4cdf3820-fa76-42e8-be4b-b4902ce9671f}" ma:taxonomyMulti="true" ma:sspId="b545365c-366b-4c8d-aeef-04f620ee1966" ma:termSetId="cdd5a172-8c78-4ec7-ac60-5f0fe253a9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71170ce7-0db4-4c2d-850d-13dce0ec4ea5}" ma:internalName="TaxCatchAll" ma:showField="CatchAllData" ma:web="a48324c4-7d20-48d3-8188-3276373722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71170ce7-0db4-4c2d-850d-13dce0ec4ea5}" ma:internalName="TaxCatchAllLabel" ma:readOnly="true" ma:showField="CatchAllDataLabel" ma:web="a48324c4-7d20-48d3-8188-3276373722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ff2d280d04f435e8ad65f64297220d7" ma:index="12" nillable="true" ma:taxonomy="true" ma:internalName="off2d280d04f435e8ad65f64297220d7" ma:taxonomyFieldName="CDPH_x0020_Audience" ma:displayName="CDPH Audience" ma:default="" ma:fieldId="{8ff2d280-d04f-435e-8ad6-5f64297220d7}" ma:taxonomyMulti="true" ma:sspId="b545365c-366b-4c8d-aeef-04f620ee1966" ma:termSetId="cc05263c-85ed-4c2f-a4fe-f602faee19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b1a85d7c91c4659b60f056ef7672151" ma:index="14" nillable="true" ma:taxonomy="true" ma:internalName="bb1a85d7c91c4659b60f056ef7672151" ma:taxonomyFieldName="Program" ma:displayName="Program" ma:default="" ma:fieldId="{bb1a85d7-c91c-4659-b60f-056ef7672151}" ma:taxonomyMulti="true" ma:sspId="b545365c-366b-4c8d-aeef-04f620ee1966" ma:termSetId="6489bfc0-c77f-4619-9be4-bef70736d17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703b7d8b6284097bcc8d89d108ab72a" ma:index="16" nillable="true" ma:taxonomy="true" ma:internalName="e703b7d8b6284097bcc8d89d108ab72a" ma:taxonomyFieldName="Content_x0020_Language" ma:displayName="Content Language" ma:default="97;#English|25e340a5-d50c-48d7-adc0-a905fb7bff5c" ma:fieldId="{e703b7d8-b628-4097-bcc8-d89d108ab72a}" ma:sspId="b545365c-366b-4c8d-aeef-04f620ee1966" ma:termSetId="45e6de93-a046-4930-a9e9-bac90a81638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E38BF8-690D-463E-983C-35779540FDAC}"/>
</file>

<file path=customXml/itemProps2.xml><?xml version="1.0" encoding="utf-8"?>
<ds:datastoreItem xmlns:ds="http://schemas.openxmlformats.org/officeDocument/2006/customXml" ds:itemID="{35985925-847F-4151-971C-E59706ACB721}"/>
</file>

<file path=customXml/itemProps3.xml><?xml version="1.0" encoding="utf-8"?>
<ds:datastoreItem xmlns:ds="http://schemas.openxmlformats.org/officeDocument/2006/customXml" ds:itemID="{0E79E838-2748-4732-AD4D-1D6678E4B1B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1834</TotalTime>
  <Words>1502</Words>
  <Application>Microsoft Office PowerPoint</Application>
  <PresentationFormat>Widescreen</PresentationFormat>
  <Paragraphs>149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Tw Cen MT Condensed</vt:lpstr>
      <vt:lpstr>Tw Cen MT Condensed Extra Bold</vt:lpstr>
      <vt:lpstr>1_Office Theme</vt:lpstr>
      <vt:lpstr>Presentation Instructions </vt:lpstr>
      <vt:lpstr>ZIKA 101 Información Básica de Zika </vt:lpstr>
      <vt:lpstr>Resumen de la presentación</vt:lpstr>
      <vt:lpstr>¿Qué es el Zika?</vt:lpstr>
      <vt:lpstr>¿Debería preocuparme por el Zika?</vt:lpstr>
      <vt:lpstr>¿Hay Zika en California?</vt:lpstr>
      <vt:lpstr>¿Cómo se propaga el Zika? </vt:lpstr>
      <vt:lpstr>Mosquitos vectores del Zika</vt:lpstr>
      <vt:lpstr>¿Cómo se transmite el Zika?</vt:lpstr>
      <vt:lpstr>¿De qué otra forma puede transmitirse el Zika?</vt:lpstr>
      <vt:lpstr>Áreas con Zika</vt:lpstr>
      <vt:lpstr>Síntomas </vt:lpstr>
      <vt:lpstr>Prevención – Transmisión por mosquito</vt:lpstr>
      <vt:lpstr>Prevención – Transmisión Sexual</vt:lpstr>
      <vt:lpstr>Proteja a su familia</vt:lpstr>
      <vt:lpstr>¿No planea embarazarse?</vt:lpstr>
      <vt:lpstr>Recuerde…</vt:lpstr>
      <vt:lpstr>Recursos relacionados (en inglés y en español)</vt:lpstr>
    </vt:vector>
  </TitlesOfParts>
  <Company>CDPH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Zika 101 Spanish</dc:title>
  <dc:creator>Nicolici, Allyx (CDPH-CID-DCDC-IDB)</dc:creator>
  <cp:lastModifiedBy>Nicolici, Allyx@CDPH</cp:lastModifiedBy>
  <cp:revision>385</cp:revision>
  <dcterms:created xsi:type="dcterms:W3CDTF">2018-02-02T23:30:55Z</dcterms:created>
  <dcterms:modified xsi:type="dcterms:W3CDTF">2018-09-18T16:38:33Z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0x0101002CC577673628EB48993F371F1850BF7D003E18CAC0E743194EA29E89F4611861B3</vt:lpwstr>
  </property>
  <property fmtid="{D5CDD505-2E9C-101B-9397-08002B2CF9AE}" pid="3" name="Content Language">
    <vt:lpwstr>166;#Spanish (Mexico and Central America)|bde4972e-73a9-4852-8b75-c908b0403cfd</vt:lpwstr>
  </property>
  <property fmtid="{D5CDD505-2E9C-101B-9397-08002B2CF9AE}" pid="4" name="Topic">
    <vt:lpwstr>203;#Zika|f92518bb-c91b-4075-8b85-4fb5b97e486b</vt:lpwstr>
  </property>
  <property fmtid="{D5CDD505-2E9C-101B-9397-08002B2CF9AE}" pid="5" name="CDPH Audience">
    <vt:lpwstr>121;#Clinicians/Healthcare Providers|e31e14b8-e46e-494a-8300-1453b14ca9de;#191;#Community Based Organization|36af281b-a546-4033-90fb-79469fe234da;#196;#Constituent|9e1a8d31-dec3-4e6e-b6b7-31340b04a460;#188;#Healthcare Provider|4763fce6-72e0-4e74-ae57-8e132d338101;#197;#Local Health Jurisdiction|f68e075a-b17d-44d0-8f5c-4e108c72d912;#192;#Local Agency|a83f7ca9-5f36-4e0a-8547-5f9ce4325ad6</vt:lpwstr>
  </property>
  <property fmtid="{D5CDD505-2E9C-101B-9397-08002B2CF9AE}" pid="6" name="Program">
    <vt:lpwstr>151;#Communicable Disease Control|d26e874b-aea1-4c13-b19f-52c74bbbcd89;#153;#Center for Infectious Diseases|a8b5a9c9-0da2-438b-9cb1-ccfff05784a8</vt:lpwstr>
  </property>
</Properties>
</file>