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2"/>
  </p:notesMasterIdLst>
  <p:handoutMasterIdLst>
    <p:handoutMasterId r:id="rId53"/>
  </p:handoutMasterIdLst>
  <p:sldIdLst>
    <p:sldId id="257" r:id="rId6"/>
    <p:sldId id="261" r:id="rId7"/>
    <p:sldId id="292" r:id="rId8"/>
    <p:sldId id="278" r:id="rId9"/>
    <p:sldId id="296" r:id="rId10"/>
    <p:sldId id="293" r:id="rId11"/>
    <p:sldId id="295" r:id="rId12"/>
    <p:sldId id="297" r:id="rId13"/>
    <p:sldId id="308" r:id="rId14"/>
    <p:sldId id="328" r:id="rId15"/>
    <p:sldId id="342" r:id="rId16"/>
    <p:sldId id="329" r:id="rId17"/>
    <p:sldId id="336" r:id="rId18"/>
    <p:sldId id="298" r:id="rId19"/>
    <p:sldId id="299" r:id="rId20"/>
    <p:sldId id="301" r:id="rId21"/>
    <p:sldId id="300" r:id="rId22"/>
    <p:sldId id="309" r:id="rId23"/>
    <p:sldId id="310" r:id="rId24"/>
    <p:sldId id="343" r:id="rId25"/>
    <p:sldId id="311" r:id="rId26"/>
    <p:sldId id="314" r:id="rId27"/>
    <p:sldId id="302" r:id="rId28"/>
    <p:sldId id="304" r:id="rId29"/>
    <p:sldId id="303" r:id="rId30"/>
    <p:sldId id="305" r:id="rId31"/>
    <p:sldId id="331" r:id="rId32"/>
    <p:sldId id="306" r:id="rId33"/>
    <p:sldId id="307" r:id="rId34"/>
    <p:sldId id="316" r:id="rId35"/>
    <p:sldId id="317" r:id="rId36"/>
    <p:sldId id="335" r:id="rId37"/>
    <p:sldId id="318" r:id="rId38"/>
    <p:sldId id="330" r:id="rId39"/>
    <p:sldId id="319" r:id="rId40"/>
    <p:sldId id="340" r:id="rId41"/>
    <p:sldId id="321" r:id="rId42"/>
    <p:sldId id="333" r:id="rId43"/>
    <p:sldId id="338" r:id="rId44"/>
    <p:sldId id="322" r:id="rId45"/>
    <p:sldId id="339" r:id="rId46"/>
    <p:sldId id="323" r:id="rId47"/>
    <p:sldId id="324" r:id="rId48"/>
    <p:sldId id="325" r:id="rId49"/>
    <p:sldId id="345" r:id="rId50"/>
    <p:sldId id="31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nders, Megan@CDPH" initials="SM" lastIdx="31" clrIdx="0">
    <p:extLst>
      <p:ext uri="{19B8F6BF-5375-455C-9EA6-DF929625EA0E}">
        <p15:presenceInfo xmlns:p15="http://schemas.microsoft.com/office/powerpoint/2012/main" userId="S::Megan.Saunders@cdph.ca.gov::b8640a7e-e5f6-4f82-9af7-3281b4ae95a5" providerId="AD"/>
      </p:ext>
    </p:extLst>
  </p:cmAuthor>
  <p:cmAuthor id="2" name="Nicolici, Allyx@CDPH" initials="NA" lastIdx="31" clrIdx="1">
    <p:extLst>
      <p:ext uri="{19B8F6BF-5375-455C-9EA6-DF929625EA0E}">
        <p15:presenceInfo xmlns:p15="http://schemas.microsoft.com/office/powerpoint/2012/main" userId="S::Allyx.Nicolici@cdph.ca.gov::c2e460c6-9107-44f7-ac7f-5296ed10ae04" providerId="AD"/>
      </p:ext>
    </p:extLst>
  </p:cmAuthor>
  <p:cmAuthor id="3" name="Megan Saunders" initials="MS" lastIdx="6" clrIdx="2">
    <p:extLst>
      <p:ext uri="{19B8F6BF-5375-455C-9EA6-DF929625EA0E}">
        <p15:presenceInfo xmlns:p15="http://schemas.microsoft.com/office/powerpoint/2012/main" userId="ddf9a23575718b83" providerId="Windows Live"/>
      </p:ext>
    </p:extLst>
  </p:cmAuthor>
  <p:cmAuthor id="4" name="Kramer, Vicki@CDPH" initials="KV" lastIdx="2" clrIdx="3">
    <p:extLst>
      <p:ext uri="{19B8F6BF-5375-455C-9EA6-DF929625EA0E}">
        <p15:presenceInfo xmlns:p15="http://schemas.microsoft.com/office/powerpoint/2012/main" userId="S::Vicki.Kramer@cdph.ca.gov::003f58ba-f6dc-4ec4-8eef-4ee453d522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D6E4"/>
    <a:srgbClr val="1680A9"/>
    <a:srgbClr val="75B6E5"/>
    <a:srgbClr val="00CC66"/>
    <a:srgbClr val="FF5050"/>
    <a:srgbClr val="FFFFFF"/>
    <a:srgbClr val="33CC33"/>
    <a:srgbClr val="00CCFF"/>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7897" autoAdjust="0"/>
  </p:normalViewPr>
  <p:slideViewPr>
    <p:cSldViewPr>
      <p:cViewPr varScale="1">
        <p:scale>
          <a:sx n="96" d="100"/>
          <a:sy n="96" d="100"/>
        </p:scale>
        <p:origin x="1986" y="72"/>
      </p:cViewPr>
      <p:guideLst>
        <p:guide orient="horz" pos="2160"/>
        <p:guide pos="2880"/>
      </p:guideLst>
    </p:cSldViewPr>
  </p:slideViewPr>
  <p:outlineViewPr>
    <p:cViewPr>
      <p:scale>
        <a:sx n="33" d="100"/>
        <a:sy n="33" d="100"/>
      </p:scale>
      <p:origin x="0" y="-13212"/>
    </p:cViewPr>
  </p:outlineViewPr>
  <p:notesTextViewPr>
    <p:cViewPr>
      <p:scale>
        <a:sx n="100" d="100"/>
        <a:sy n="100" d="100"/>
      </p:scale>
      <p:origin x="0" y="0"/>
    </p:cViewPr>
  </p:notesTextViewPr>
  <p:sorterViewPr>
    <p:cViewPr>
      <p:scale>
        <a:sx n="66" d="100"/>
        <a:sy n="66" d="100"/>
      </p:scale>
      <p:origin x="0" y="94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D47B2F-AE7E-4A54-B2B3-3621744D9F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4307AF-1E31-44C0-B34F-B7592054CB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F09946-AED3-4503-9035-54D59E671529}" type="datetimeFigureOut">
              <a:rPr lang="en-US" smtClean="0"/>
              <a:t>6/28/2022</a:t>
            </a:fld>
            <a:endParaRPr lang="en-US"/>
          </a:p>
        </p:txBody>
      </p:sp>
      <p:sp>
        <p:nvSpPr>
          <p:cNvPr id="4" name="Footer Placeholder 3">
            <a:extLst>
              <a:ext uri="{FF2B5EF4-FFF2-40B4-BE49-F238E27FC236}">
                <a16:creationId xmlns:a16="http://schemas.microsoft.com/office/drawing/2014/main" id="{B643B8B6-A5A2-4AC1-856B-E07FD769EE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D1B442-2A77-43A6-9341-951BBBC4B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400FD-FA69-45C5-9E56-F038C6CBF9DD}" type="slidenum">
              <a:rPr lang="en-US" smtClean="0"/>
              <a:t>‹#›</a:t>
            </a:fld>
            <a:endParaRPr lang="en-US"/>
          </a:p>
        </p:txBody>
      </p:sp>
    </p:spTree>
    <p:extLst>
      <p:ext uri="{BB962C8B-B14F-4D97-AF65-F5344CB8AC3E}">
        <p14:creationId xmlns:p14="http://schemas.microsoft.com/office/powerpoint/2010/main" val="2746404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19B87-F5CE-40CE-9039-47EF7D09CB92}" type="datetimeFigureOut">
              <a:rPr lang="en-US" smtClean="0"/>
              <a:t>6/28/2022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56586-BC9E-4B0F-89BF-BC0206612EDA}" type="slidenum">
              <a:rPr lang="en-US" smtClean="0"/>
              <a:t>‹#›</a:t>
            </a:fld>
            <a:endParaRPr lang="en-US"/>
          </a:p>
        </p:txBody>
      </p:sp>
    </p:spTree>
    <p:extLst>
      <p:ext uri="{BB962C8B-B14F-4D97-AF65-F5344CB8AC3E}">
        <p14:creationId xmlns:p14="http://schemas.microsoft.com/office/powerpoint/2010/main" val="166342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1</a:t>
            </a:fld>
            <a:endParaRPr lang="en-US"/>
          </a:p>
        </p:txBody>
      </p:sp>
    </p:spTree>
    <p:extLst>
      <p:ext uri="{BB962C8B-B14F-4D97-AF65-F5344CB8AC3E}">
        <p14:creationId xmlns:p14="http://schemas.microsoft.com/office/powerpoint/2010/main" val="231803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example: raisins</a:t>
            </a:r>
          </a:p>
        </p:txBody>
      </p:sp>
      <p:sp>
        <p:nvSpPr>
          <p:cNvPr id="4" name="Slide Number Placeholder 3"/>
          <p:cNvSpPr>
            <a:spLocks noGrp="1"/>
          </p:cNvSpPr>
          <p:nvPr>
            <p:ph type="sldNum" sz="quarter" idx="5"/>
          </p:nvPr>
        </p:nvSpPr>
        <p:spPr/>
        <p:txBody>
          <a:bodyPr/>
          <a:lstStyle/>
          <a:p>
            <a:fld id="{C6556586-BC9E-4B0F-89BF-BC0206612EDA}" type="slidenum">
              <a:rPr lang="en-US" smtClean="0"/>
              <a:t>11</a:t>
            </a:fld>
            <a:endParaRPr lang="en-US"/>
          </a:p>
        </p:txBody>
      </p:sp>
    </p:spTree>
    <p:extLst>
      <p:ext uri="{BB962C8B-B14F-4D97-AF65-F5344CB8AC3E}">
        <p14:creationId xmlns:p14="http://schemas.microsoft.com/office/powerpoint/2010/main" val="190150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life cycle for the most common tick in California takes 2 and a half years to complete. After a tick lays eggs, it will take 2.5 years for the ticks to be fully grown.</a:t>
            </a:r>
          </a:p>
          <a:p>
            <a:r>
              <a:rPr lang="en-US" dirty="0"/>
              <a:t>Larvae is the plural of “larva”.</a:t>
            </a:r>
          </a:p>
        </p:txBody>
      </p:sp>
      <p:sp>
        <p:nvSpPr>
          <p:cNvPr id="4" name="Slide Number Placeholder 3"/>
          <p:cNvSpPr>
            <a:spLocks noGrp="1"/>
          </p:cNvSpPr>
          <p:nvPr>
            <p:ph type="sldNum" sz="quarter" idx="5"/>
          </p:nvPr>
        </p:nvSpPr>
        <p:spPr/>
        <p:txBody>
          <a:bodyPr/>
          <a:lstStyle/>
          <a:p>
            <a:fld id="{C6556586-BC9E-4B0F-89BF-BC0206612EDA}" type="slidenum">
              <a:rPr lang="en-US" smtClean="0"/>
              <a:t>12</a:t>
            </a:fld>
            <a:endParaRPr lang="en-US"/>
          </a:p>
        </p:txBody>
      </p:sp>
    </p:spTree>
    <p:extLst>
      <p:ext uri="{BB962C8B-B14F-4D97-AF65-F5344CB8AC3E}">
        <p14:creationId xmlns:p14="http://schemas.microsoft.com/office/powerpoint/2010/main" val="3020477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“Eggs” in the middle of the circle, and follow the spiral line around through the seasons.) </a:t>
            </a:r>
          </a:p>
          <a:p>
            <a:r>
              <a:rPr lang="en-US" dirty="0"/>
              <a:t>Bullseye enjoys going on walks all year round – do you think he could pick up a tick at any time of the year? Yes! Ticks are active all year round in California. </a:t>
            </a:r>
          </a:p>
        </p:txBody>
      </p:sp>
      <p:sp>
        <p:nvSpPr>
          <p:cNvPr id="4" name="Slide Number Placeholder 3"/>
          <p:cNvSpPr>
            <a:spLocks noGrp="1"/>
          </p:cNvSpPr>
          <p:nvPr>
            <p:ph type="sldNum" sz="quarter" idx="5"/>
          </p:nvPr>
        </p:nvSpPr>
        <p:spPr/>
        <p:txBody>
          <a:bodyPr/>
          <a:lstStyle/>
          <a:p>
            <a:fld id="{C6556586-BC9E-4B0F-89BF-BC0206612EDA}" type="slidenum">
              <a:rPr lang="en-US" smtClean="0"/>
              <a:t>13</a:t>
            </a:fld>
            <a:endParaRPr lang="en-US"/>
          </a:p>
        </p:txBody>
      </p:sp>
    </p:spTree>
    <p:extLst>
      <p:ext uri="{BB962C8B-B14F-4D97-AF65-F5344CB8AC3E}">
        <p14:creationId xmlns:p14="http://schemas.microsoft.com/office/powerpoint/2010/main" val="193138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ticks eat? Leaves, flowers, nectar, or maybe human food, like ants? </a:t>
            </a:r>
            <a:r>
              <a:rPr lang="en-US" b="0" u="sng" dirty="0"/>
              <a:t>Answer</a:t>
            </a:r>
            <a:r>
              <a:rPr lang="en-US" b="0" u="none" dirty="0"/>
              <a:t>: Ticks eat </a:t>
            </a:r>
            <a:r>
              <a:rPr lang="en-US" b="1" u="none" dirty="0"/>
              <a:t>blood</a:t>
            </a:r>
            <a:r>
              <a:rPr lang="en-US" b="1" dirty="0"/>
              <a:t>!</a:t>
            </a:r>
          </a:p>
        </p:txBody>
      </p:sp>
      <p:sp>
        <p:nvSpPr>
          <p:cNvPr id="4" name="Slide Number Placeholder 3"/>
          <p:cNvSpPr>
            <a:spLocks noGrp="1"/>
          </p:cNvSpPr>
          <p:nvPr>
            <p:ph type="sldNum" sz="quarter" idx="5"/>
          </p:nvPr>
        </p:nvSpPr>
        <p:spPr/>
        <p:txBody>
          <a:bodyPr/>
          <a:lstStyle/>
          <a:p>
            <a:fld id="{C6556586-BC9E-4B0F-89BF-BC0206612EDA}" type="slidenum">
              <a:rPr lang="en-US" smtClean="0"/>
              <a:t>14</a:t>
            </a:fld>
            <a:endParaRPr lang="en-US"/>
          </a:p>
        </p:txBody>
      </p:sp>
    </p:spTree>
    <p:extLst>
      <p:ext uri="{BB962C8B-B14F-4D97-AF65-F5344CB8AC3E}">
        <p14:creationId xmlns:p14="http://schemas.microsoft.com/office/powerpoint/2010/main" val="1209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Hypostome</a:t>
            </a:r>
            <a:r>
              <a:rPr lang="en-US" dirty="0"/>
              <a:t>: Toothed mouthparts that ticks use to pierce the skin. The hypostome gets into the skin like a needle. </a:t>
            </a:r>
          </a:p>
        </p:txBody>
      </p:sp>
      <p:sp>
        <p:nvSpPr>
          <p:cNvPr id="4" name="Slide Number Placeholder 3"/>
          <p:cNvSpPr>
            <a:spLocks noGrp="1"/>
          </p:cNvSpPr>
          <p:nvPr>
            <p:ph type="sldNum" sz="quarter" idx="5"/>
          </p:nvPr>
        </p:nvSpPr>
        <p:spPr/>
        <p:txBody>
          <a:bodyPr/>
          <a:lstStyle/>
          <a:p>
            <a:fld id="{C6556586-BC9E-4B0F-89BF-BC0206612EDA}" type="slidenum">
              <a:rPr lang="en-US" smtClean="0"/>
              <a:t>15</a:t>
            </a:fld>
            <a:endParaRPr lang="en-US"/>
          </a:p>
        </p:txBody>
      </p:sp>
    </p:spTree>
    <p:extLst>
      <p:ext uri="{BB962C8B-B14F-4D97-AF65-F5344CB8AC3E}">
        <p14:creationId xmlns:p14="http://schemas.microsoft.com/office/powerpoint/2010/main" val="928804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show an embedded tick in human skin and in animal skin/fur. Ticks embed their mouthparts into skin to suck blood.</a:t>
            </a:r>
          </a:p>
          <a:p>
            <a:r>
              <a:rPr lang="en-US" dirty="0"/>
              <a:t>Ticks can spread germs like bacteria and parasites when they bite and suck blood. </a:t>
            </a:r>
          </a:p>
        </p:txBody>
      </p:sp>
      <p:sp>
        <p:nvSpPr>
          <p:cNvPr id="4" name="Slide Number Placeholder 3"/>
          <p:cNvSpPr>
            <a:spLocks noGrp="1"/>
          </p:cNvSpPr>
          <p:nvPr>
            <p:ph type="sldNum" sz="quarter" idx="5"/>
          </p:nvPr>
        </p:nvSpPr>
        <p:spPr/>
        <p:txBody>
          <a:bodyPr/>
          <a:lstStyle/>
          <a:p>
            <a:fld id="{C6556586-BC9E-4B0F-89BF-BC0206612EDA}" type="slidenum">
              <a:rPr lang="en-US" smtClean="0"/>
              <a:t>16</a:t>
            </a:fld>
            <a:endParaRPr lang="en-US"/>
          </a:p>
        </p:txBody>
      </p:sp>
    </p:spTree>
    <p:extLst>
      <p:ext uri="{BB962C8B-B14F-4D97-AF65-F5344CB8AC3E}">
        <p14:creationId xmlns:p14="http://schemas.microsoft.com/office/powerpoint/2010/main" val="322042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ticks need sharp teeth?</a:t>
            </a:r>
          </a:p>
        </p:txBody>
      </p:sp>
      <p:sp>
        <p:nvSpPr>
          <p:cNvPr id="4" name="Slide Number Placeholder 3"/>
          <p:cNvSpPr>
            <a:spLocks noGrp="1"/>
          </p:cNvSpPr>
          <p:nvPr>
            <p:ph type="sldNum" sz="quarter" idx="5"/>
          </p:nvPr>
        </p:nvSpPr>
        <p:spPr/>
        <p:txBody>
          <a:bodyPr/>
          <a:lstStyle/>
          <a:p>
            <a:fld id="{C6556586-BC9E-4B0F-89BF-BC0206612EDA}" type="slidenum">
              <a:rPr lang="en-US" smtClean="0"/>
              <a:t>17</a:t>
            </a:fld>
            <a:endParaRPr lang="en-US"/>
          </a:p>
        </p:txBody>
      </p:sp>
    </p:spTree>
    <p:extLst>
      <p:ext uri="{BB962C8B-B14F-4D97-AF65-F5344CB8AC3E}">
        <p14:creationId xmlns:p14="http://schemas.microsoft.com/office/powerpoint/2010/main" val="389407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No!</a:t>
            </a:r>
          </a:p>
          <a:p>
            <a:r>
              <a:rPr lang="en-US" dirty="0"/>
              <a:t>Males and females of the same species (or type of tick) look different from each other, AND different types/species of ticks look different from one another. </a:t>
            </a:r>
          </a:p>
        </p:txBody>
      </p:sp>
      <p:sp>
        <p:nvSpPr>
          <p:cNvPr id="4" name="Slide Number Placeholder 3"/>
          <p:cNvSpPr>
            <a:spLocks noGrp="1"/>
          </p:cNvSpPr>
          <p:nvPr>
            <p:ph type="sldNum" sz="quarter" idx="5"/>
          </p:nvPr>
        </p:nvSpPr>
        <p:spPr/>
        <p:txBody>
          <a:bodyPr/>
          <a:lstStyle/>
          <a:p>
            <a:fld id="{C6556586-BC9E-4B0F-89BF-BC0206612EDA}" type="slidenum">
              <a:rPr lang="en-US" smtClean="0"/>
              <a:t>18</a:t>
            </a:fld>
            <a:endParaRPr lang="en-US"/>
          </a:p>
        </p:txBody>
      </p:sp>
    </p:spTree>
    <p:extLst>
      <p:ext uri="{BB962C8B-B14F-4D97-AF65-F5344CB8AC3E}">
        <p14:creationId xmlns:p14="http://schemas.microsoft.com/office/powerpoint/2010/main" val="2979445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and female ticks may have different patterns or coloring on their “backs”. You can tell the difference between a male and female tick by the size of the scutum – females have a small scutum. </a:t>
            </a:r>
          </a:p>
        </p:txBody>
      </p:sp>
      <p:sp>
        <p:nvSpPr>
          <p:cNvPr id="4" name="Slide Number Placeholder 3"/>
          <p:cNvSpPr>
            <a:spLocks noGrp="1"/>
          </p:cNvSpPr>
          <p:nvPr>
            <p:ph type="sldNum" sz="quarter" idx="5"/>
          </p:nvPr>
        </p:nvSpPr>
        <p:spPr/>
        <p:txBody>
          <a:bodyPr/>
          <a:lstStyle/>
          <a:p>
            <a:fld id="{C6556586-BC9E-4B0F-89BF-BC0206612EDA}" type="slidenum">
              <a:rPr lang="en-US" smtClean="0"/>
              <a:t>19</a:t>
            </a:fld>
            <a:endParaRPr lang="en-US"/>
          </a:p>
        </p:txBody>
      </p:sp>
    </p:spTree>
    <p:extLst>
      <p:ext uri="{BB962C8B-B14F-4D97-AF65-F5344CB8AC3E}">
        <p14:creationId xmlns:p14="http://schemas.microsoft.com/office/powerpoint/2010/main" val="179704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can look different depending on whether they have eaten/fed on blood. Think of a balloon or football. Without any air, it’s flat. But when it’s filled up, it’s much bigger and rounder. Remember the picture of the raisins a few slides ago? A tick full of blood is about the size of a raisin. </a:t>
            </a:r>
          </a:p>
        </p:txBody>
      </p:sp>
      <p:sp>
        <p:nvSpPr>
          <p:cNvPr id="4" name="Slide Number Placeholder 3"/>
          <p:cNvSpPr>
            <a:spLocks noGrp="1"/>
          </p:cNvSpPr>
          <p:nvPr>
            <p:ph type="sldNum" sz="quarter" idx="5"/>
          </p:nvPr>
        </p:nvSpPr>
        <p:spPr/>
        <p:txBody>
          <a:bodyPr/>
          <a:lstStyle/>
          <a:p>
            <a:fld id="{C6556586-BC9E-4B0F-89BF-BC0206612EDA}" type="slidenum">
              <a:rPr lang="en-US" smtClean="0"/>
              <a:t>20</a:t>
            </a:fld>
            <a:endParaRPr lang="en-US"/>
          </a:p>
        </p:txBody>
      </p:sp>
    </p:spTree>
    <p:extLst>
      <p:ext uri="{BB962C8B-B14F-4D97-AF65-F5344CB8AC3E}">
        <p14:creationId xmlns:p14="http://schemas.microsoft.com/office/powerpoint/2010/main" val="247639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Timothy </a:t>
            </a:r>
            <a:r>
              <a:rPr lang="en-US" sz="1800" dirty="0" err="1">
                <a:effectLst/>
                <a:latin typeface="Arial" panose="020B0604020202020204" pitchFamily="34" charset="0"/>
                <a:ea typeface="Arial" panose="020B0604020202020204" pitchFamily="34" charset="0"/>
              </a:rPr>
              <a:t>Tickfinder</a:t>
            </a:r>
            <a:r>
              <a:rPr lang="en-US" sz="1800" dirty="0">
                <a:effectLst/>
                <a:latin typeface="Arial" panose="020B0604020202020204" pitchFamily="34" charset="0"/>
                <a:ea typeface="Arial" panose="020B0604020202020204" pitchFamily="34" charset="0"/>
              </a:rPr>
              <a:t> is an adventurous fellow who likes to go exploring outdoors with his dog, Bullseye. Timothy and Bullseye take frequent walks outdoors in areas where ticks could be lurking. But have no fear! Timothy and Bullseye know just what to do to prevent tick bites, and they can help us learn about ticks and tick-bite prevention along the way. </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a:t>
            </a:fld>
            <a:endParaRPr lang="en-US"/>
          </a:p>
        </p:txBody>
      </p:sp>
    </p:spTree>
    <p:extLst>
      <p:ext uri="{BB962C8B-B14F-4D97-AF65-F5344CB8AC3E}">
        <p14:creationId xmlns:p14="http://schemas.microsoft.com/office/powerpoint/2010/main" val="3759169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ticks that live in California – each look a little bit different (have different “decorations” on their back), but they all have the same body parts and do the same thing – bite to feed on blood! Not all ticks in California bite humans specifically, but these do. Each of these ticks can spread diseases to people when they bite, including Lyme disease.</a:t>
            </a:r>
          </a:p>
        </p:txBody>
      </p:sp>
      <p:sp>
        <p:nvSpPr>
          <p:cNvPr id="4" name="Slide Number Placeholder 3"/>
          <p:cNvSpPr>
            <a:spLocks noGrp="1"/>
          </p:cNvSpPr>
          <p:nvPr>
            <p:ph type="sldNum" sz="quarter" idx="5"/>
          </p:nvPr>
        </p:nvSpPr>
        <p:spPr/>
        <p:txBody>
          <a:bodyPr/>
          <a:lstStyle/>
          <a:p>
            <a:fld id="{C6556586-BC9E-4B0F-89BF-BC0206612EDA}" type="slidenum">
              <a:rPr lang="en-US" smtClean="0"/>
              <a:t>21</a:t>
            </a:fld>
            <a:endParaRPr lang="en-US"/>
          </a:p>
        </p:txBody>
      </p:sp>
    </p:spTree>
    <p:extLst>
      <p:ext uri="{BB962C8B-B14F-4D97-AF65-F5344CB8AC3E}">
        <p14:creationId xmlns:p14="http://schemas.microsoft.com/office/powerpoint/2010/main" val="99248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closely, can you tell if a tick is infected with germs? Nope! But certain types of ticks carry different types of germs that can make people sick. </a:t>
            </a:r>
          </a:p>
          <a:p>
            <a:r>
              <a:rPr lang="en-US" b="1" dirty="0"/>
              <a:t>Bonus question</a:t>
            </a:r>
            <a:r>
              <a:rPr lang="en-US" dirty="0"/>
              <a:t>: Is the tick that Timothy Tickfinder found a male or a female? </a:t>
            </a:r>
          </a:p>
          <a:p>
            <a:r>
              <a:rPr lang="en-US" u="sng" dirty="0"/>
              <a:t>(Answer</a:t>
            </a:r>
            <a:r>
              <a:rPr lang="en-US" dirty="0"/>
              <a:t>: Female – because of the short scutum)</a:t>
            </a:r>
          </a:p>
        </p:txBody>
      </p:sp>
      <p:sp>
        <p:nvSpPr>
          <p:cNvPr id="4" name="Slide Number Placeholder 3"/>
          <p:cNvSpPr>
            <a:spLocks noGrp="1"/>
          </p:cNvSpPr>
          <p:nvPr>
            <p:ph type="sldNum" sz="quarter" idx="5"/>
          </p:nvPr>
        </p:nvSpPr>
        <p:spPr/>
        <p:txBody>
          <a:bodyPr/>
          <a:lstStyle/>
          <a:p>
            <a:fld id="{C6556586-BC9E-4B0F-89BF-BC0206612EDA}" type="slidenum">
              <a:rPr lang="en-US" smtClean="0"/>
              <a:t>22</a:t>
            </a:fld>
            <a:endParaRPr lang="en-US"/>
          </a:p>
        </p:txBody>
      </p:sp>
    </p:spTree>
    <p:extLst>
      <p:ext uri="{BB962C8B-B14F-4D97-AF65-F5344CB8AC3E}">
        <p14:creationId xmlns:p14="http://schemas.microsoft.com/office/powerpoint/2010/main" val="123273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think ticks live or are naturally found? Outside or inside? </a:t>
            </a:r>
          </a:p>
          <a:p>
            <a:r>
              <a:rPr lang="en-US" dirty="0"/>
              <a:t>Where outside? Where inside?</a:t>
            </a:r>
          </a:p>
        </p:txBody>
      </p:sp>
      <p:sp>
        <p:nvSpPr>
          <p:cNvPr id="4" name="Slide Number Placeholder 3"/>
          <p:cNvSpPr>
            <a:spLocks noGrp="1"/>
          </p:cNvSpPr>
          <p:nvPr>
            <p:ph type="sldNum" sz="quarter" idx="5"/>
          </p:nvPr>
        </p:nvSpPr>
        <p:spPr/>
        <p:txBody>
          <a:bodyPr/>
          <a:lstStyle/>
          <a:p>
            <a:fld id="{C6556586-BC9E-4B0F-89BF-BC0206612EDA}" type="slidenum">
              <a:rPr lang="en-US" smtClean="0"/>
              <a:t>23</a:t>
            </a:fld>
            <a:endParaRPr lang="en-US"/>
          </a:p>
        </p:txBody>
      </p:sp>
    </p:spTree>
    <p:extLst>
      <p:ext uri="{BB962C8B-B14F-4D97-AF65-F5344CB8AC3E}">
        <p14:creationId xmlns:p14="http://schemas.microsoft.com/office/powerpoint/2010/main" val="6017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Habitat</a:t>
            </a:r>
            <a:r>
              <a:rPr lang="en-US" dirty="0"/>
              <a:t>: The natural environment where something lives; the type of place where it is natural for something to live and grow.</a:t>
            </a:r>
          </a:p>
          <a:p>
            <a:r>
              <a:rPr lang="en-US" dirty="0"/>
              <a:t>Ticks like to live in shady, overgrown areas outside, especially along trails or in areas with tall grass.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Ticks might live in areas where you like to explore with your family, friends, or pets (when going for a walk, camping, or going on a picnic). These might even be areas that are nearby where you live. </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24</a:t>
            </a:fld>
            <a:endParaRPr lang="en-US"/>
          </a:p>
        </p:txBody>
      </p:sp>
    </p:spTree>
    <p:extLst>
      <p:ext uri="{BB962C8B-B14F-4D97-AF65-F5344CB8AC3E}">
        <p14:creationId xmlns:p14="http://schemas.microsoft.com/office/powerpoint/2010/main" val="302289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images of tick habitat. </a:t>
            </a:r>
          </a:p>
          <a:p>
            <a:r>
              <a:rPr lang="en-US" dirty="0"/>
              <a:t>Remember, ticks don’t live in the snow or on sandy beaches. </a:t>
            </a:r>
          </a:p>
          <a:p>
            <a:r>
              <a:rPr lang="en-US" dirty="0"/>
              <a:t>Ticks don’t live in very hot or very cold areas – ticks need just the right temperature (not too hot, not too cold) to live and thrive.</a:t>
            </a:r>
          </a:p>
        </p:txBody>
      </p:sp>
      <p:sp>
        <p:nvSpPr>
          <p:cNvPr id="4" name="Slide Number Placeholder 3"/>
          <p:cNvSpPr>
            <a:spLocks noGrp="1"/>
          </p:cNvSpPr>
          <p:nvPr>
            <p:ph type="sldNum" sz="quarter" idx="5"/>
          </p:nvPr>
        </p:nvSpPr>
        <p:spPr/>
        <p:txBody>
          <a:bodyPr/>
          <a:lstStyle/>
          <a:p>
            <a:fld id="{C6556586-BC9E-4B0F-89BF-BC0206612EDA}" type="slidenum">
              <a:rPr lang="en-US" smtClean="0"/>
              <a:t>25</a:t>
            </a:fld>
            <a:endParaRPr lang="en-US"/>
          </a:p>
        </p:txBody>
      </p:sp>
    </p:spTree>
    <p:extLst>
      <p:ext uri="{BB962C8B-B14F-4D97-AF65-F5344CB8AC3E}">
        <p14:creationId xmlns:p14="http://schemas.microsoft.com/office/powerpoint/2010/main" val="212286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See the tick with its front legs stretched out? Ticks stretch out their legs to try and grab onto an animal or person passing by. </a:t>
            </a:r>
          </a:p>
          <a:p>
            <a:r>
              <a:rPr lang="en-US" b="1" dirty="0"/>
              <a:t>Vocabulary:</a:t>
            </a:r>
          </a:p>
          <a:p>
            <a:r>
              <a:rPr lang="en-US" u="sng" dirty="0"/>
              <a:t>Questing</a:t>
            </a:r>
            <a:r>
              <a:rPr lang="en-US" dirty="0"/>
              <a:t>: When a tick is searching for an animal to attach to (like a knight on a quest).</a:t>
            </a:r>
          </a:p>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26</a:t>
            </a:fld>
            <a:endParaRPr lang="en-US"/>
          </a:p>
        </p:txBody>
      </p:sp>
    </p:spTree>
    <p:extLst>
      <p:ext uri="{BB962C8B-B14F-4D97-AF65-F5344CB8AC3E}">
        <p14:creationId xmlns:p14="http://schemas.microsoft.com/office/powerpoint/2010/main" val="13845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Ticks can be found hiding in natural areas outside, especially along trails or picnic sites with tall grasses. </a:t>
            </a:r>
          </a:p>
          <a:p>
            <a:r>
              <a:rPr lang="en-US" dirty="0"/>
              <a:t>Ticks in this scene can be found: on rocks and logs, on tall grasses on both sides of the trail, on the picnic bench, in leaves on the ground.</a:t>
            </a:r>
          </a:p>
        </p:txBody>
      </p:sp>
      <p:sp>
        <p:nvSpPr>
          <p:cNvPr id="4" name="Slide Number Placeholder 3"/>
          <p:cNvSpPr>
            <a:spLocks noGrp="1"/>
          </p:cNvSpPr>
          <p:nvPr>
            <p:ph type="sldNum" sz="quarter" idx="5"/>
          </p:nvPr>
        </p:nvSpPr>
        <p:spPr/>
        <p:txBody>
          <a:bodyPr/>
          <a:lstStyle/>
          <a:p>
            <a:fld id="{C6556586-BC9E-4B0F-89BF-BC0206612EDA}" type="slidenum">
              <a:rPr lang="en-US" smtClean="0"/>
              <a:t>27</a:t>
            </a:fld>
            <a:endParaRPr lang="en-US"/>
          </a:p>
        </p:txBody>
      </p:sp>
    </p:spTree>
    <p:extLst>
      <p:ext uri="{BB962C8B-B14F-4D97-AF65-F5344CB8AC3E}">
        <p14:creationId xmlns:p14="http://schemas.microsoft.com/office/powerpoint/2010/main" val="3280889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practice finding tick areas in a real-life picture – where would you find ticks in this picture? Where would you </a:t>
            </a:r>
            <a:r>
              <a:rPr lang="en-US" b="0" dirty="0"/>
              <a:t>not find ticks? </a:t>
            </a:r>
          </a:p>
          <a:p>
            <a:r>
              <a:rPr lang="en-US" dirty="0"/>
              <a:t>Ticks: Trail edge &amp; rocks</a:t>
            </a:r>
          </a:p>
          <a:p>
            <a:r>
              <a:rPr lang="en-US" dirty="0"/>
              <a:t>No ticks: Middle of trail &amp; up in the tree. </a:t>
            </a:r>
          </a:p>
          <a:p>
            <a:r>
              <a:rPr lang="en-US" dirty="0"/>
              <a:t>Why do you think ticks aren’t found in the middle of a trail or up in trees? </a:t>
            </a:r>
          </a:p>
        </p:txBody>
      </p:sp>
      <p:sp>
        <p:nvSpPr>
          <p:cNvPr id="4" name="Slide Number Placeholder 3"/>
          <p:cNvSpPr>
            <a:spLocks noGrp="1"/>
          </p:cNvSpPr>
          <p:nvPr>
            <p:ph type="sldNum" sz="quarter" idx="5"/>
          </p:nvPr>
        </p:nvSpPr>
        <p:spPr/>
        <p:txBody>
          <a:bodyPr/>
          <a:lstStyle/>
          <a:p>
            <a:fld id="{C6556586-BC9E-4B0F-89BF-BC0206612EDA}" type="slidenum">
              <a:rPr lang="en-US" smtClean="0"/>
              <a:t>28</a:t>
            </a:fld>
            <a:endParaRPr lang="en-US"/>
          </a:p>
        </p:txBody>
      </p:sp>
    </p:spTree>
    <p:extLst>
      <p:ext uri="{BB962C8B-B14F-4D97-AF65-F5344CB8AC3E}">
        <p14:creationId xmlns:p14="http://schemas.microsoft.com/office/powerpoint/2010/main" val="297614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know that ticks can spread germs when they bite and where ticks are commonly found. Now we need to learn how to protect ourselves from ticks!</a:t>
            </a:r>
          </a:p>
        </p:txBody>
      </p:sp>
      <p:sp>
        <p:nvSpPr>
          <p:cNvPr id="4" name="Slide Number Placeholder 3"/>
          <p:cNvSpPr>
            <a:spLocks noGrp="1"/>
          </p:cNvSpPr>
          <p:nvPr>
            <p:ph type="sldNum" sz="quarter" idx="5"/>
          </p:nvPr>
        </p:nvSpPr>
        <p:spPr/>
        <p:txBody>
          <a:bodyPr/>
          <a:lstStyle/>
          <a:p>
            <a:fld id="{C6556586-BC9E-4B0F-89BF-BC0206612EDA}" type="slidenum">
              <a:rPr lang="en-US" smtClean="0"/>
              <a:t>29</a:t>
            </a:fld>
            <a:endParaRPr lang="en-US"/>
          </a:p>
        </p:txBody>
      </p:sp>
    </p:spTree>
    <p:extLst>
      <p:ext uri="{BB962C8B-B14F-4D97-AF65-F5344CB8AC3E}">
        <p14:creationId xmlns:p14="http://schemas.microsoft.com/office/powerpoint/2010/main" val="2495751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 </a:t>
            </a:r>
          </a:p>
          <a:p>
            <a:r>
              <a:rPr lang="en-US" u="sng" dirty="0"/>
              <a:t>Repellent</a:t>
            </a:r>
            <a:r>
              <a:rPr lang="en-US" dirty="0"/>
              <a:t>: something used to keep bugs, insects, or pests away; tick repellent is usually something that you spray on your clothes and skin that keeps ticks from finding and biting you. Repellent works by blocking a tick’s ability to “smell” you.</a:t>
            </a:r>
          </a:p>
          <a:p>
            <a:r>
              <a:rPr lang="en-US" dirty="0"/>
              <a:t>Using tick repellent is an important way to protect yourself from ticks. An adult can help you safely apply repellent on your clothes and skin so you can have fun outdoors and play without having to worry as much about ticks crawling on you and biting you.</a:t>
            </a:r>
          </a:p>
          <a:p>
            <a:r>
              <a:rPr lang="en-US" dirty="0"/>
              <a:t>Tick repellent doesn’t kill ticks or other bugs, it just keeps the ticks from being able to find and bite you.</a:t>
            </a:r>
          </a:p>
        </p:txBody>
      </p:sp>
      <p:sp>
        <p:nvSpPr>
          <p:cNvPr id="4" name="Slide Number Placeholder 3"/>
          <p:cNvSpPr>
            <a:spLocks noGrp="1"/>
          </p:cNvSpPr>
          <p:nvPr>
            <p:ph type="sldNum" sz="quarter" idx="5"/>
          </p:nvPr>
        </p:nvSpPr>
        <p:spPr/>
        <p:txBody>
          <a:bodyPr/>
          <a:lstStyle/>
          <a:p>
            <a:fld id="{C6556586-BC9E-4B0F-89BF-BC0206612EDA}" type="slidenum">
              <a:rPr lang="en-US" smtClean="0"/>
              <a:t>30</a:t>
            </a:fld>
            <a:endParaRPr lang="en-US"/>
          </a:p>
        </p:txBody>
      </p:sp>
    </p:spTree>
    <p:extLst>
      <p:ext uri="{BB962C8B-B14F-4D97-AF65-F5344CB8AC3E}">
        <p14:creationId xmlns:p14="http://schemas.microsoft.com/office/powerpoint/2010/main" val="84923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ticks bugs? Insects? Spiders?</a:t>
            </a:r>
          </a:p>
        </p:txBody>
      </p:sp>
      <p:sp>
        <p:nvSpPr>
          <p:cNvPr id="4" name="Slide Number Placeholder 3"/>
          <p:cNvSpPr>
            <a:spLocks noGrp="1"/>
          </p:cNvSpPr>
          <p:nvPr>
            <p:ph type="sldNum" sz="quarter" idx="5"/>
          </p:nvPr>
        </p:nvSpPr>
        <p:spPr/>
        <p:txBody>
          <a:bodyPr/>
          <a:lstStyle/>
          <a:p>
            <a:fld id="{C6556586-BC9E-4B0F-89BF-BC0206612EDA}" type="slidenum">
              <a:rPr lang="en-US" smtClean="0"/>
              <a:t>4</a:t>
            </a:fld>
            <a:endParaRPr lang="en-US"/>
          </a:p>
        </p:txBody>
      </p:sp>
    </p:spTree>
    <p:extLst>
      <p:ext uri="{BB962C8B-B14F-4D97-AF65-F5344CB8AC3E}">
        <p14:creationId xmlns:p14="http://schemas.microsoft.com/office/powerpoint/2010/main" val="1238465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easier to spot the tick on the white shirt or the black shirt? </a:t>
            </a:r>
          </a:p>
        </p:txBody>
      </p:sp>
      <p:sp>
        <p:nvSpPr>
          <p:cNvPr id="4" name="Slide Number Placeholder 3"/>
          <p:cNvSpPr>
            <a:spLocks noGrp="1"/>
          </p:cNvSpPr>
          <p:nvPr>
            <p:ph type="sldNum" sz="quarter" idx="5"/>
          </p:nvPr>
        </p:nvSpPr>
        <p:spPr/>
        <p:txBody>
          <a:bodyPr/>
          <a:lstStyle/>
          <a:p>
            <a:fld id="{C6556586-BC9E-4B0F-89BF-BC0206612EDA}" type="slidenum">
              <a:rPr lang="en-US" smtClean="0"/>
              <a:t>31</a:t>
            </a:fld>
            <a:endParaRPr lang="en-US"/>
          </a:p>
        </p:txBody>
      </p:sp>
    </p:spTree>
    <p:extLst>
      <p:ext uri="{BB962C8B-B14F-4D97-AF65-F5344CB8AC3E}">
        <p14:creationId xmlns:p14="http://schemas.microsoft.com/office/powerpoint/2010/main" val="53566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ticks like to hang out on tall grasses with their arms/legs stretched out ready to crawl onto you! (Do you remember what it’s called when ticks do that?) Now that you know the areas outside where ticks can be found, you can be on the lookout for any hitch-hiking ticks!</a:t>
            </a:r>
          </a:p>
        </p:txBody>
      </p:sp>
      <p:sp>
        <p:nvSpPr>
          <p:cNvPr id="4" name="Slide Number Placeholder 3"/>
          <p:cNvSpPr>
            <a:spLocks noGrp="1"/>
          </p:cNvSpPr>
          <p:nvPr>
            <p:ph type="sldNum" sz="quarter" idx="5"/>
          </p:nvPr>
        </p:nvSpPr>
        <p:spPr/>
        <p:txBody>
          <a:bodyPr/>
          <a:lstStyle/>
          <a:p>
            <a:fld id="{C6556586-BC9E-4B0F-89BF-BC0206612EDA}" type="slidenum">
              <a:rPr lang="en-US" smtClean="0"/>
              <a:t>32</a:t>
            </a:fld>
            <a:endParaRPr lang="en-US"/>
          </a:p>
        </p:txBody>
      </p:sp>
    </p:spTree>
    <p:extLst>
      <p:ext uri="{BB962C8B-B14F-4D97-AF65-F5344CB8AC3E}">
        <p14:creationId xmlns:p14="http://schemas.microsoft.com/office/powerpoint/2010/main" val="379890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your body for ticks is also </a:t>
            </a:r>
            <a:r>
              <a:rPr lang="en-US" b="1" dirty="0"/>
              <a:t>really important. </a:t>
            </a:r>
            <a:r>
              <a:rPr lang="en-US" b="0" dirty="0"/>
              <a:t>By checking for ticks, you can find and get rid of any ticks crawling on you before they bite. When you’re outside exploring or playing, stop every once in awhile to check your body and clothes for ticks. If you’re outside with someone else, ask a parent or friend to check areas that you can’t see (like your back). You should also check for ticks after coming inside after being outdoors. Ask a parent to help you look all over your body for ticks.</a:t>
            </a:r>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33</a:t>
            </a:fld>
            <a:endParaRPr lang="en-US"/>
          </a:p>
        </p:txBody>
      </p:sp>
    </p:spTree>
    <p:extLst>
      <p:ext uri="{BB962C8B-B14F-4D97-AF65-F5344CB8AC3E}">
        <p14:creationId xmlns:p14="http://schemas.microsoft.com/office/powerpoint/2010/main" val="159323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Ticks like to find a good hiding place on your body – check these areas for ticks!</a:t>
            </a:r>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34</a:t>
            </a:fld>
            <a:endParaRPr lang="en-US"/>
          </a:p>
        </p:txBody>
      </p:sp>
    </p:spTree>
    <p:extLst>
      <p:ext uri="{BB962C8B-B14F-4D97-AF65-F5344CB8AC3E}">
        <p14:creationId xmlns:p14="http://schemas.microsoft.com/office/powerpoint/2010/main" val="26178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pet every day for ticks, especially after they spend time outside. Run your fingers through your pet’s fur to feel for any small bumps. If you find a tick, ask an adult to help you remove it.</a:t>
            </a:r>
          </a:p>
        </p:txBody>
      </p:sp>
      <p:sp>
        <p:nvSpPr>
          <p:cNvPr id="4" name="Slide Number Placeholder 3"/>
          <p:cNvSpPr>
            <a:spLocks noGrp="1"/>
          </p:cNvSpPr>
          <p:nvPr>
            <p:ph type="sldNum" sz="quarter" idx="5"/>
          </p:nvPr>
        </p:nvSpPr>
        <p:spPr/>
        <p:txBody>
          <a:bodyPr/>
          <a:lstStyle/>
          <a:p>
            <a:fld id="{C6556586-BC9E-4B0F-89BF-BC0206612EDA}" type="slidenum">
              <a:rPr lang="en-US" smtClean="0"/>
              <a:t>35</a:t>
            </a:fld>
            <a:endParaRPr lang="en-US"/>
          </a:p>
        </p:txBody>
      </p:sp>
    </p:spTree>
    <p:extLst>
      <p:ext uri="{BB962C8B-B14F-4D97-AF65-F5344CB8AC3E}">
        <p14:creationId xmlns:p14="http://schemas.microsoft.com/office/powerpoint/2010/main" val="1776276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outside and you find a tick crawling on you, don’t panic! Just brush or flick it off. But tell an adult so they know ticks are in the area and that more tick checks might be needed. </a:t>
            </a:r>
          </a:p>
          <a:p>
            <a:r>
              <a:rPr lang="en-US" dirty="0"/>
              <a:t>If you’re inside the house and find a tick on you, grab it with a tissue or paper towel and take it outside or flush it down the toilet. </a:t>
            </a:r>
          </a:p>
        </p:txBody>
      </p:sp>
      <p:sp>
        <p:nvSpPr>
          <p:cNvPr id="4" name="Slide Number Placeholder 3"/>
          <p:cNvSpPr>
            <a:spLocks noGrp="1"/>
          </p:cNvSpPr>
          <p:nvPr>
            <p:ph type="sldNum" sz="quarter" idx="5"/>
          </p:nvPr>
        </p:nvSpPr>
        <p:spPr/>
        <p:txBody>
          <a:bodyPr/>
          <a:lstStyle/>
          <a:p>
            <a:fld id="{C6556586-BC9E-4B0F-89BF-BC0206612EDA}" type="slidenum">
              <a:rPr lang="en-US" smtClean="0"/>
              <a:t>39</a:t>
            </a:fld>
            <a:endParaRPr lang="en-US"/>
          </a:p>
        </p:txBody>
      </p:sp>
    </p:spTree>
    <p:extLst>
      <p:ext uri="{BB962C8B-B14F-4D97-AF65-F5344CB8AC3E}">
        <p14:creationId xmlns:p14="http://schemas.microsoft.com/office/powerpoint/2010/main" val="636092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40</a:t>
            </a:fld>
            <a:endParaRPr lang="en-US"/>
          </a:p>
        </p:txBody>
      </p:sp>
    </p:spTree>
    <p:extLst>
      <p:ext uri="{BB962C8B-B14F-4D97-AF65-F5344CB8AC3E}">
        <p14:creationId xmlns:p14="http://schemas.microsoft.com/office/powerpoint/2010/main" val="3100013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shouldn’t squish a tick because it could be filled with blood and germs that could make you sick. </a:t>
            </a:r>
          </a:p>
        </p:txBody>
      </p:sp>
      <p:sp>
        <p:nvSpPr>
          <p:cNvPr id="4" name="Slide Number Placeholder 3"/>
          <p:cNvSpPr>
            <a:spLocks noGrp="1"/>
          </p:cNvSpPr>
          <p:nvPr>
            <p:ph type="sldNum" sz="quarter" idx="5"/>
          </p:nvPr>
        </p:nvSpPr>
        <p:spPr/>
        <p:txBody>
          <a:bodyPr/>
          <a:lstStyle/>
          <a:p>
            <a:fld id="{C6556586-BC9E-4B0F-89BF-BC0206612EDA}" type="slidenum">
              <a:rPr lang="en-US" smtClean="0"/>
              <a:t>41</a:t>
            </a:fld>
            <a:endParaRPr lang="en-US"/>
          </a:p>
        </p:txBody>
      </p:sp>
    </p:spTree>
    <p:extLst>
      <p:ext uri="{BB962C8B-B14F-4D97-AF65-F5344CB8AC3E}">
        <p14:creationId xmlns:p14="http://schemas.microsoft.com/office/powerpoint/2010/main" val="2169240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Tweezers are the best way to remove a tick, but if an adult doesn’t have tweezers with them, they can also use a tissue to grab and remove the tick.</a:t>
            </a:r>
          </a:p>
        </p:txBody>
      </p:sp>
      <p:sp>
        <p:nvSpPr>
          <p:cNvPr id="4" name="Slide Number Placeholder 3"/>
          <p:cNvSpPr>
            <a:spLocks noGrp="1"/>
          </p:cNvSpPr>
          <p:nvPr>
            <p:ph type="sldNum" sz="quarter" idx="5"/>
          </p:nvPr>
        </p:nvSpPr>
        <p:spPr/>
        <p:txBody>
          <a:bodyPr/>
          <a:lstStyle/>
          <a:p>
            <a:fld id="{C6556586-BC9E-4B0F-89BF-BC0206612EDA}" type="slidenum">
              <a:rPr lang="en-US" smtClean="0"/>
              <a:t>42</a:t>
            </a:fld>
            <a:endParaRPr lang="en-US"/>
          </a:p>
        </p:txBody>
      </p:sp>
    </p:spTree>
    <p:extLst>
      <p:ext uri="{BB962C8B-B14F-4D97-AF65-F5344CB8AC3E}">
        <p14:creationId xmlns:p14="http://schemas.microsoft.com/office/powerpoint/2010/main" val="1946047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45</a:t>
            </a:fld>
            <a:endParaRPr lang="en-US"/>
          </a:p>
        </p:txBody>
      </p:sp>
    </p:spTree>
    <p:extLst>
      <p:ext uri="{BB962C8B-B14F-4D97-AF65-F5344CB8AC3E}">
        <p14:creationId xmlns:p14="http://schemas.microsoft.com/office/powerpoint/2010/main" val="334324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Vocabulary</a:t>
            </a:r>
            <a:r>
              <a:rPr lang="en-US" b="1" dirty="0"/>
              <a:t>:</a:t>
            </a:r>
          </a:p>
          <a:p>
            <a:r>
              <a:rPr lang="en-US" u="sng" dirty="0"/>
              <a:t>Arthropods</a:t>
            </a:r>
            <a:r>
              <a:rPr lang="en-US" dirty="0"/>
              <a:t>: Invertebrate animals with a hard exoskeleton (which means they have no bones inside), segmented bodies (which means their bodies have different sections), and paired jointed appendages (such as legs, etc.)</a:t>
            </a:r>
          </a:p>
          <a:p>
            <a:r>
              <a:rPr lang="en-US" dirty="0"/>
              <a:t>Can you think of anything else that looks like a spider? Why does it look like a spider?</a:t>
            </a:r>
          </a:p>
        </p:txBody>
      </p:sp>
      <p:sp>
        <p:nvSpPr>
          <p:cNvPr id="4" name="Slide Number Placeholder 3"/>
          <p:cNvSpPr>
            <a:spLocks noGrp="1"/>
          </p:cNvSpPr>
          <p:nvPr>
            <p:ph type="sldNum" sz="quarter" idx="5"/>
          </p:nvPr>
        </p:nvSpPr>
        <p:spPr/>
        <p:txBody>
          <a:bodyPr/>
          <a:lstStyle/>
          <a:p>
            <a:fld id="{C6556586-BC9E-4B0F-89BF-BC0206612EDA}" type="slidenum">
              <a:rPr lang="en-US" smtClean="0"/>
              <a:t>5</a:t>
            </a:fld>
            <a:endParaRPr lang="en-US"/>
          </a:p>
        </p:txBody>
      </p:sp>
    </p:spTree>
    <p:extLst>
      <p:ext uri="{BB962C8B-B14F-4D97-AF65-F5344CB8AC3E}">
        <p14:creationId xmlns:p14="http://schemas.microsoft.com/office/powerpoint/2010/main" val="2578397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Supplementary slide – Lyme disease transmission</a:t>
            </a:r>
          </a:p>
          <a:p>
            <a:r>
              <a:rPr lang="en-US" b="0" dirty="0"/>
              <a:t>This slide shows how ticks can get infected with the germs that cause Lyme disease and how ticks can spread these germs to people.</a:t>
            </a:r>
          </a:p>
          <a:p>
            <a:r>
              <a:rPr lang="en-US" b="1" dirty="0"/>
              <a:t>Vocabulary:</a:t>
            </a:r>
          </a:p>
          <a:p>
            <a:r>
              <a:rPr lang="en-US" u="sng" dirty="0"/>
              <a:t>Host</a:t>
            </a:r>
            <a:r>
              <a:rPr lang="en-US" dirty="0"/>
              <a:t>: What a tick normally feeds on.</a:t>
            </a:r>
          </a:p>
          <a:p>
            <a:r>
              <a:rPr lang="en-US" u="sng" dirty="0"/>
              <a:t>Source</a:t>
            </a:r>
            <a:r>
              <a:rPr lang="en-US" dirty="0"/>
              <a:t>: Where a pathogen/germ comes from.</a:t>
            </a:r>
          </a:p>
          <a:p>
            <a:r>
              <a:rPr lang="en-US" u="sng" dirty="0"/>
              <a:t>Bacteria</a:t>
            </a:r>
            <a:r>
              <a:rPr lang="en-US" dirty="0"/>
              <a:t>: Type of germ/pathogen that can make you sick.</a:t>
            </a:r>
          </a:p>
          <a:p>
            <a:r>
              <a:rPr lang="en-US" u="sng" dirty="0"/>
              <a:t>Transmission</a:t>
            </a:r>
            <a:r>
              <a:rPr lang="en-US" dirty="0"/>
              <a:t>: How a germ/pathogen is passed to a new host/person. </a:t>
            </a:r>
          </a:p>
        </p:txBody>
      </p:sp>
      <p:sp>
        <p:nvSpPr>
          <p:cNvPr id="4" name="Slide Number Placeholder 3"/>
          <p:cNvSpPr>
            <a:spLocks noGrp="1"/>
          </p:cNvSpPr>
          <p:nvPr>
            <p:ph type="sldNum" sz="quarter" idx="5"/>
          </p:nvPr>
        </p:nvSpPr>
        <p:spPr/>
        <p:txBody>
          <a:bodyPr/>
          <a:lstStyle/>
          <a:p>
            <a:fld id="{C6556586-BC9E-4B0F-89BF-BC0206612EDA}" type="slidenum">
              <a:rPr lang="en-US" smtClean="0"/>
              <a:t>46</a:t>
            </a:fld>
            <a:endParaRPr lang="en-US"/>
          </a:p>
        </p:txBody>
      </p:sp>
    </p:spTree>
    <p:extLst>
      <p:ext uri="{BB962C8B-B14F-4D97-AF65-F5344CB8AC3E}">
        <p14:creationId xmlns:p14="http://schemas.microsoft.com/office/powerpoint/2010/main" val="92025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types of arthropods, but the two types that you are most likely to encounter are arachnids and insects.</a:t>
            </a:r>
          </a:p>
          <a:p>
            <a:r>
              <a:rPr lang="en-US" b="1" dirty="0"/>
              <a:t>Vocabulary: </a:t>
            </a:r>
          </a:p>
          <a:p>
            <a:r>
              <a:rPr lang="en-US" u="sng" dirty="0"/>
              <a:t>Arachnids</a:t>
            </a:r>
            <a:r>
              <a:rPr lang="en-US" dirty="0"/>
              <a:t>: Type of arthropod with 8 legs, no antennae, and a body with 2 main sections. Examples: spiders, ticks.</a:t>
            </a:r>
          </a:p>
          <a:p>
            <a:r>
              <a:rPr lang="en-US" u="sng" dirty="0"/>
              <a:t>Insects</a:t>
            </a:r>
            <a:r>
              <a:rPr lang="en-US" dirty="0"/>
              <a:t>: Type of arthropod with 6 legs, antennae, and a body with 3 sections. Examples: mosquitoes, butterflies, beetles.</a:t>
            </a:r>
          </a:p>
          <a:p>
            <a:r>
              <a:rPr lang="en-US" u="sng" dirty="0"/>
              <a:t>Antennae</a:t>
            </a:r>
            <a:r>
              <a:rPr lang="en-US" dirty="0"/>
              <a:t>: Long, thin body parts attached to the head of insects that help them sense things, such as touch and smell. </a:t>
            </a:r>
          </a:p>
          <a:p>
            <a:r>
              <a:rPr lang="en-US" u="sng" dirty="0"/>
              <a:t>Thorax</a:t>
            </a:r>
            <a:r>
              <a:rPr lang="en-US" dirty="0"/>
              <a:t>: Middle body section of an insect that is behind the head and before the abdomen.</a:t>
            </a:r>
          </a:p>
          <a:p>
            <a:r>
              <a:rPr lang="en-US" u="sng" dirty="0"/>
              <a:t>Abdomen</a:t>
            </a:r>
            <a:r>
              <a:rPr lang="en-US" dirty="0"/>
              <a:t>: Body section farthest away from the head that holds most of the internal organs. </a:t>
            </a:r>
          </a:p>
        </p:txBody>
      </p:sp>
      <p:sp>
        <p:nvSpPr>
          <p:cNvPr id="4" name="Slide Number Placeholder 3"/>
          <p:cNvSpPr>
            <a:spLocks noGrp="1"/>
          </p:cNvSpPr>
          <p:nvPr>
            <p:ph type="sldNum" sz="quarter" idx="5"/>
          </p:nvPr>
        </p:nvSpPr>
        <p:spPr/>
        <p:txBody>
          <a:bodyPr/>
          <a:lstStyle/>
          <a:p>
            <a:fld id="{C6556586-BC9E-4B0F-89BF-BC0206612EDA}" type="slidenum">
              <a:rPr lang="en-US" smtClean="0"/>
              <a:t>6</a:t>
            </a:fld>
            <a:endParaRPr lang="en-US"/>
          </a:p>
        </p:txBody>
      </p:sp>
    </p:spTree>
    <p:extLst>
      <p:ext uri="{BB962C8B-B14F-4D97-AF65-F5344CB8AC3E}">
        <p14:creationId xmlns:p14="http://schemas.microsoft.com/office/powerpoint/2010/main" val="94186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a:t>
            </a:r>
          </a:p>
          <a:p>
            <a:r>
              <a:rPr lang="en-US" u="sng" dirty="0"/>
              <a:t>Capitulum</a:t>
            </a:r>
            <a:r>
              <a:rPr lang="en-US" dirty="0"/>
              <a:t>: The mouthparts of a tick. </a:t>
            </a:r>
          </a:p>
          <a:p>
            <a:r>
              <a:rPr lang="en-US" u="sng" dirty="0"/>
              <a:t>Abdomen</a:t>
            </a:r>
            <a:r>
              <a:rPr lang="en-US" dirty="0"/>
              <a:t>: The softer body section of a tick that holds most of the internal organs. For a female, the abdomen can expand while eating.</a:t>
            </a:r>
          </a:p>
          <a:p>
            <a:r>
              <a:rPr lang="en-US" u="sng" dirty="0"/>
              <a:t>Scutum</a:t>
            </a:r>
            <a:r>
              <a:rPr lang="en-US" dirty="0"/>
              <a:t>: The hard covering or shield on the back of the abdomen. The scutum is small for female ticks, but it covers the whole back of a male tick. (This image shows a female).</a:t>
            </a:r>
          </a:p>
        </p:txBody>
      </p:sp>
      <p:sp>
        <p:nvSpPr>
          <p:cNvPr id="4" name="Slide Number Placeholder 3"/>
          <p:cNvSpPr>
            <a:spLocks noGrp="1"/>
          </p:cNvSpPr>
          <p:nvPr>
            <p:ph type="sldNum" sz="quarter" idx="5"/>
          </p:nvPr>
        </p:nvSpPr>
        <p:spPr/>
        <p:txBody>
          <a:bodyPr/>
          <a:lstStyle/>
          <a:p>
            <a:fld id="{C6556586-BC9E-4B0F-89BF-BC0206612EDA}" type="slidenum">
              <a:rPr lang="en-US" smtClean="0"/>
              <a:t>7</a:t>
            </a:fld>
            <a:endParaRPr lang="en-US"/>
          </a:p>
        </p:txBody>
      </p:sp>
    </p:spTree>
    <p:extLst>
      <p:ext uri="{BB962C8B-B14F-4D97-AF65-F5344CB8AC3E}">
        <p14:creationId xmlns:p14="http://schemas.microsoft.com/office/powerpoint/2010/main" val="262468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56586-BC9E-4B0F-89BF-BC0206612EDA}" type="slidenum">
              <a:rPr lang="en-US" smtClean="0"/>
              <a:t>8</a:t>
            </a:fld>
            <a:endParaRPr lang="en-US"/>
          </a:p>
        </p:txBody>
      </p:sp>
    </p:spTree>
    <p:extLst>
      <p:ext uri="{BB962C8B-B14F-4D97-AF65-F5344CB8AC3E}">
        <p14:creationId xmlns:p14="http://schemas.microsoft.com/office/powerpoint/2010/main" val="42524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 </a:t>
            </a:r>
          </a:p>
          <a:p>
            <a:r>
              <a:rPr lang="en-US" u="sng" dirty="0"/>
              <a:t>Larva</a:t>
            </a:r>
            <a:r>
              <a:rPr lang="en-US" dirty="0"/>
              <a:t>: The immature (not fully-grown) life stage of a tick that comes after the egg stage, but before the nymph stage. Larval ticks have only 6 legs. </a:t>
            </a:r>
          </a:p>
          <a:p>
            <a:r>
              <a:rPr lang="en-US" u="sng" dirty="0"/>
              <a:t>Nymph</a:t>
            </a:r>
            <a:r>
              <a:rPr lang="en-US" dirty="0"/>
              <a:t>: The immature life stage of a tick that comes after the larva stage, but before the mature adult stage. Nymphal ticks have 8 legs.</a:t>
            </a:r>
          </a:p>
          <a:p>
            <a:r>
              <a:rPr lang="en-US" u="sng" dirty="0"/>
              <a:t>Adult</a:t>
            </a:r>
            <a:r>
              <a:rPr lang="en-US" dirty="0"/>
              <a:t>: The final, mature life stage of a tick. Adult ticks have 8 legs. Adult female ticks will lay eggs. </a:t>
            </a:r>
          </a:p>
        </p:txBody>
      </p:sp>
      <p:sp>
        <p:nvSpPr>
          <p:cNvPr id="4" name="Slide Number Placeholder 3"/>
          <p:cNvSpPr>
            <a:spLocks noGrp="1"/>
          </p:cNvSpPr>
          <p:nvPr>
            <p:ph type="sldNum" sz="quarter" idx="5"/>
          </p:nvPr>
        </p:nvSpPr>
        <p:spPr/>
        <p:txBody>
          <a:bodyPr/>
          <a:lstStyle/>
          <a:p>
            <a:fld id="{C6556586-BC9E-4B0F-89BF-BC0206612EDA}" type="slidenum">
              <a:rPr lang="en-US" smtClean="0"/>
              <a:t>9</a:t>
            </a:fld>
            <a:endParaRPr lang="en-US"/>
          </a:p>
        </p:txBody>
      </p:sp>
    </p:spTree>
    <p:extLst>
      <p:ext uri="{BB962C8B-B14F-4D97-AF65-F5344CB8AC3E}">
        <p14:creationId xmlns:p14="http://schemas.microsoft.com/office/powerpoint/2010/main" val="383061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Real-life examples: poppy seed and apple seed</a:t>
            </a:r>
          </a:p>
        </p:txBody>
      </p:sp>
      <p:sp>
        <p:nvSpPr>
          <p:cNvPr id="4" name="Slide Number Placeholder 3"/>
          <p:cNvSpPr>
            <a:spLocks noGrp="1"/>
          </p:cNvSpPr>
          <p:nvPr>
            <p:ph type="sldNum" sz="quarter" idx="5"/>
          </p:nvPr>
        </p:nvSpPr>
        <p:spPr/>
        <p:txBody>
          <a:bodyPr/>
          <a:lstStyle/>
          <a:p>
            <a:fld id="{C6556586-BC9E-4B0F-89BF-BC0206612EDA}" type="slidenum">
              <a:rPr lang="en-US" smtClean="0"/>
              <a:t>10</a:t>
            </a:fld>
            <a:endParaRPr lang="en-US"/>
          </a:p>
        </p:txBody>
      </p:sp>
    </p:spTree>
    <p:extLst>
      <p:ext uri="{BB962C8B-B14F-4D97-AF65-F5344CB8AC3E}">
        <p14:creationId xmlns:p14="http://schemas.microsoft.com/office/powerpoint/2010/main" val="205358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560CEF1B-CB07-4FA1-B125-538DA6A1629A}"/>
              </a:ext>
            </a:extLst>
          </p:cNvPr>
          <p:cNvSpPr>
            <a:spLocks noGrp="1"/>
          </p:cNvSpPr>
          <p:nvPr>
            <p:ph type="dt" sz="half" idx="10"/>
          </p:nvPr>
        </p:nvSpPr>
        <p:spPr/>
        <p:txBody>
          <a:bodyPr/>
          <a:lstStyle/>
          <a:p>
            <a:endParaRPr lang="en-US" altLang="en-US" dirty="0"/>
          </a:p>
        </p:txBody>
      </p:sp>
      <p:grpSp>
        <p:nvGrpSpPr>
          <p:cNvPr id="13" name="Group 12">
            <a:extLst>
              <a:ext uri="{FF2B5EF4-FFF2-40B4-BE49-F238E27FC236}">
                <a16:creationId xmlns:a16="http://schemas.microsoft.com/office/drawing/2014/main" id="{A981609D-1EE3-4E84-AE17-4F62C932D76E}"/>
              </a:ext>
            </a:extLst>
          </p:cNvPr>
          <p:cNvGrpSpPr/>
          <p:nvPr userDrawn="1"/>
        </p:nvGrpSpPr>
        <p:grpSpPr>
          <a:xfrm>
            <a:off x="0" y="6210087"/>
            <a:ext cx="9144000" cy="612778"/>
            <a:chOff x="0" y="6210087"/>
            <a:chExt cx="9144000" cy="612778"/>
          </a:xfrm>
        </p:grpSpPr>
        <p:sp>
          <p:nvSpPr>
            <p:cNvPr id="10" name="Rectangle 9">
              <a:extLst>
                <a:ext uri="{FF2B5EF4-FFF2-40B4-BE49-F238E27FC236}">
                  <a16:creationId xmlns:a16="http://schemas.microsoft.com/office/drawing/2014/main" id="{F902B258-5FAF-4759-95A9-73727B8DE258}"/>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827537EB-E89C-49DA-BA4A-EBA25BBE2199}"/>
                </a:ext>
              </a:extLst>
            </p:cNvPr>
            <p:cNvSpPr txBox="1">
              <a:spLocks/>
            </p:cNvSpPr>
            <p:nvPr userDrawn="1"/>
          </p:nvSpPr>
          <p:spPr bwMode="auto">
            <a:xfrm>
              <a:off x="474453" y="6348412"/>
              <a:ext cx="272594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12" name="Picture 11" descr="Logo, company name&#10;&#10;Description automatically generated">
              <a:extLst>
                <a:ext uri="{FF2B5EF4-FFF2-40B4-BE49-F238E27FC236}">
                  <a16:creationId xmlns:a16="http://schemas.microsoft.com/office/drawing/2014/main" id="{A5CA6255-B859-4D1E-A2BF-4074DA2B59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grpSp>
      <p:sp>
        <p:nvSpPr>
          <p:cNvPr id="2" name="Title 1"/>
          <p:cNvSpPr>
            <a:spLocks noGrp="1"/>
          </p:cNvSpPr>
          <p:nvPr>
            <p:ph type="ctrTitle"/>
          </p:nvPr>
        </p:nvSpPr>
        <p:spPr>
          <a:xfrm>
            <a:off x="685800" y="2130425"/>
            <a:ext cx="7772400" cy="1470025"/>
          </a:xfrm>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Segoe UI" panose="020B0502040204020203"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Footer Placeholder 7">
            <a:extLst>
              <a:ext uri="{FF2B5EF4-FFF2-40B4-BE49-F238E27FC236}">
                <a16:creationId xmlns:a16="http://schemas.microsoft.com/office/drawing/2014/main" id="{5C03F7A1-95D7-42E2-B6D8-9F4FD01831AA}"/>
              </a:ext>
            </a:extLst>
          </p:cNvPr>
          <p:cNvSpPr>
            <a:spLocks noGrp="1"/>
          </p:cNvSpPr>
          <p:nvPr>
            <p:ph type="ftr" sz="quarter" idx="11"/>
          </p:nvPr>
        </p:nvSpPr>
        <p:spPr/>
        <p:txBody>
          <a:bodyPr/>
          <a:lstStyle/>
          <a:p>
            <a:endParaRPr lang="en-US" altLang="en-US"/>
          </a:p>
        </p:txBody>
      </p:sp>
      <p:sp>
        <p:nvSpPr>
          <p:cNvPr id="14" name="Slide Number Placeholder 5">
            <a:extLst>
              <a:ext uri="{FF2B5EF4-FFF2-40B4-BE49-F238E27FC236}">
                <a16:creationId xmlns:a16="http://schemas.microsoft.com/office/drawing/2014/main" id="{35D023BF-9DD4-4D79-ADC0-206258C04702}"/>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5192844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E723584-76FA-4A9B-9593-20FE60A7BBD0}"/>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F0FF8FF3-0CC7-4839-96AA-CF5E126A3BE9}"/>
              </a:ext>
            </a:extLst>
          </p:cNvPr>
          <p:cNvSpPr txBox="1">
            <a:spLocks/>
          </p:cNvSpPr>
          <p:nvPr userDrawn="1"/>
        </p:nvSpPr>
        <p:spPr bwMode="auto">
          <a:xfrm>
            <a:off x="1066800" y="6348412"/>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9" name="Picture 8" descr="Logo, company name&#10;&#10;Description automatically generated">
            <a:extLst>
              <a:ext uri="{FF2B5EF4-FFF2-40B4-BE49-F238E27FC236}">
                <a16:creationId xmlns:a16="http://schemas.microsoft.com/office/drawing/2014/main" id="{6E90FF2D-AACC-449D-809F-8017C982B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0" name="Slide Number Placeholder 5">
            <a:extLst>
              <a:ext uri="{FF2B5EF4-FFF2-40B4-BE49-F238E27FC236}">
                <a16:creationId xmlns:a16="http://schemas.microsoft.com/office/drawing/2014/main" id="{260B4119-EC4F-4B47-8D09-444012EB50B0}"/>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33537512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076D156-E4D3-4DA9-9F3C-C847DAF0700B}"/>
              </a:ext>
            </a:extLst>
          </p:cNvPr>
          <p:cNvGrpSpPr/>
          <p:nvPr userDrawn="1"/>
        </p:nvGrpSpPr>
        <p:grpSpPr>
          <a:xfrm>
            <a:off x="0" y="6245223"/>
            <a:ext cx="9144000" cy="476251"/>
            <a:chOff x="0" y="6245223"/>
            <a:chExt cx="9144000" cy="476251"/>
          </a:xfrm>
        </p:grpSpPr>
        <p:sp>
          <p:nvSpPr>
            <p:cNvPr id="12" name="Rectangle 11">
              <a:extLst>
                <a:ext uri="{FF2B5EF4-FFF2-40B4-BE49-F238E27FC236}">
                  <a16:creationId xmlns:a16="http://schemas.microsoft.com/office/drawing/2014/main" id="{C06FB208-4F44-4A4B-94A0-AB9C46C891D0}"/>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116D3BD7-B37D-472C-8108-D061E08CEBFC}"/>
                </a:ext>
              </a:extLst>
            </p:cNvPr>
            <p:cNvSpPr txBox="1">
              <a:spLocks/>
            </p:cNvSpPr>
            <p:nvPr userDrawn="1"/>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grpSp>
      <p:pic>
        <p:nvPicPr>
          <p:cNvPr id="10" name="Picture 9" descr="Logo, company name&#10;&#10;Description automatically generated">
            <a:extLst>
              <a:ext uri="{FF2B5EF4-FFF2-40B4-BE49-F238E27FC236}">
                <a16:creationId xmlns:a16="http://schemas.microsoft.com/office/drawing/2014/main" id="{ECB4D90A-81EB-4294-B47B-828C4D0CF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5" name="Slide Number Placeholder 5">
            <a:extLst>
              <a:ext uri="{FF2B5EF4-FFF2-40B4-BE49-F238E27FC236}">
                <a16:creationId xmlns:a16="http://schemas.microsoft.com/office/drawing/2014/main" id="{0F745876-E32E-4636-A31A-BB136B0DAD08}"/>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7194110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5007814-2320-4BED-B7BB-243394BB013F}"/>
              </a:ext>
            </a:extLst>
          </p:cNvPr>
          <p:cNvGrpSpPr/>
          <p:nvPr userDrawn="1"/>
        </p:nvGrpSpPr>
        <p:grpSpPr>
          <a:xfrm>
            <a:off x="0" y="6245223"/>
            <a:ext cx="9144000" cy="476251"/>
            <a:chOff x="0" y="6245223"/>
            <a:chExt cx="9144000" cy="476251"/>
          </a:xfrm>
        </p:grpSpPr>
        <p:sp>
          <p:nvSpPr>
            <p:cNvPr id="14" name="Rectangle 13">
              <a:extLst>
                <a:ext uri="{FF2B5EF4-FFF2-40B4-BE49-F238E27FC236}">
                  <a16:creationId xmlns:a16="http://schemas.microsoft.com/office/drawing/2014/main" id="{B72B3EE7-C1EE-4729-AA0E-A717CE8E428E}"/>
                </a:ext>
              </a:extLst>
            </p:cNvPr>
            <p:cNvSpPr/>
            <p:nvPr userDrawn="1"/>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FC2FC66E-4CF1-4EA6-9E3D-DAD7130DF412}"/>
                </a:ext>
              </a:extLst>
            </p:cNvPr>
            <p:cNvSpPr txBox="1">
              <a:spLocks/>
            </p:cNvSpPr>
            <p:nvPr userDrawn="1"/>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grpSp>
      <p:sp>
        <p:nvSpPr>
          <p:cNvPr id="2" name="Title 1"/>
          <p:cNvSpPr>
            <a:spLocks noGrp="1"/>
          </p:cNvSpPr>
          <p:nvPr>
            <p:ph type="title"/>
          </p:nvPr>
        </p:nvSpPr>
        <p:spPr/>
        <p:txBody>
          <a:bodyPr/>
          <a:lstStyle>
            <a:lvl1pPr>
              <a:defRPr sz="4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6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600">
                <a:latin typeface="Segoe UI" panose="020B0502040204020203" pitchFamily="34" charset="0"/>
                <a:cs typeface="Segoe UI" panose="020B0502040204020203" pitchFamily="34" charset="0"/>
              </a:defRPr>
            </a:lvl4pPr>
            <a:lvl5pPr>
              <a:defRPr sz="16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company name&#10;&#10;Description automatically generated">
            <a:extLst>
              <a:ext uri="{FF2B5EF4-FFF2-40B4-BE49-F238E27FC236}">
                <a16:creationId xmlns:a16="http://schemas.microsoft.com/office/drawing/2014/main" id="{60E137B4-5C40-4C8B-BC3E-792AAAC5B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210087"/>
            <a:ext cx="888672" cy="612778"/>
          </a:xfrm>
          <a:prstGeom prst="rect">
            <a:avLst/>
          </a:prstGeom>
        </p:spPr>
      </p:pic>
      <p:sp>
        <p:nvSpPr>
          <p:cNvPr id="18" name="Slide Number Placeholder 5">
            <a:extLst>
              <a:ext uri="{FF2B5EF4-FFF2-40B4-BE49-F238E27FC236}">
                <a16:creationId xmlns:a16="http://schemas.microsoft.com/office/drawing/2014/main" id="{8ED374FB-696D-4EE3-980A-3B463939DDB4}"/>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6377427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6" name="Text Placeholder 5">
            <a:extLst>
              <a:ext uri="{FF2B5EF4-FFF2-40B4-BE49-F238E27FC236}">
                <a16:creationId xmlns:a16="http://schemas.microsoft.com/office/drawing/2014/main" id="{451443E7-C017-440C-BB4D-0F533C06A2EC}"/>
              </a:ext>
            </a:extLst>
          </p:cNvPr>
          <p:cNvSpPr>
            <a:spLocks noGrp="1"/>
          </p:cNvSpPr>
          <p:nvPr>
            <p:ph type="body" sz="quarter" idx="13"/>
          </p:nvPr>
        </p:nvSpPr>
        <p:spPr>
          <a:xfrm>
            <a:off x="533400" y="533400"/>
            <a:ext cx="80010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11DA090-489C-4CE4-BD36-260894E590CA}"/>
              </a:ext>
            </a:extLst>
          </p:cNvPr>
          <p:cNvSpPr>
            <a:spLocks noGrp="1"/>
          </p:cNvSpPr>
          <p:nvPr>
            <p:ph type="sldNum" sz="quarter" idx="12"/>
          </p:nvPr>
        </p:nvSpPr>
        <p:spPr>
          <a:xfrm>
            <a:off x="6553200" y="6245223"/>
            <a:ext cx="2133600" cy="476252"/>
          </a:xfrm>
        </p:spPr>
        <p:txBody>
          <a:bodyPr/>
          <a:lstStyle>
            <a:lvl1pPr algn="r">
              <a:defRPr>
                <a:latin typeface="Segoe UI" panose="020B0502040204020203" pitchFamily="34" charset="0"/>
                <a:cs typeface="Segoe UI" panose="020B0502040204020203" pitchFamily="34" charset="0"/>
              </a:defRPr>
            </a:lvl1pPr>
          </a:lstStyle>
          <a:p>
            <a:fld id="{A74F3F3D-AA83-49C9-8E77-7D06AD0F75E7}" type="slidenum">
              <a:rPr lang="en-US" altLang="en-US" smtClean="0"/>
              <a:pPr/>
              <a:t>‹#›</a:t>
            </a:fld>
            <a:endParaRPr lang="en-US" altLang="en-US" dirty="0"/>
          </a:p>
        </p:txBody>
      </p:sp>
    </p:spTree>
    <p:extLst>
      <p:ext uri="{BB962C8B-B14F-4D97-AF65-F5344CB8AC3E}">
        <p14:creationId xmlns:p14="http://schemas.microsoft.com/office/powerpoint/2010/main" val="1909091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Segoe UI" panose="020B0502040204020203" pitchFamily="34" charset="0"/>
                <a:cs typeface="Segoe UI" panose="020B0502040204020203" pitchFamily="34" charset="0"/>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latin typeface="Segoe UI" panose="020B0502040204020203" pitchFamily="34" charset="0"/>
                <a:cs typeface="Segoe UI" panose="020B0502040204020203" pitchFamily="34" charset="0"/>
              </a:defRPr>
            </a:lvl1pPr>
          </a:lstStyle>
          <a:p>
            <a:fld id="{71205640-BDD0-4870-987F-B5CDF7981EE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ransition>
    <p:fade/>
  </p:transition>
  <p:hf hdr="0" ftr="0" dt="0"/>
  <p:txStyles>
    <p:titleStyle>
      <a:lvl1pPr algn="ctr" rtl="0" fontAlgn="base">
        <a:spcBef>
          <a:spcPct val="0"/>
        </a:spcBef>
        <a:spcAft>
          <a:spcPct val="0"/>
        </a:spcAft>
        <a:defRPr sz="4400">
          <a:solidFill>
            <a:schemeClr val="tx2"/>
          </a:solidFill>
          <a:latin typeface="Segoe UI" panose="020B0502040204020203" pitchFamily="34" charset="0"/>
          <a:ea typeface="+mj-ea"/>
          <a:cs typeface="Segoe UI" panose="020B0502040204020203"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Segoe UI" panose="020B0502040204020203" pitchFamily="34" charset="0"/>
          <a:ea typeface="+mn-ea"/>
          <a:cs typeface="Segoe UI" panose="020B0502040204020203" pitchFamily="34" charset="0"/>
        </a:defRPr>
      </a:lvl1pPr>
      <a:lvl2pPr marL="742950" indent="-285750" algn="l" rtl="0" fontAlgn="base">
        <a:spcBef>
          <a:spcPct val="20000"/>
        </a:spcBef>
        <a:spcAft>
          <a:spcPct val="0"/>
        </a:spcAft>
        <a:buChar char="–"/>
        <a:defRPr sz="2800">
          <a:solidFill>
            <a:schemeClr val="tx1"/>
          </a:solidFill>
          <a:latin typeface="Segoe UI" panose="020B0502040204020203" pitchFamily="34" charset="0"/>
          <a:cs typeface="Segoe UI" panose="020B0502040204020203" pitchFamily="34" charset="0"/>
        </a:defRPr>
      </a:lvl2pPr>
      <a:lvl3pPr marL="1143000" indent="-228600" algn="l" rtl="0" fontAlgn="base">
        <a:spcBef>
          <a:spcPct val="20000"/>
        </a:spcBef>
        <a:spcAft>
          <a:spcPct val="0"/>
        </a:spcAft>
        <a:buChar char="•"/>
        <a:defRPr sz="2400">
          <a:solidFill>
            <a:schemeClr val="tx1"/>
          </a:solidFill>
          <a:latin typeface="Segoe UI" panose="020B0502040204020203" pitchFamily="34" charset="0"/>
          <a:cs typeface="Segoe UI" panose="020B0502040204020203" pitchFamily="34" charset="0"/>
        </a:defRPr>
      </a:lvl3pPr>
      <a:lvl4pPr marL="1600200" indent="-228600" algn="l" rtl="0" fontAlgn="base">
        <a:spcBef>
          <a:spcPct val="20000"/>
        </a:spcBef>
        <a:spcAft>
          <a:spcPct val="0"/>
        </a:spcAft>
        <a:buChar char="–"/>
        <a:defRPr sz="2000">
          <a:solidFill>
            <a:schemeClr val="tx1"/>
          </a:solidFill>
          <a:latin typeface="Segoe UI" panose="020B0502040204020203" pitchFamily="34" charset="0"/>
          <a:cs typeface="Segoe UI" panose="020B0502040204020203" pitchFamily="34" charset="0"/>
        </a:defRPr>
      </a:lvl4pPr>
      <a:lvl5pPr marL="2057400" indent="-228600" algn="l" rtl="0" fontAlgn="base">
        <a:spcBef>
          <a:spcPct val="20000"/>
        </a:spcBef>
        <a:spcAft>
          <a:spcPct val="0"/>
        </a:spcAft>
        <a:buChar char="»"/>
        <a:defRPr sz="2000">
          <a:solidFill>
            <a:schemeClr val="tx1"/>
          </a:solidFill>
          <a:latin typeface="Segoe UI" panose="020B0502040204020203" pitchFamily="34" charset="0"/>
          <a:cs typeface="Segoe UI" panose="020B0502040204020203"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3.xml"/><Relationship Id="rId16" Type="http://schemas.openxmlformats.org/officeDocument/2006/relationships/image" Target="../media/image41.svg"/><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jp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7.svg"/><Relationship Id="rId11" Type="http://schemas.openxmlformats.org/officeDocument/2006/relationships/image" Target="../media/image100.svg"/><Relationship Id="rId5" Type="http://schemas.openxmlformats.org/officeDocument/2006/relationships/image" Target="../media/image96.png"/><Relationship Id="rId10" Type="http://schemas.openxmlformats.org/officeDocument/2006/relationships/image" Target="../media/image99.png"/><Relationship Id="rId4" Type="http://schemas.openxmlformats.org/officeDocument/2006/relationships/image" Target="../media/image95.svg"/><Relationship Id="rId9" Type="http://schemas.openxmlformats.org/officeDocument/2006/relationships/image" Target="../media/image79.svg"/></Relationships>
</file>

<file path=ppt/slides/_rels/slide3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4.svg"/><Relationship Id="rId5" Type="http://schemas.openxmlformats.org/officeDocument/2006/relationships/image" Target="../media/image103.png"/><Relationship Id="rId4" Type="http://schemas.openxmlformats.org/officeDocument/2006/relationships/image" Target="../media/image102.jpe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09.png"/><Relationship Id="rId1" Type="http://schemas.openxmlformats.org/officeDocument/2006/relationships/slideLayout" Target="../slideLayouts/slideLayout1.xml"/><Relationship Id="rId5" Type="http://schemas.openxmlformats.org/officeDocument/2006/relationships/image" Target="../media/image112.svg"/><Relationship Id="rId4" Type="http://schemas.openxmlformats.org/officeDocument/2006/relationships/image" Target="../media/image111.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svg"/><Relationship Id="rId7" Type="http://schemas.openxmlformats.org/officeDocument/2006/relationships/image" Target="../media/image118.sv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svg"/><Relationship Id="rId4" Type="http://schemas.openxmlformats.org/officeDocument/2006/relationships/image" Target="../media/image115.pn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8" Type="http://schemas.openxmlformats.org/officeDocument/2006/relationships/image" Target="../media/image123.svg"/><Relationship Id="rId3" Type="http://schemas.openxmlformats.org/officeDocument/2006/relationships/image" Target="../media/image120.png"/><Relationship Id="rId7" Type="http://schemas.openxmlformats.org/officeDocument/2006/relationships/image" Target="../media/image1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121.svg"/><Relationship Id="rId9" Type="http://schemas.openxmlformats.org/officeDocument/2006/relationships/image" Target="../media/image12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130.svg"/><Relationship Id="rId13" Type="http://schemas.openxmlformats.org/officeDocument/2006/relationships/image" Target="../media/image119.pn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16.svg"/><Relationship Id="rId17" Type="http://schemas.openxmlformats.org/officeDocument/2006/relationships/image" Target="../media/image134.svg"/><Relationship Id="rId2" Type="http://schemas.openxmlformats.org/officeDocument/2006/relationships/notesSlide" Target="../notesSlides/notesSlide36.xml"/><Relationship Id="rId16"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28.svg"/><Relationship Id="rId11" Type="http://schemas.openxmlformats.org/officeDocument/2006/relationships/image" Target="../media/image115.png"/><Relationship Id="rId5" Type="http://schemas.openxmlformats.org/officeDocument/2006/relationships/image" Target="../media/image127.png"/><Relationship Id="rId15" Type="http://schemas.openxmlformats.org/officeDocument/2006/relationships/image" Target="../media/image132.svg"/><Relationship Id="rId10" Type="http://schemas.openxmlformats.org/officeDocument/2006/relationships/image" Target="../media/image114.svg"/><Relationship Id="rId4" Type="http://schemas.openxmlformats.org/officeDocument/2006/relationships/image" Target="../media/image126.svg"/><Relationship Id="rId9" Type="http://schemas.openxmlformats.org/officeDocument/2006/relationships/image" Target="../media/image113.png"/><Relationship Id="rId14" Type="http://schemas.openxmlformats.org/officeDocument/2006/relationships/image" Target="../media/image131.png"/></Relationships>
</file>

<file path=ppt/slides/_rels/slide4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A7BE7B-B4F3-4999-9BD7-DA8E09DF5C20}"/>
              </a:ext>
            </a:extLst>
          </p:cNvPr>
          <p:cNvSpPr>
            <a:spLocks noGrp="1"/>
          </p:cNvSpPr>
          <p:nvPr>
            <p:ph type="title" idx="4294967295"/>
          </p:nvPr>
        </p:nvSpPr>
        <p:spPr/>
        <p:txBody>
          <a:bodyPr/>
          <a:lstStyle/>
          <a:p>
            <a:r>
              <a:rPr lang="en-US" sz="2000" dirty="0">
                <a:solidFill>
                  <a:schemeClr val="bg1"/>
                </a:solidFill>
              </a:rPr>
              <a:t>Don’t Let the Ticks Bite!</a:t>
            </a:r>
            <a:endParaRPr lang="en-US" dirty="0">
              <a:solidFill>
                <a:schemeClr val="bg1"/>
              </a:solidFill>
            </a:endParaRPr>
          </a:p>
        </p:txBody>
      </p:sp>
      <p:sp>
        <p:nvSpPr>
          <p:cNvPr id="3" name="Text Placeholder 2">
            <a:extLst>
              <a:ext uri="{FF2B5EF4-FFF2-40B4-BE49-F238E27FC236}">
                <a16:creationId xmlns:a16="http://schemas.microsoft.com/office/drawing/2014/main" id="{72FB1B56-C58E-4AF8-A4C1-592C39CADD06}"/>
              </a:ext>
            </a:extLst>
          </p:cNvPr>
          <p:cNvSpPr>
            <a:spLocks noGrp="1"/>
          </p:cNvSpPr>
          <p:nvPr>
            <p:ph type="body" sz="quarter" idx="13"/>
          </p:nvPr>
        </p:nvSpPr>
        <p:spPr/>
        <p:txBody>
          <a:bodyPr/>
          <a:lstStyle/>
          <a:p>
            <a:pPr marL="0" indent="0">
              <a:buNone/>
            </a:pPr>
            <a:r>
              <a:rPr lang="en-US" sz="2000" dirty="0">
                <a:solidFill>
                  <a:schemeClr val="bg1"/>
                </a:solidFill>
              </a:rPr>
              <a:t>California Department of Public Health</a:t>
            </a:r>
          </a:p>
          <a:p>
            <a:pPr marL="0" indent="0">
              <a:buNone/>
            </a:pPr>
            <a:r>
              <a:rPr lang="en-US" sz="2000" dirty="0">
                <a:solidFill>
                  <a:schemeClr val="bg1"/>
                </a:solidFill>
              </a:rPr>
              <a:t>Vector-Borne Disease Section </a:t>
            </a:r>
          </a:p>
        </p:txBody>
      </p:sp>
      <p:sp>
        <p:nvSpPr>
          <p:cNvPr id="3090" name="Text Box 18"/>
          <p:cNvSpPr txBox="1">
            <a:spLocks noChangeArrowheads="1"/>
          </p:cNvSpPr>
          <p:nvPr/>
        </p:nvSpPr>
        <p:spPr bwMode="auto">
          <a:xfrm>
            <a:off x="323138" y="5816600"/>
            <a:ext cx="8902700" cy="11684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rgbClr val="00CC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lvl1pPr defTabSz="3970338">
              <a:defRPr>
                <a:solidFill>
                  <a:schemeClr val="tx1"/>
                </a:solidFill>
                <a:latin typeface="Arial" charset="0"/>
              </a:defRPr>
            </a:lvl1pPr>
            <a:lvl2pPr defTabSz="3970338">
              <a:defRPr>
                <a:solidFill>
                  <a:schemeClr val="tx1"/>
                </a:solidFill>
                <a:latin typeface="Arial" charset="0"/>
              </a:defRPr>
            </a:lvl2pPr>
            <a:lvl3pPr defTabSz="3970338">
              <a:defRPr>
                <a:solidFill>
                  <a:schemeClr val="tx1"/>
                </a:solidFill>
                <a:latin typeface="Arial" charset="0"/>
              </a:defRPr>
            </a:lvl3pPr>
            <a:lvl4pPr defTabSz="3970338">
              <a:defRPr>
                <a:solidFill>
                  <a:schemeClr val="tx1"/>
                </a:solidFill>
                <a:latin typeface="Arial" charset="0"/>
              </a:defRPr>
            </a:lvl4pPr>
            <a:lvl5pPr defTabSz="3970338">
              <a:defRPr>
                <a:solidFill>
                  <a:schemeClr val="tx1"/>
                </a:solidFill>
                <a:latin typeface="Arial" charset="0"/>
              </a:defRPr>
            </a:lvl5pPr>
            <a:lvl6pPr defTabSz="3970338" fontAlgn="base">
              <a:spcBef>
                <a:spcPct val="0"/>
              </a:spcBef>
              <a:spcAft>
                <a:spcPct val="0"/>
              </a:spcAft>
              <a:defRPr>
                <a:solidFill>
                  <a:schemeClr val="tx1"/>
                </a:solidFill>
                <a:latin typeface="Arial" charset="0"/>
              </a:defRPr>
            </a:lvl6pPr>
            <a:lvl7pPr defTabSz="3970338" fontAlgn="base">
              <a:spcBef>
                <a:spcPct val="0"/>
              </a:spcBef>
              <a:spcAft>
                <a:spcPct val="0"/>
              </a:spcAft>
              <a:defRPr>
                <a:solidFill>
                  <a:schemeClr val="tx1"/>
                </a:solidFill>
                <a:latin typeface="Arial" charset="0"/>
              </a:defRPr>
            </a:lvl7pPr>
            <a:lvl8pPr defTabSz="3970338" fontAlgn="base">
              <a:spcBef>
                <a:spcPct val="0"/>
              </a:spcBef>
              <a:spcAft>
                <a:spcPct val="0"/>
              </a:spcAft>
              <a:defRPr>
                <a:solidFill>
                  <a:schemeClr val="tx1"/>
                </a:solidFill>
                <a:latin typeface="Arial" charset="0"/>
              </a:defRPr>
            </a:lvl8pPr>
            <a:lvl9pPr defTabSz="3970338" fontAlgn="base">
              <a:spcBef>
                <a:spcPct val="0"/>
              </a:spcBef>
              <a:spcAft>
                <a:spcPct val="0"/>
              </a:spcAft>
              <a:defRPr>
                <a:solidFill>
                  <a:schemeClr val="tx1"/>
                </a:solidFill>
                <a:latin typeface="Arial" charset="0"/>
              </a:defRPr>
            </a:lvl9pPr>
          </a:lstStyle>
          <a:p>
            <a:pPr algn="ctr">
              <a:spcBef>
                <a:spcPct val="50000"/>
              </a:spcBef>
            </a:pPr>
            <a:r>
              <a:rPr lang="en-US" altLang="en-US" sz="2400" b="1" dirty="0">
                <a:latin typeface="Segoe UI" panose="020B0502040204020203" pitchFamily="34" charset="0"/>
                <a:cs typeface="Segoe UI" panose="020B0502040204020203" pitchFamily="34" charset="0"/>
              </a:rPr>
              <a:t>California Department of Public Health</a:t>
            </a:r>
            <a:br>
              <a:rPr lang="en-US" altLang="en-US" sz="2400" b="1" dirty="0">
                <a:latin typeface="Segoe UI" panose="020B0502040204020203" pitchFamily="34" charset="0"/>
                <a:cs typeface="Segoe UI" panose="020B0502040204020203" pitchFamily="34" charset="0"/>
              </a:rPr>
            </a:br>
            <a:r>
              <a:rPr lang="en-US" altLang="en-US" sz="2400" b="1" dirty="0">
                <a:latin typeface="Segoe UI" panose="020B0502040204020203" pitchFamily="34" charset="0"/>
                <a:cs typeface="Segoe UI" panose="020B0502040204020203" pitchFamily="34" charset="0"/>
              </a:rPr>
              <a:t>Vector-Borne Disease Section</a:t>
            </a:r>
          </a:p>
        </p:txBody>
      </p:sp>
      <p:grpSp>
        <p:nvGrpSpPr>
          <p:cNvPr id="3084" name="Group 12">
            <a:extLst>
              <a:ext uri="{C183D7F6-B498-43B3-948B-1728B52AA6E4}">
                <adec:decorative xmlns:adec="http://schemas.microsoft.com/office/drawing/2017/decorative" val="1"/>
              </a:ext>
            </a:extLst>
          </p:cNvPr>
          <p:cNvGrpSpPr>
            <a:grpSpLocks/>
          </p:cNvGrpSpPr>
          <p:nvPr/>
        </p:nvGrpSpPr>
        <p:grpSpPr bwMode="auto">
          <a:xfrm>
            <a:off x="228600" y="457200"/>
            <a:ext cx="8610600" cy="5105400"/>
            <a:chOff x="7848" y="568"/>
            <a:chExt cx="6979" cy="4032"/>
          </a:xfrm>
        </p:grpSpPr>
        <p:sp>
          <p:nvSpPr>
            <p:cNvPr id="3085" name="Oval 13"/>
            <p:cNvSpPr>
              <a:spLocks noChangeAspect="1" noChangeArrowheads="1"/>
            </p:cNvSpPr>
            <p:nvPr/>
          </p:nvSpPr>
          <p:spPr bwMode="auto">
            <a:xfrm>
              <a:off x="7848" y="568"/>
              <a:ext cx="6979" cy="4032"/>
            </a:xfrm>
            <a:prstGeom prst="ellipse">
              <a:avLst/>
            </a:prstGeom>
            <a:solidFill>
              <a:srgbClr val="75B6E5"/>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3086" name="Oval 14"/>
            <p:cNvSpPr>
              <a:spLocks noChangeAspect="1" noChangeArrowheads="1"/>
            </p:cNvSpPr>
            <p:nvPr/>
          </p:nvSpPr>
          <p:spPr bwMode="auto">
            <a:xfrm>
              <a:off x="8325" y="741"/>
              <a:ext cx="6415" cy="368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3087" name="WordArt 15">
              <a:extLst>
                <a:ext uri="{C183D7F6-B498-43B3-948B-1728B52AA6E4}">
                  <adec:decorative xmlns:adec="http://schemas.microsoft.com/office/drawing/2017/decorative" val="1"/>
                </a:ext>
              </a:extLst>
            </p:cNvPr>
            <p:cNvSpPr>
              <a:spLocks noChangeAspect="1" noChangeArrowheads="1" noChangeShapeType="1" noTextEdit="1"/>
            </p:cNvSpPr>
            <p:nvPr/>
          </p:nvSpPr>
          <p:spPr bwMode="auto">
            <a:xfrm>
              <a:off x="8672" y="1714"/>
              <a:ext cx="5852" cy="2177"/>
            </a:xfrm>
            <a:prstGeom prst="rect">
              <a:avLst/>
            </a:prstGeom>
            <a:ln>
              <a:noFill/>
            </a:ln>
            <a:extLst>
              <a:ext uri="{AF507438-7753-43E0-B8FC-AC1667EBCBE1}">
                <a14:hiddenEffects xmlns:a14="http://schemas.microsoft.com/office/drawing/2010/main">
                  <a:effectLst/>
                </a14:hiddenEffects>
              </a:ext>
            </a:extLst>
          </p:spPr>
          <p:txBody>
            <a:bodyPr spcFirstLastPara="1" wrap="none" fromWordArt="1">
              <a:prstTxWarp prst="textButton">
                <a:avLst>
                  <a:gd name="adj" fmla="val 10800000"/>
                </a:avLst>
              </a:prstTxWarp>
            </a:bodyPr>
            <a:lstStyle/>
            <a:p>
              <a:pPr algn="ctr"/>
              <a:r>
                <a:rPr lang="en-US" sz="3600" b="1" kern="10" dirty="0">
                  <a:ln w="9525">
                    <a:noFill/>
                    <a:round/>
                    <a:headEnd/>
                    <a:tailEnd/>
                  </a:ln>
                  <a:solidFill>
                    <a:schemeClr val="accent5">
                      <a:lumMod val="75000"/>
                    </a:schemeClr>
                  </a:solidFill>
                  <a:latin typeface="Jokerman"/>
                </a:rPr>
                <a:t>   </a:t>
              </a: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Don't Let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the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   Ticks Bite!   </a:t>
              </a:r>
            </a:p>
          </p:txBody>
        </p:sp>
      </p:grpSp>
      <p:pic>
        <p:nvPicPr>
          <p:cNvPr id="4" name="Picture 3" descr="California Department of Public Health logo">
            <a:extLst>
              <a:ext uri="{FF2B5EF4-FFF2-40B4-BE49-F238E27FC236}">
                <a16:creationId xmlns:a16="http://schemas.microsoft.com/office/drawing/2014/main" id="{682C722A-FB2C-4503-8A9D-28ABD7CDC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87279"/>
            <a:ext cx="1895972" cy="1307353"/>
          </a:xfrm>
          <a:prstGeom prst="rect">
            <a:avLst/>
          </a:prstGeom>
        </p:spPr>
      </p:pic>
      <p:pic>
        <p:nvPicPr>
          <p:cNvPr id="5" name="Picture 4">
            <a:extLst>
              <a:ext uri="{FF2B5EF4-FFF2-40B4-BE49-F238E27FC236}">
                <a16:creationId xmlns:a16="http://schemas.microsoft.com/office/drawing/2014/main" id="{8CA6ECAC-3507-4461-84D2-B855EE96E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9075">
            <a:off x="44628" y="1873428"/>
            <a:ext cx="2280797" cy="2280797"/>
          </a:xfrm>
          <a:prstGeom prst="rect">
            <a:avLst/>
          </a:prstGeom>
        </p:spPr>
      </p:pic>
      <p:sp>
        <p:nvSpPr>
          <p:cNvPr id="7" name="Slide Number Placeholder 6">
            <a:extLst>
              <a:ext uri="{FF2B5EF4-FFF2-40B4-BE49-F238E27FC236}">
                <a16:creationId xmlns:a16="http://schemas.microsoft.com/office/drawing/2014/main" id="{8741A95B-7147-49A7-9AA2-C387EBA39BC6}"/>
              </a:ext>
            </a:extLst>
          </p:cNvPr>
          <p:cNvSpPr>
            <a:spLocks noGrp="1"/>
          </p:cNvSpPr>
          <p:nvPr>
            <p:ph type="sldNum" sz="quarter" idx="12"/>
          </p:nvPr>
        </p:nvSpPr>
        <p:spPr>
          <a:xfrm>
            <a:off x="6553200" y="6245225"/>
            <a:ext cx="2133600" cy="476250"/>
          </a:xfrm>
        </p:spPr>
        <p:txBody>
          <a:bodyPr/>
          <a:lstStyle/>
          <a:p>
            <a:fld id="{A6740034-9DC6-430E-B40D-49E8DDC6180A}" type="slidenum">
              <a:rPr lang="en-US" altLang="en-US" smtClean="0"/>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95D08-FBB3-49F9-B892-599BDDDC1D9A}"/>
              </a:ext>
            </a:extLst>
          </p:cNvPr>
          <p:cNvSpPr>
            <a:spLocks noGrp="1"/>
          </p:cNvSpPr>
          <p:nvPr>
            <p:ph type="title"/>
          </p:nvPr>
        </p:nvSpPr>
        <p:spPr/>
        <p:txBody>
          <a:bodyPr/>
          <a:lstStyle/>
          <a:p>
            <a:r>
              <a:rPr lang="en-US" dirty="0">
                <a:solidFill>
                  <a:schemeClr val="bg1"/>
                </a:solidFill>
              </a:rPr>
              <a:t>Tick Life Stages and Size</a:t>
            </a:r>
          </a:p>
        </p:txBody>
      </p:sp>
      <p:pic>
        <p:nvPicPr>
          <p:cNvPr id="13" name="Picture 12" descr="Poppyseed muffin">
            <a:extLst>
              <a:ext uri="{FF2B5EF4-FFF2-40B4-BE49-F238E27FC236}">
                <a16:creationId xmlns:a16="http://schemas.microsoft.com/office/drawing/2014/main" id="{C79E0D3B-A176-4A77-91A3-62EAA03E29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33" t="12983" r="10834" b="19755"/>
          <a:stretch/>
        </p:blipFill>
        <p:spPr>
          <a:xfrm>
            <a:off x="228600" y="228602"/>
            <a:ext cx="3803198" cy="2590798"/>
          </a:xfrm>
          <a:prstGeom prst="rect">
            <a:avLst/>
          </a:prstGeom>
        </p:spPr>
      </p:pic>
      <p:pic>
        <p:nvPicPr>
          <p:cNvPr id="5" name="Picture 4" descr="Apple cut in half showing the seeds in the core">
            <a:extLst>
              <a:ext uri="{FF2B5EF4-FFF2-40B4-BE49-F238E27FC236}">
                <a16:creationId xmlns:a16="http://schemas.microsoft.com/office/drawing/2014/main" id="{845D2740-0F9E-4BA6-955E-9EE6532DEA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8" t="17247" r="28333" b="13119"/>
          <a:stretch/>
        </p:blipFill>
        <p:spPr>
          <a:xfrm>
            <a:off x="228600" y="2971800"/>
            <a:ext cx="3810000" cy="3276599"/>
          </a:xfrm>
          <a:prstGeom prst="rect">
            <a:avLst/>
          </a:prstGeom>
        </p:spPr>
      </p:pic>
      <p:sp>
        <p:nvSpPr>
          <p:cNvPr id="16" name="Content Placeholder 15">
            <a:extLst>
              <a:ext uri="{FF2B5EF4-FFF2-40B4-BE49-F238E27FC236}">
                <a16:creationId xmlns:a16="http://schemas.microsoft.com/office/drawing/2014/main" id="{36FA77A5-47E7-49F6-AC0A-82CC9B1EA7EA}"/>
              </a:ext>
            </a:extLst>
          </p:cNvPr>
          <p:cNvSpPr>
            <a:spLocks noGrp="1"/>
          </p:cNvSpPr>
          <p:nvPr>
            <p:ph sz="half" idx="2"/>
          </p:nvPr>
        </p:nvSpPr>
        <p:spPr>
          <a:xfrm>
            <a:off x="4648200" y="1752600"/>
            <a:ext cx="3657600" cy="4373563"/>
          </a:xfrm>
        </p:spPr>
        <p:txBody>
          <a:bodyPr/>
          <a:lstStyle/>
          <a:p>
            <a:pPr marL="0" indent="0" algn="r">
              <a:spcBef>
                <a:spcPts val="600"/>
              </a:spcBef>
              <a:spcAft>
                <a:spcPts val="19200"/>
              </a:spcAft>
              <a:buNone/>
            </a:pPr>
            <a:r>
              <a:rPr lang="en-US" dirty="0"/>
              <a:t>Size of a nymphal </a:t>
            </a:r>
            <a:br>
              <a:rPr lang="en-US" dirty="0"/>
            </a:br>
            <a:r>
              <a:rPr lang="en-US" dirty="0"/>
              <a:t>tick</a:t>
            </a:r>
          </a:p>
          <a:p>
            <a:pPr marL="0" indent="0" algn="r">
              <a:spcBef>
                <a:spcPts val="600"/>
              </a:spcBef>
              <a:spcAft>
                <a:spcPts val="4000"/>
              </a:spcAft>
              <a:buNone/>
            </a:pPr>
            <a:r>
              <a:rPr lang="en-US" dirty="0"/>
              <a:t>Size of an adult </a:t>
            </a:r>
            <a:br>
              <a:rPr lang="en-US" dirty="0"/>
            </a:br>
            <a:r>
              <a:rPr lang="en-US" dirty="0"/>
              <a:t>(female) tick</a:t>
            </a:r>
          </a:p>
        </p:txBody>
      </p:sp>
      <p:sp>
        <p:nvSpPr>
          <p:cNvPr id="2" name="Slide Number Placeholder 1">
            <a:extLst>
              <a:ext uri="{FF2B5EF4-FFF2-40B4-BE49-F238E27FC236}">
                <a16:creationId xmlns:a16="http://schemas.microsoft.com/office/drawing/2014/main" id="{8306C426-0004-45CC-A46C-D83AB8230814}"/>
              </a:ext>
            </a:extLst>
          </p:cNvPr>
          <p:cNvSpPr>
            <a:spLocks noGrp="1"/>
          </p:cNvSpPr>
          <p:nvPr>
            <p:ph type="sldNum" sz="quarter" idx="12"/>
          </p:nvPr>
        </p:nvSpPr>
        <p:spPr/>
        <p:txBody>
          <a:bodyPr/>
          <a:lstStyle/>
          <a:p>
            <a:fld id="{7981AE10-BD8D-4034-9A20-891454F56C26}" type="slidenum">
              <a:rPr lang="en-US" altLang="en-US" smtClean="0"/>
              <a:pPr/>
              <a:t>10</a:t>
            </a:fld>
            <a:endParaRPr lang="en-US" altLang="en-US" dirty="0"/>
          </a:p>
        </p:txBody>
      </p:sp>
      <p:cxnSp>
        <p:nvCxnSpPr>
          <p:cNvPr id="7" name="Straight Arrow Connector 6">
            <a:extLst>
              <a:ext uri="{FF2B5EF4-FFF2-40B4-BE49-F238E27FC236}">
                <a16:creationId xmlns:a16="http://schemas.microsoft.com/office/drawing/2014/main" id="{04DA1D64-F9DE-4E4A-B48A-E3E8E90398D3}"/>
              </a:ext>
              <a:ext uri="{C183D7F6-B498-43B3-948B-1728B52AA6E4}">
                <adec:decorative xmlns:adec="http://schemas.microsoft.com/office/drawing/2017/decorative" val="1"/>
              </a:ext>
            </a:extLst>
          </p:cNvPr>
          <p:cNvCxnSpPr>
            <a:cxnSpLocks/>
          </p:cNvCxnSpPr>
          <p:nvPr/>
        </p:nvCxnSpPr>
        <p:spPr>
          <a:xfrm>
            <a:off x="2590800" y="5410200"/>
            <a:ext cx="2590800" cy="0"/>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B0952A0-80FA-4FF6-9DBC-AAE92F54FBAC}"/>
              </a:ext>
              <a:ext uri="{C183D7F6-B498-43B3-948B-1728B52AA6E4}">
                <adec:decorative xmlns:adec="http://schemas.microsoft.com/office/drawing/2017/decorative" val="1"/>
              </a:ext>
            </a:extLst>
          </p:cNvPr>
          <p:cNvCxnSpPr>
            <a:cxnSpLocks/>
          </p:cNvCxnSpPr>
          <p:nvPr/>
        </p:nvCxnSpPr>
        <p:spPr>
          <a:xfrm flipH="1">
            <a:off x="1905000" y="2057400"/>
            <a:ext cx="3200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5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567BA1-D42A-458B-AFC3-BBC6A715AA68}"/>
              </a:ext>
            </a:extLst>
          </p:cNvPr>
          <p:cNvSpPr>
            <a:spLocks noGrp="1"/>
          </p:cNvSpPr>
          <p:nvPr>
            <p:ph type="title"/>
          </p:nvPr>
        </p:nvSpPr>
        <p:spPr/>
        <p:txBody>
          <a:bodyPr/>
          <a:lstStyle/>
          <a:p>
            <a:r>
              <a:rPr lang="en-US" dirty="0">
                <a:solidFill>
                  <a:schemeClr val="bg1"/>
                </a:solidFill>
              </a:rPr>
              <a:t>Tick Life Stages and Size (continued)</a:t>
            </a:r>
            <a:endParaRPr lang="en-US" dirty="0"/>
          </a:p>
        </p:txBody>
      </p:sp>
      <p:sp>
        <p:nvSpPr>
          <p:cNvPr id="3" name="Content Placeholder 2">
            <a:extLst>
              <a:ext uri="{FF2B5EF4-FFF2-40B4-BE49-F238E27FC236}">
                <a16:creationId xmlns:a16="http://schemas.microsoft.com/office/drawing/2014/main" id="{4FEAA84C-EFAE-4ED7-AB09-A80E6E512872}"/>
              </a:ext>
            </a:extLst>
          </p:cNvPr>
          <p:cNvSpPr>
            <a:spLocks noGrp="1"/>
          </p:cNvSpPr>
          <p:nvPr>
            <p:ph idx="1"/>
          </p:nvPr>
        </p:nvSpPr>
        <p:spPr>
          <a:xfrm>
            <a:off x="457200" y="1600201"/>
            <a:ext cx="8229600" cy="3962400"/>
          </a:xfrm>
        </p:spPr>
        <p:txBody>
          <a:bodyPr anchor="b"/>
          <a:lstStyle/>
          <a:p>
            <a:pPr marL="0" indent="0">
              <a:buNone/>
            </a:pPr>
            <a:r>
              <a:rPr lang="en-US" dirty="0"/>
              <a:t>Size of an adult tick that’s finished eating</a:t>
            </a:r>
          </a:p>
        </p:txBody>
      </p:sp>
      <p:pic>
        <p:nvPicPr>
          <p:cNvPr id="11" name="Picture 10" descr="Pile of raisins">
            <a:extLst>
              <a:ext uri="{FF2B5EF4-FFF2-40B4-BE49-F238E27FC236}">
                <a16:creationId xmlns:a16="http://schemas.microsoft.com/office/drawing/2014/main" id="{633C5254-D15E-436C-890E-E73FB32259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497"/>
          <a:stretch/>
        </p:blipFill>
        <p:spPr>
          <a:xfrm>
            <a:off x="3733799" y="304799"/>
            <a:ext cx="5139631" cy="3505200"/>
          </a:xfrm>
          <a:prstGeom prst="rect">
            <a:avLst/>
          </a:prstGeom>
        </p:spPr>
      </p:pic>
      <p:sp>
        <p:nvSpPr>
          <p:cNvPr id="2" name="Slide Number Placeholder 1">
            <a:extLst>
              <a:ext uri="{FF2B5EF4-FFF2-40B4-BE49-F238E27FC236}">
                <a16:creationId xmlns:a16="http://schemas.microsoft.com/office/drawing/2014/main" id="{61E620CC-0CC8-4D15-8A7E-8E61EEC39DD9}"/>
              </a:ext>
            </a:extLst>
          </p:cNvPr>
          <p:cNvSpPr>
            <a:spLocks noGrp="1"/>
          </p:cNvSpPr>
          <p:nvPr>
            <p:ph type="sldNum" sz="quarter" idx="12"/>
          </p:nvPr>
        </p:nvSpPr>
        <p:spPr/>
        <p:txBody>
          <a:bodyPr/>
          <a:lstStyle/>
          <a:p>
            <a:fld id="{A74F3F3D-AA83-49C9-8E77-7D06AD0F75E7}" type="slidenum">
              <a:rPr lang="en-US" altLang="en-US" smtClean="0"/>
              <a:pPr/>
              <a:t>11</a:t>
            </a:fld>
            <a:endParaRPr lang="en-US" altLang="en-US" dirty="0"/>
          </a:p>
        </p:txBody>
      </p:sp>
      <p:cxnSp>
        <p:nvCxnSpPr>
          <p:cNvPr id="7" name="Straight Arrow Connector 6">
            <a:extLst>
              <a:ext uri="{FF2B5EF4-FFF2-40B4-BE49-F238E27FC236}">
                <a16:creationId xmlns:a16="http://schemas.microsoft.com/office/drawing/2014/main" id="{04DA1D64-F9DE-4E4A-B48A-E3E8E90398D3}"/>
              </a:ext>
              <a:ext uri="{C183D7F6-B498-43B3-948B-1728B52AA6E4}">
                <adec:decorative xmlns:adec="http://schemas.microsoft.com/office/drawing/2017/decorative" val="1"/>
              </a:ext>
            </a:extLst>
          </p:cNvPr>
          <p:cNvCxnSpPr>
            <a:cxnSpLocks/>
          </p:cNvCxnSpPr>
          <p:nvPr/>
        </p:nvCxnSpPr>
        <p:spPr>
          <a:xfrm flipH="1">
            <a:off x="1524000" y="2915443"/>
            <a:ext cx="2438400" cy="1808957"/>
          </a:xfrm>
          <a:prstGeom prst="straightConnector1">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540E82-F329-462A-9775-DDCCDA382377}"/>
              </a:ext>
              <a:ext uri="{C183D7F6-B498-43B3-948B-1728B52AA6E4}">
                <adec:decorative xmlns:adec="http://schemas.microsoft.com/office/drawing/2017/decorative" val="1"/>
              </a:ext>
            </a:extLst>
          </p:cNvPr>
          <p:cNvGrpSpPr/>
          <p:nvPr/>
        </p:nvGrpSpPr>
        <p:grpSpPr>
          <a:xfrm>
            <a:off x="6400800" y="3872258"/>
            <a:ext cx="2743200" cy="2452342"/>
            <a:chOff x="6400800" y="3872258"/>
            <a:chExt cx="2743200" cy="2452342"/>
          </a:xfrm>
        </p:grpSpPr>
        <p:pic>
          <p:nvPicPr>
            <p:cNvPr id="6" name="Graphic 5">
              <a:extLst>
                <a:ext uri="{FF2B5EF4-FFF2-40B4-BE49-F238E27FC236}">
                  <a16:creationId xmlns:a16="http://schemas.microsoft.com/office/drawing/2014/main" id="{DD51B514-FA43-412F-80BC-27EE3B9AFA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5200" y="3872258"/>
              <a:ext cx="1828800" cy="1828800"/>
            </a:xfrm>
            <a:prstGeom prst="rect">
              <a:avLst/>
            </a:prstGeom>
          </p:spPr>
        </p:pic>
        <p:pic>
          <p:nvPicPr>
            <p:cNvPr id="8" name="Graphic 7">
              <a:extLst>
                <a:ext uri="{FF2B5EF4-FFF2-40B4-BE49-F238E27FC236}">
                  <a16:creationId xmlns:a16="http://schemas.microsoft.com/office/drawing/2014/main" id="{343C711A-DD2F-44DC-A288-EB9DBDB6FF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0800" y="4419600"/>
              <a:ext cx="1905000" cy="1905000"/>
            </a:xfrm>
            <a:prstGeom prst="rect">
              <a:avLst/>
            </a:prstGeom>
          </p:spPr>
        </p:pic>
      </p:grpSp>
      <p:sp>
        <p:nvSpPr>
          <p:cNvPr id="2" name="Title 1">
            <a:extLst>
              <a:ext uri="{FF2B5EF4-FFF2-40B4-BE49-F238E27FC236}">
                <a16:creationId xmlns:a16="http://schemas.microsoft.com/office/drawing/2014/main" id="{1DDAFD6E-FDEF-4E1E-A073-3572E018F566}"/>
              </a:ext>
            </a:extLst>
          </p:cNvPr>
          <p:cNvSpPr>
            <a:spLocks noGrp="1"/>
          </p:cNvSpPr>
          <p:nvPr>
            <p:ph type="title"/>
          </p:nvPr>
        </p:nvSpPr>
        <p:spPr/>
        <p:txBody>
          <a:bodyPr/>
          <a:lstStyle/>
          <a:p>
            <a:r>
              <a:rPr lang="en-US" dirty="0"/>
              <a:t>Tick Times of Year</a:t>
            </a:r>
          </a:p>
        </p:txBody>
      </p:sp>
      <p:sp>
        <p:nvSpPr>
          <p:cNvPr id="3" name="Content Placeholder 2">
            <a:extLst>
              <a:ext uri="{FF2B5EF4-FFF2-40B4-BE49-F238E27FC236}">
                <a16:creationId xmlns:a16="http://schemas.microsoft.com/office/drawing/2014/main" id="{5455F77F-B1A1-4BDB-83B5-2934B1D8167E}"/>
              </a:ext>
            </a:extLst>
          </p:cNvPr>
          <p:cNvSpPr>
            <a:spLocks noGrp="1"/>
          </p:cNvSpPr>
          <p:nvPr>
            <p:ph idx="1"/>
          </p:nvPr>
        </p:nvSpPr>
        <p:spPr/>
        <p:txBody>
          <a:bodyPr/>
          <a:lstStyle/>
          <a:p>
            <a:pPr>
              <a:spcAft>
                <a:spcPts val="1200"/>
              </a:spcAft>
            </a:pPr>
            <a:r>
              <a:rPr lang="en-US" sz="3000" dirty="0"/>
              <a:t>Ticks lay their eggs in Spring</a:t>
            </a:r>
          </a:p>
          <a:p>
            <a:pPr>
              <a:spcAft>
                <a:spcPts val="1200"/>
              </a:spcAft>
            </a:pPr>
            <a:r>
              <a:rPr lang="en-US" sz="3000" dirty="0"/>
              <a:t>Later… the eggs hatch – larvae and nymphs are common in the following Spring seasons </a:t>
            </a:r>
          </a:p>
          <a:p>
            <a:r>
              <a:rPr lang="en-US" sz="3000" dirty="0"/>
              <a:t>Full-grown, blood-sucking ticks are common in Fall (think Halloween) and Winter</a:t>
            </a:r>
          </a:p>
        </p:txBody>
      </p:sp>
      <p:sp>
        <p:nvSpPr>
          <p:cNvPr id="5" name="Slide Number Placeholder 4">
            <a:extLst>
              <a:ext uri="{FF2B5EF4-FFF2-40B4-BE49-F238E27FC236}">
                <a16:creationId xmlns:a16="http://schemas.microsoft.com/office/drawing/2014/main" id="{B139A027-27FC-4496-BF8B-DA63CC47899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12</a:t>
            </a:fld>
            <a:endParaRPr lang="en-US" altLang="en-US" dirty="0"/>
          </a:p>
        </p:txBody>
      </p:sp>
    </p:spTree>
    <p:extLst>
      <p:ext uri="{BB962C8B-B14F-4D97-AF65-F5344CB8AC3E}">
        <p14:creationId xmlns:p14="http://schemas.microsoft.com/office/powerpoint/2010/main" val="3598789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FBCA4B-1A6A-41CC-A445-97A04D8560A8}"/>
              </a:ext>
            </a:extLst>
          </p:cNvPr>
          <p:cNvSpPr>
            <a:spLocks noGrp="1"/>
          </p:cNvSpPr>
          <p:nvPr>
            <p:ph type="title"/>
          </p:nvPr>
        </p:nvSpPr>
        <p:spPr/>
        <p:txBody>
          <a:bodyPr/>
          <a:lstStyle/>
          <a:p>
            <a:r>
              <a:rPr lang="en-US" dirty="0">
                <a:solidFill>
                  <a:schemeClr val="bg1"/>
                </a:solidFill>
              </a:rPr>
              <a:t>Tick Times of Year (continued)</a:t>
            </a:r>
          </a:p>
        </p:txBody>
      </p:sp>
      <p:sp>
        <p:nvSpPr>
          <p:cNvPr id="8" name="Content Placeholder 7">
            <a:extLst>
              <a:ext uri="{FF2B5EF4-FFF2-40B4-BE49-F238E27FC236}">
                <a16:creationId xmlns:a16="http://schemas.microsoft.com/office/drawing/2014/main" id="{6F6B864E-2029-4999-8774-6A4B08108A75}"/>
              </a:ext>
            </a:extLst>
          </p:cNvPr>
          <p:cNvSpPr>
            <a:spLocks noGrp="1"/>
          </p:cNvSpPr>
          <p:nvPr>
            <p:ph idx="1"/>
          </p:nvPr>
        </p:nvSpPr>
        <p:spPr/>
        <p:txBody>
          <a:bodyPr/>
          <a:lstStyle/>
          <a:p>
            <a:pPr marL="0" indent="0">
              <a:buNone/>
            </a:pPr>
            <a:r>
              <a:rPr lang="en-US" sz="2400" dirty="0">
                <a:solidFill>
                  <a:schemeClr val="bg1"/>
                </a:solidFill>
              </a:rPr>
              <a:t>Anytime you’re out for a walk in California, you could find a tick!</a:t>
            </a:r>
          </a:p>
        </p:txBody>
      </p:sp>
      <p:pic>
        <p:nvPicPr>
          <p:cNvPr id="5" name="Picture 4" descr="Bullseye is saying that anytime he is out for a walk in California, he could find a tick.">
            <a:extLst>
              <a:ext uri="{FF2B5EF4-FFF2-40B4-BE49-F238E27FC236}">
                <a16:creationId xmlns:a16="http://schemas.microsoft.com/office/drawing/2014/main" id="{E0F62112-E918-46F2-B356-7B8DC29C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636971"/>
            <a:ext cx="2866724" cy="3905910"/>
          </a:xfrm>
          <a:prstGeom prst="rect">
            <a:avLst/>
          </a:prstGeom>
        </p:spPr>
      </p:pic>
      <p:pic>
        <p:nvPicPr>
          <p:cNvPr id="9" name="Picture 8" descr="Lifecycle diagram of ticks in California. Nymphal tick bite risk is highest in the spring through early summer. Adult tick bite risk is highest in the fall through early spring.">
            <a:extLst>
              <a:ext uri="{FF2B5EF4-FFF2-40B4-BE49-F238E27FC236}">
                <a16:creationId xmlns:a16="http://schemas.microsoft.com/office/drawing/2014/main" id="{710A8042-B770-46CD-8676-03FF13C92830}"/>
              </a:ext>
            </a:extLst>
          </p:cNvPr>
          <p:cNvPicPr>
            <a:picLocks noChangeAspect="1"/>
          </p:cNvPicPr>
          <p:nvPr/>
        </p:nvPicPr>
        <p:blipFill rotWithShape="1">
          <a:blip r:embed="rId4">
            <a:extLst>
              <a:ext uri="{28A0092B-C50C-407E-A947-70E740481C1C}">
                <a14:useLocalDpi xmlns:a14="http://schemas.microsoft.com/office/drawing/2010/main" val="0"/>
              </a:ext>
            </a:extLst>
          </a:blip>
          <a:srcRect r="2249"/>
          <a:stretch/>
        </p:blipFill>
        <p:spPr>
          <a:xfrm>
            <a:off x="3124200" y="228600"/>
            <a:ext cx="5930387" cy="5850145"/>
          </a:xfrm>
          <a:prstGeom prst="rect">
            <a:avLst/>
          </a:prstGeom>
        </p:spPr>
      </p:pic>
      <p:sp>
        <p:nvSpPr>
          <p:cNvPr id="6" name="Slide Number Placeholder 5">
            <a:extLst>
              <a:ext uri="{FF2B5EF4-FFF2-40B4-BE49-F238E27FC236}">
                <a16:creationId xmlns:a16="http://schemas.microsoft.com/office/drawing/2014/main" id="{D44DB0F2-D463-411A-946C-0C9569164733}"/>
              </a:ext>
            </a:extLst>
          </p:cNvPr>
          <p:cNvSpPr>
            <a:spLocks noGrp="1"/>
          </p:cNvSpPr>
          <p:nvPr>
            <p:ph type="sldNum" sz="quarter" idx="12"/>
          </p:nvPr>
        </p:nvSpPr>
        <p:spPr/>
        <p:txBody>
          <a:bodyPr/>
          <a:lstStyle/>
          <a:p>
            <a:fld id="{A74F3F3D-AA83-49C9-8E77-7D06AD0F75E7}" type="slidenum">
              <a:rPr lang="en-US" altLang="en-US" smtClean="0"/>
              <a:pPr/>
              <a:t>13</a:t>
            </a:fld>
            <a:endParaRPr lang="en-US" altLang="en-US" dirty="0"/>
          </a:p>
        </p:txBody>
      </p:sp>
      <p:sp>
        <p:nvSpPr>
          <p:cNvPr id="2" name="Speech Bubble: Oval 1">
            <a:extLst>
              <a:ext uri="{FF2B5EF4-FFF2-40B4-BE49-F238E27FC236}">
                <a16:creationId xmlns:a16="http://schemas.microsoft.com/office/drawing/2014/main" id="{1F7FC15B-33D2-449F-9A12-7266F6301FDC}"/>
              </a:ext>
              <a:ext uri="{C183D7F6-B498-43B3-948B-1728B52AA6E4}">
                <adec:decorative xmlns:adec="http://schemas.microsoft.com/office/drawing/2017/decorative" val="1"/>
              </a:ext>
            </a:extLst>
          </p:cNvPr>
          <p:cNvSpPr/>
          <p:nvPr/>
        </p:nvSpPr>
        <p:spPr>
          <a:xfrm>
            <a:off x="663819" y="685800"/>
            <a:ext cx="3070746" cy="2057400"/>
          </a:xfrm>
          <a:custGeom>
            <a:avLst/>
            <a:gdLst>
              <a:gd name="connsiteX0" fmla="*/ 895644 w 3070746"/>
              <a:gd name="connsiteY0" fmla="*/ 2314575 h 2057400"/>
              <a:gd name="connsiteX1" fmla="*/ 780843 w 3070746"/>
              <a:gd name="connsiteY1" fmla="*/ 1924612 h 2057400"/>
              <a:gd name="connsiteX2" fmla="*/ 429487 w 3070746"/>
              <a:gd name="connsiteY2" fmla="*/ 315099 h 2057400"/>
              <a:gd name="connsiteX3" fmla="*/ 2003943 w 3070746"/>
              <a:gd name="connsiteY3" fmla="*/ 49076 h 2057400"/>
              <a:gd name="connsiteX4" fmla="*/ 2912282 w 3070746"/>
              <a:gd name="connsiteY4" fmla="*/ 1483854 h 2057400"/>
              <a:gd name="connsiteX5" fmla="*/ 1336703 w 3070746"/>
              <a:gd name="connsiteY5" fmla="*/ 2048753 h 2057400"/>
              <a:gd name="connsiteX6" fmla="*/ 895644 w 3070746"/>
              <a:gd name="connsiteY6" fmla="*/ 231457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0746" h="2057400" fill="none" extrusionOk="0">
                <a:moveTo>
                  <a:pt x="895644" y="2314575"/>
                </a:moveTo>
                <a:cubicBezTo>
                  <a:pt x="896011" y="2187315"/>
                  <a:pt x="784234" y="2029325"/>
                  <a:pt x="780843" y="1924612"/>
                </a:cubicBezTo>
                <a:cubicBezTo>
                  <a:pt x="-39882" y="1638813"/>
                  <a:pt x="-390888" y="755909"/>
                  <a:pt x="429487" y="315099"/>
                </a:cubicBezTo>
                <a:cubicBezTo>
                  <a:pt x="835054" y="77442"/>
                  <a:pt x="1404813" y="3370"/>
                  <a:pt x="2003943" y="49076"/>
                </a:cubicBezTo>
                <a:cubicBezTo>
                  <a:pt x="2829269" y="257578"/>
                  <a:pt x="3278697" y="869317"/>
                  <a:pt x="2912282" y="1483854"/>
                </a:cubicBezTo>
                <a:cubicBezTo>
                  <a:pt x="2625825" y="1886160"/>
                  <a:pt x="1925518" y="2183028"/>
                  <a:pt x="1336703" y="2048753"/>
                </a:cubicBezTo>
                <a:cubicBezTo>
                  <a:pt x="1259165" y="2084712"/>
                  <a:pt x="1065555" y="2202138"/>
                  <a:pt x="895644" y="2314575"/>
                </a:cubicBezTo>
                <a:close/>
              </a:path>
              <a:path w="3070746" h="2057400" stroke="0" extrusionOk="0">
                <a:moveTo>
                  <a:pt x="895644" y="2314575"/>
                </a:moveTo>
                <a:cubicBezTo>
                  <a:pt x="843654" y="2192690"/>
                  <a:pt x="793269" y="2012930"/>
                  <a:pt x="780843" y="1924612"/>
                </a:cubicBezTo>
                <a:cubicBezTo>
                  <a:pt x="-90692" y="1634063"/>
                  <a:pt x="-208214" y="854885"/>
                  <a:pt x="429487" y="315099"/>
                </a:cubicBezTo>
                <a:cubicBezTo>
                  <a:pt x="890656" y="19303"/>
                  <a:pt x="1514227" y="-150439"/>
                  <a:pt x="2003943" y="49076"/>
                </a:cubicBezTo>
                <a:cubicBezTo>
                  <a:pt x="2906287" y="161899"/>
                  <a:pt x="3391136" y="881314"/>
                  <a:pt x="2912282" y="1483854"/>
                </a:cubicBezTo>
                <a:cubicBezTo>
                  <a:pt x="2671280" y="1833617"/>
                  <a:pt x="2031624" y="2090590"/>
                  <a:pt x="1336703" y="2048753"/>
                </a:cubicBezTo>
                <a:cubicBezTo>
                  <a:pt x="1181087" y="2095960"/>
                  <a:pt x="991122" y="2248658"/>
                  <a:pt x="895644" y="2314575"/>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4944AD-1607-4757-BA82-74FEE8A5623B}"/>
              </a:ext>
              <a:ext uri="{C183D7F6-B498-43B3-948B-1728B52AA6E4}">
                <adec:decorative xmlns:adec="http://schemas.microsoft.com/office/drawing/2017/decorative" val="1"/>
              </a:ext>
            </a:extLst>
          </p:cNvPr>
          <p:cNvSpPr txBox="1"/>
          <p:nvPr/>
        </p:nvSpPr>
        <p:spPr>
          <a:xfrm>
            <a:off x="949818" y="1133316"/>
            <a:ext cx="2498748" cy="1200329"/>
          </a:xfrm>
          <a:prstGeom prst="rect">
            <a:avLst/>
          </a:prstGeom>
          <a:noFill/>
        </p:spPr>
        <p:txBody>
          <a:bodyPr wrap="square" rtlCol="0">
            <a:spAutoFit/>
          </a:bodyPr>
          <a:lstStyle/>
          <a:p>
            <a:pPr algn="ctr"/>
            <a:r>
              <a:rPr lang="en-US" sz="2400" dirty="0"/>
              <a:t>Anytime I’m out for a walk, I could find a tick!</a:t>
            </a:r>
          </a:p>
        </p:txBody>
      </p:sp>
    </p:spTree>
    <p:extLst>
      <p:ext uri="{BB962C8B-B14F-4D97-AF65-F5344CB8AC3E}">
        <p14:creationId xmlns:p14="http://schemas.microsoft.com/office/powerpoint/2010/main" val="347351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FCA49-4B5C-4014-AC62-023F69AD6916}"/>
              </a:ext>
            </a:extLst>
          </p:cNvPr>
          <p:cNvSpPr>
            <a:spLocks noGrp="1"/>
          </p:cNvSpPr>
          <p:nvPr>
            <p:ph type="ctrTitle"/>
          </p:nvPr>
        </p:nvSpPr>
        <p:spPr>
          <a:xfrm>
            <a:off x="685800" y="2130425"/>
            <a:ext cx="7772400" cy="1470025"/>
          </a:xfrm>
        </p:spPr>
        <p:txBody>
          <a:bodyPr/>
          <a:lstStyle/>
          <a:p>
            <a:r>
              <a:rPr lang="en-US" dirty="0"/>
              <a:t>What do ticks eat?</a:t>
            </a:r>
          </a:p>
        </p:txBody>
      </p:sp>
      <p:pic>
        <p:nvPicPr>
          <p:cNvPr id="3" name="Graphic 2">
            <a:extLst>
              <a:ext uri="{FF2B5EF4-FFF2-40B4-BE49-F238E27FC236}">
                <a16:creationId xmlns:a16="http://schemas.microsoft.com/office/drawing/2014/main" id="{B4A15742-CEB8-4558-8453-877C652E75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35992">
            <a:off x="1616948" y="735746"/>
            <a:ext cx="1490502" cy="1490502"/>
          </a:xfrm>
          <a:prstGeom prst="rect">
            <a:avLst/>
          </a:prstGeom>
        </p:spPr>
      </p:pic>
      <p:pic>
        <p:nvPicPr>
          <p:cNvPr id="6" name="Graphic 5">
            <a:extLst>
              <a:ext uri="{FF2B5EF4-FFF2-40B4-BE49-F238E27FC236}">
                <a16:creationId xmlns:a16="http://schemas.microsoft.com/office/drawing/2014/main" id="{DF12B922-BF2D-4EC2-A048-4A0170C0D83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9176" y="2339976"/>
            <a:ext cx="1470024" cy="1470024"/>
          </a:xfrm>
          <a:prstGeom prst="rect">
            <a:avLst/>
          </a:prstGeom>
        </p:spPr>
      </p:pic>
      <p:pic>
        <p:nvPicPr>
          <p:cNvPr id="8" name="Graphic 7">
            <a:extLst>
              <a:ext uri="{FF2B5EF4-FFF2-40B4-BE49-F238E27FC236}">
                <a16:creationId xmlns:a16="http://schemas.microsoft.com/office/drawing/2014/main" id="{161AE0DB-7CEC-4A75-8A8B-6F9E3C08821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3744" y="855529"/>
            <a:ext cx="1470024" cy="1470024"/>
          </a:xfrm>
          <a:prstGeom prst="rect">
            <a:avLst/>
          </a:prstGeom>
        </p:spPr>
      </p:pic>
      <p:pic>
        <p:nvPicPr>
          <p:cNvPr id="10" name="Graphic 9">
            <a:extLst>
              <a:ext uri="{FF2B5EF4-FFF2-40B4-BE49-F238E27FC236}">
                <a16:creationId xmlns:a16="http://schemas.microsoft.com/office/drawing/2014/main" id="{55DA0E47-80DD-422E-9112-654D9500DD5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785" y="2120486"/>
            <a:ext cx="1676400" cy="1676400"/>
          </a:xfrm>
          <a:prstGeom prst="rect">
            <a:avLst/>
          </a:prstGeom>
        </p:spPr>
      </p:pic>
      <p:pic>
        <p:nvPicPr>
          <p:cNvPr id="12" name="Graphic 11">
            <a:extLst>
              <a:ext uri="{FF2B5EF4-FFF2-40B4-BE49-F238E27FC236}">
                <a16:creationId xmlns:a16="http://schemas.microsoft.com/office/drawing/2014/main" id="{717A7E1A-4D9D-450C-A996-3AA85A26BD2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3168" y="3841243"/>
            <a:ext cx="997500" cy="997500"/>
          </a:xfrm>
          <a:prstGeom prst="rect">
            <a:avLst/>
          </a:prstGeom>
        </p:spPr>
      </p:pic>
      <p:pic>
        <p:nvPicPr>
          <p:cNvPr id="14" name="Graphic 13">
            <a:extLst>
              <a:ext uri="{FF2B5EF4-FFF2-40B4-BE49-F238E27FC236}">
                <a16:creationId xmlns:a16="http://schemas.microsoft.com/office/drawing/2014/main" id="{16B1DC57-31B8-4194-B2EC-3ED502166B5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59230" y="3649429"/>
            <a:ext cx="1470023" cy="1470023"/>
          </a:xfrm>
          <a:prstGeom prst="rect">
            <a:avLst/>
          </a:prstGeom>
        </p:spPr>
      </p:pic>
      <p:sp>
        <p:nvSpPr>
          <p:cNvPr id="2" name="Slide Number Placeholder 1">
            <a:extLst>
              <a:ext uri="{FF2B5EF4-FFF2-40B4-BE49-F238E27FC236}">
                <a16:creationId xmlns:a16="http://schemas.microsoft.com/office/drawing/2014/main" id="{80DBE1E2-4EE8-4E4A-9696-76FB131A88C7}"/>
              </a:ext>
            </a:extLst>
          </p:cNvPr>
          <p:cNvSpPr>
            <a:spLocks noGrp="1"/>
          </p:cNvSpPr>
          <p:nvPr>
            <p:ph type="sldNum" sz="quarter" idx="12"/>
          </p:nvPr>
        </p:nvSpPr>
        <p:spPr/>
        <p:txBody>
          <a:bodyPr/>
          <a:lstStyle/>
          <a:p>
            <a:fld id="{A74F3F3D-AA83-49C9-8E77-7D06AD0F75E7}" type="slidenum">
              <a:rPr lang="en-US" altLang="en-US" smtClean="0"/>
              <a:pPr/>
              <a:t>14</a:t>
            </a:fld>
            <a:endParaRPr lang="en-US" altLang="en-US" dirty="0"/>
          </a:p>
        </p:txBody>
      </p:sp>
      <p:pic>
        <p:nvPicPr>
          <p:cNvPr id="11" name="Graphic 10">
            <a:extLst>
              <a:ext uri="{FF2B5EF4-FFF2-40B4-BE49-F238E27FC236}">
                <a16:creationId xmlns:a16="http://schemas.microsoft.com/office/drawing/2014/main" id="{7EA08235-671B-4E2E-A0D6-16A3F42907A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13168" y="3841243"/>
            <a:ext cx="997500" cy="997500"/>
          </a:xfrm>
          <a:prstGeom prst="rect">
            <a:avLst/>
          </a:prstGeom>
        </p:spPr>
      </p:pic>
    </p:spTree>
    <p:extLst>
      <p:ext uri="{BB962C8B-B14F-4D97-AF65-F5344CB8AC3E}">
        <p14:creationId xmlns:p14="http://schemas.microsoft.com/office/powerpoint/2010/main" val="393769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AD7B31-3439-423D-B89B-FB2DEB1E197D}"/>
              </a:ext>
            </a:extLst>
          </p:cNvPr>
          <p:cNvSpPr>
            <a:spLocks noGrp="1"/>
          </p:cNvSpPr>
          <p:nvPr>
            <p:ph type="title"/>
          </p:nvPr>
        </p:nvSpPr>
        <p:spPr>
          <a:xfrm>
            <a:off x="457200" y="274638"/>
            <a:ext cx="8229600" cy="334962"/>
          </a:xfrm>
        </p:spPr>
        <p:txBody>
          <a:bodyPr/>
          <a:lstStyle/>
          <a:p>
            <a:r>
              <a:rPr lang="en-US" sz="1100" dirty="0">
                <a:solidFill>
                  <a:schemeClr val="bg1"/>
                </a:solidFill>
              </a:rPr>
              <a:t>How do ticks eat?</a:t>
            </a:r>
          </a:p>
        </p:txBody>
      </p:sp>
      <p:sp>
        <p:nvSpPr>
          <p:cNvPr id="3" name="Content Placeholder 2">
            <a:extLst>
              <a:ext uri="{FF2B5EF4-FFF2-40B4-BE49-F238E27FC236}">
                <a16:creationId xmlns:a16="http://schemas.microsoft.com/office/drawing/2014/main" id="{65AEA566-66D8-429B-AE63-E67F6A7C5425}"/>
              </a:ext>
            </a:extLst>
          </p:cNvPr>
          <p:cNvSpPr>
            <a:spLocks noGrp="1"/>
          </p:cNvSpPr>
          <p:nvPr>
            <p:ph idx="1"/>
          </p:nvPr>
        </p:nvSpPr>
        <p:spPr>
          <a:xfrm>
            <a:off x="457200" y="457200"/>
            <a:ext cx="8229600" cy="5668963"/>
          </a:xfrm>
        </p:spPr>
        <p:txBody>
          <a:bodyPr/>
          <a:lstStyle/>
          <a:p>
            <a:r>
              <a:rPr lang="en-US" sz="2800" dirty="0"/>
              <a:t>Ticks eat by attaching to animals and sucking their </a:t>
            </a:r>
            <a:r>
              <a:rPr lang="en-US" sz="2800" b="1" dirty="0">
                <a:solidFill>
                  <a:srgbClr val="C00000"/>
                </a:solidFill>
              </a:rPr>
              <a:t>blood</a:t>
            </a:r>
            <a:r>
              <a:rPr lang="en-US" sz="2800" dirty="0"/>
              <a:t>.</a:t>
            </a:r>
          </a:p>
          <a:p>
            <a:r>
              <a:rPr lang="en-US" sz="2800" dirty="0"/>
              <a:t>Part of a tick’s </a:t>
            </a:r>
            <a:r>
              <a:rPr lang="en-US" sz="2800" i="1" dirty="0"/>
              <a:t>capitulum</a:t>
            </a:r>
            <a:r>
              <a:rPr lang="en-US" sz="2800" b="1" dirty="0"/>
              <a:t> </a:t>
            </a:r>
            <a:r>
              <a:rPr lang="en-US" sz="2800" dirty="0"/>
              <a:t>has</a:t>
            </a:r>
            <a:r>
              <a:rPr lang="en-US" sz="2800" b="1" dirty="0"/>
              <a:t> </a:t>
            </a:r>
            <a:r>
              <a:rPr lang="en-US" sz="2800" dirty="0"/>
              <a:t>special mouthparts called a </a:t>
            </a:r>
            <a:r>
              <a:rPr lang="en-US" sz="2800" b="1" u="sng" dirty="0"/>
              <a:t>hypostome</a:t>
            </a:r>
            <a:r>
              <a:rPr lang="en-US" sz="2800" dirty="0"/>
              <a:t>, which a tick uses to pierce the skin to eat.</a:t>
            </a:r>
          </a:p>
        </p:txBody>
      </p:sp>
      <p:grpSp>
        <p:nvGrpSpPr>
          <p:cNvPr id="4" name="Group 3" descr="Photo of a tick with the hypostome or mouthparts enlarged">
            <a:extLst>
              <a:ext uri="{FF2B5EF4-FFF2-40B4-BE49-F238E27FC236}">
                <a16:creationId xmlns:a16="http://schemas.microsoft.com/office/drawing/2014/main" id="{C8913919-545C-45A1-A534-A6BDC266B3C7}"/>
              </a:ext>
            </a:extLst>
          </p:cNvPr>
          <p:cNvGrpSpPr/>
          <p:nvPr/>
        </p:nvGrpSpPr>
        <p:grpSpPr>
          <a:xfrm flipH="1">
            <a:off x="1524000" y="2590800"/>
            <a:ext cx="6477000" cy="3427979"/>
            <a:chOff x="1524000" y="2590800"/>
            <a:chExt cx="6477000" cy="3427979"/>
          </a:xfrm>
        </p:grpSpPr>
        <p:pic>
          <p:nvPicPr>
            <p:cNvPr id="1026" name="Picture 2">
              <a:extLst>
                <a:ext uri="{FF2B5EF4-FFF2-40B4-BE49-F238E27FC236}">
                  <a16:creationId xmlns:a16="http://schemas.microsoft.com/office/drawing/2014/main" id="{ADAD8572-C5CB-4192-9A5D-BDAF0656A4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90800"/>
              <a:ext cx="2671761" cy="342797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A571F387-CB2C-41D6-A15F-B4C442AD4212}"/>
                </a:ext>
              </a:extLst>
            </p:cNvPr>
            <p:cNvSpPr/>
            <p:nvPr/>
          </p:nvSpPr>
          <p:spPr>
            <a:xfrm>
              <a:off x="2516980" y="3048000"/>
              <a:ext cx="685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B0E584B-79B1-4921-9775-2FB8AD175055}"/>
                </a:ext>
              </a:extLst>
            </p:cNvPr>
            <p:cNvCxnSpPr>
              <a:stCxn id="6" idx="0"/>
              <a:endCxn id="7" idx="0"/>
            </p:cNvCxnSpPr>
            <p:nvPr/>
          </p:nvCxnSpPr>
          <p:spPr>
            <a:xfrm>
              <a:off x="2859880" y="3048000"/>
              <a:ext cx="3805240" cy="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321DCC-2ADA-482E-8750-EAD0013700C7}"/>
                </a:ext>
              </a:extLst>
            </p:cNvPr>
            <p:cNvCxnSpPr>
              <a:stCxn id="6" idx="4"/>
              <a:endCxn id="7" idx="4"/>
            </p:cNvCxnSpPr>
            <p:nvPr/>
          </p:nvCxnSpPr>
          <p:spPr>
            <a:xfrm>
              <a:off x="2859880" y="3733800"/>
              <a:ext cx="3805240" cy="1718785"/>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64BF9D2-4819-4C31-B6DC-D8DC1502B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54" t="13337" r="37225" b="66657"/>
            <a:stretch/>
          </p:blipFill>
          <p:spPr bwMode="auto">
            <a:xfrm>
              <a:off x="5329239" y="3048000"/>
              <a:ext cx="2671761" cy="2404585"/>
            </a:xfrm>
            <a:prstGeom prst="ellipse">
              <a:avLst/>
            </a:prstGeom>
            <a:ln w="88900" cap="rnd">
              <a:solidFill>
                <a:srgbClr val="FF0000"/>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5" name="Slide Number Placeholder 4">
            <a:extLst>
              <a:ext uri="{FF2B5EF4-FFF2-40B4-BE49-F238E27FC236}">
                <a16:creationId xmlns:a16="http://schemas.microsoft.com/office/drawing/2014/main" id="{DF06AF05-A181-4A59-8077-6CB257A72C5F}"/>
              </a:ext>
            </a:extLst>
          </p:cNvPr>
          <p:cNvSpPr>
            <a:spLocks noGrp="1"/>
          </p:cNvSpPr>
          <p:nvPr>
            <p:ph type="sldNum" sz="quarter" idx="12"/>
          </p:nvPr>
        </p:nvSpPr>
        <p:spPr/>
        <p:txBody>
          <a:bodyPr/>
          <a:lstStyle/>
          <a:p>
            <a:fld id="{A74F3F3D-AA83-49C9-8E77-7D06AD0F75E7}" type="slidenum">
              <a:rPr lang="en-US" altLang="en-US" smtClean="0"/>
              <a:pPr/>
              <a:t>15</a:t>
            </a:fld>
            <a:endParaRPr lang="en-US" altLang="en-US" dirty="0"/>
          </a:p>
        </p:txBody>
      </p:sp>
    </p:spTree>
    <p:extLst>
      <p:ext uri="{BB962C8B-B14F-4D97-AF65-F5344CB8AC3E}">
        <p14:creationId xmlns:p14="http://schemas.microsoft.com/office/powerpoint/2010/main" val="2153078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DCC15A6-1FE0-493B-A4ED-58C349C57D00}"/>
              </a:ext>
              <a:ext uri="{C183D7F6-B498-43B3-948B-1728B52AA6E4}">
                <adec:decorative xmlns:adec="http://schemas.microsoft.com/office/drawing/2017/decorative" val="1"/>
              </a:ext>
            </a:extLst>
          </p:cNvPr>
          <p:cNvGrpSpPr/>
          <p:nvPr/>
        </p:nvGrpSpPr>
        <p:grpSpPr>
          <a:xfrm rot="338616">
            <a:off x="4762684" y="5134594"/>
            <a:ext cx="528643" cy="804659"/>
            <a:chOff x="3162299" y="3553228"/>
            <a:chExt cx="528643" cy="804659"/>
          </a:xfrm>
        </p:grpSpPr>
        <p:cxnSp>
          <p:nvCxnSpPr>
            <p:cNvPr id="25" name="Connector: Curved 24">
              <a:extLst>
                <a:ext uri="{FF2B5EF4-FFF2-40B4-BE49-F238E27FC236}">
                  <a16:creationId xmlns:a16="http://schemas.microsoft.com/office/drawing/2014/main" id="{468E5F27-8F21-45AC-8753-1539D33E3B9A}"/>
                </a:ext>
              </a:extLst>
            </p:cNvPr>
            <p:cNvCxnSpPr>
              <a:cxnSpLocks/>
            </p:cNvCxnSpPr>
            <p:nvPr/>
          </p:nvCxnSpPr>
          <p:spPr>
            <a:xfrm rot="16200000" flipH="1">
              <a:off x="3376616" y="3846417"/>
              <a:ext cx="314326" cy="314326"/>
            </a:xfrm>
            <a:prstGeom prst="curvedConnector3">
              <a:avLst>
                <a:gd name="adj1" fmla="val 3787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868F8CC8-CA42-4867-8E61-74969AAA39DA}"/>
                </a:ext>
              </a:extLst>
            </p:cNvPr>
            <p:cNvCxnSpPr/>
            <p:nvPr/>
          </p:nvCxnSpPr>
          <p:spPr>
            <a:xfrm rot="16200000" flipH="1">
              <a:off x="3204376" y="3554022"/>
              <a:ext cx="192087" cy="190500"/>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96D3DAB7-1C1E-4F6D-AE65-C4B986C9BF8F}"/>
                </a:ext>
              </a:extLst>
            </p:cNvPr>
            <p:cNvCxnSpPr>
              <a:cxnSpLocks/>
            </p:cNvCxnSpPr>
            <p:nvPr/>
          </p:nvCxnSpPr>
          <p:spPr>
            <a:xfrm rot="16200000" flipH="1">
              <a:off x="3161208" y="3872610"/>
              <a:ext cx="264124" cy="261941"/>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F141A4F2-F2C2-4E97-8DA8-C2EC410F5CBC}"/>
                </a:ext>
              </a:extLst>
            </p:cNvPr>
            <p:cNvCxnSpPr/>
            <p:nvPr/>
          </p:nvCxnSpPr>
          <p:spPr>
            <a:xfrm rot="16200000" flipH="1">
              <a:off x="3240096" y="4166594"/>
              <a:ext cx="192087" cy="190500"/>
            </a:xfrm>
            <a:prstGeom prst="curvedConnector3">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5D532270-9A6E-44C0-9BE6-B12C70A95944}"/>
              </a:ext>
            </a:extLst>
          </p:cNvPr>
          <p:cNvSpPr>
            <a:spLocks noGrp="1"/>
          </p:cNvSpPr>
          <p:nvPr>
            <p:ph type="title"/>
          </p:nvPr>
        </p:nvSpPr>
        <p:spPr>
          <a:xfrm>
            <a:off x="457200" y="304800"/>
            <a:ext cx="8229600" cy="334962"/>
          </a:xfrm>
        </p:spPr>
        <p:txBody>
          <a:bodyPr/>
          <a:lstStyle/>
          <a:p>
            <a:r>
              <a:rPr lang="en-US" sz="2400" dirty="0">
                <a:solidFill>
                  <a:schemeClr val="bg1"/>
                </a:solidFill>
              </a:rPr>
              <a:t>How do ticks eat? (continued)</a:t>
            </a:r>
          </a:p>
        </p:txBody>
      </p:sp>
      <p:sp>
        <p:nvSpPr>
          <p:cNvPr id="3" name="Content Placeholder 2">
            <a:extLst>
              <a:ext uri="{FF2B5EF4-FFF2-40B4-BE49-F238E27FC236}">
                <a16:creationId xmlns:a16="http://schemas.microsoft.com/office/drawing/2014/main" id="{03E18921-19AD-405B-B61C-C8FB19189181}"/>
              </a:ext>
            </a:extLst>
          </p:cNvPr>
          <p:cNvSpPr>
            <a:spLocks noGrp="1"/>
          </p:cNvSpPr>
          <p:nvPr>
            <p:ph idx="1"/>
          </p:nvPr>
        </p:nvSpPr>
        <p:spPr>
          <a:xfrm>
            <a:off x="457200" y="274638"/>
            <a:ext cx="8229600" cy="5851525"/>
          </a:xfrm>
        </p:spPr>
        <p:txBody>
          <a:bodyPr/>
          <a:lstStyle/>
          <a:p>
            <a:r>
              <a:rPr lang="en-US" sz="2800" dirty="0"/>
              <a:t>When a tick is biting, it spits saliva into the skin. The saliva contains:</a:t>
            </a:r>
          </a:p>
          <a:p>
            <a:pPr lvl="1"/>
            <a:r>
              <a:rPr lang="en-US" sz="2400" dirty="0"/>
              <a:t>Numbing agents (so you can’t feel it biting)</a:t>
            </a:r>
          </a:p>
          <a:p>
            <a:pPr lvl="1">
              <a:spcAft>
                <a:spcPts val="23400"/>
              </a:spcAft>
            </a:pPr>
            <a:r>
              <a:rPr lang="en-US" sz="2400" dirty="0"/>
              <a:t>Blood thinners (so it can easily suck your blood)</a:t>
            </a:r>
            <a:endParaRPr lang="en-US" dirty="0"/>
          </a:p>
          <a:p>
            <a:pPr>
              <a:spcBef>
                <a:spcPts val="1000"/>
              </a:spcBef>
            </a:pPr>
            <a:r>
              <a:rPr lang="en-US" sz="2800" dirty="0"/>
              <a:t>Some ticks may spread germs that can make people and pets sick!</a:t>
            </a:r>
          </a:p>
        </p:txBody>
      </p:sp>
      <p:pic>
        <p:nvPicPr>
          <p:cNvPr id="7" name="Picture 6" descr="Tick embedded in human skin">
            <a:extLst>
              <a:ext uri="{FF2B5EF4-FFF2-40B4-BE49-F238E27FC236}">
                <a16:creationId xmlns:a16="http://schemas.microsoft.com/office/drawing/2014/main" id="{F09FECA9-291E-40E2-8A14-A1A063E56D4B}"/>
              </a:ext>
            </a:extLst>
          </p:cNvPr>
          <p:cNvPicPr>
            <a:picLocks noChangeAspect="1"/>
          </p:cNvPicPr>
          <p:nvPr/>
        </p:nvPicPr>
        <p:blipFill rotWithShape="1">
          <a:blip r:embed="rId3">
            <a:extLst>
              <a:ext uri="{28A0092B-C50C-407E-A947-70E740481C1C}">
                <a14:useLocalDpi xmlns:a14="http://schemas.microsoft.com/office/drawing/2010/main" val="0"/>
              </a:ext>
            </a:extLst>
          </a:blip>
          <a:srcRect l="42743" t="34558" r="17571" b="13739"/>
          <a:stretch/>
        </p:blipFill>
        <p:spPr>
          <a:xfrm flipH="1">
            <a:off x="1066802" y="2226365"/>
            <a:ext cx="3124200" cy="2713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ick embedded in an animal's fur">
            <a:extLst>
              <a:ext uri="{FF2B5EF4-FFF2-40B4-BE49-F238E27FC236}">
                <a16:creationId xmlns:a16="http://schemas.microsoft.com/office/drawing/2014/main" id="{52613BB7-6FD0-4536-BB37-C0FFFE1693BC}"/>
              </a:ext>
            </a:extLst>
          </p:cNvPr>
          <p:cNvPicPr>
            <a:picLocks noChangeAspect="1"/>
          </p:cNvPicPr>
          <p:nvPr/>
        </p:nvPicPr>
        <p:blipFill rotWithShape="1">
          <a:blip r:embed="rId4">
            <a:extLst>
              <a:ext uri="{28A0092B-C50C-407E-A947-70E740481C1C}">
                <a14:useLocalDpi xmlns:a14="http://schemas.microsoft.com/office/drawing/2010/main" val="0"/>
              </a:ext>
            </a:extLst>
          </a:blip>
          <a:srcRect l="26741" t="22461" r="23929" b="21214"/>
          <a:stretch/>
        </p:blipFill>
        <p:spPr>
          <a:xfrm>
            <a:off x="4572002" y="2209800"/>
            <a:ext cx="3581398" cy="2729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a:extLst>
              <a:ext uri="{FF2B5EF4-FFF2-40B4-BE49-F238E27FC236}">
                <a16:creationId xmlns:a16="http://schemas.microsoft.com/office/drawing/2014/main" id="{5F59EC89-EE11-40C3-8926-CD5ABDA44A36}"/>
              </a:ext>
              <a:ext uri="{C183D7F6-B498-43B3-948B-1728B52AA6E4}">
                <adec:decorative xmlns:adec="http://schemas.microsoft.com/office/drawing/2017/decorative" val="1"/>
              </a:ext>
            </a:extLst>
          </p:cNvPr>
          <p:cNvGrpSpPr/>
          <p:nvPr/>
        </p:nvGrpSpPr>
        <p:grpSpPr>
          <a:xfrm>
            <a:off x="2250280" y="3026670"/>
            <a:ext cx="528643" cy="804659"/>
            <a:chOff x="3162299" y="3553228"/>
            <a:chExt cx="528643" cy="804659"/>
          </a:xfrm>
        </p:grpSpPr>
        <p:cxnSp>
          <p:nvCxnSpPr>
            <p:cNvPr id="8" name="Connector: Curved 7">
              <a:extLst>
                <a:ext uri="{FF2B5EF4-FFF2-40B4-BE49-F238E27FC236}">
                  <a16:creationId xmlns:a16="http://schemas.microsoft.com/office/drawing/2014/main" id="{C63ABACF-4B0A-46FB-880C-CDF33B8747D8}"/>
                </a:ext>
              </a:extLst>
            </p:cNvPr>
            <p:cNvCxnSpPr>
              <a:cxnSpLocks/>
            </p:cNvCxnSpPr>
            <p:nvPr/>
          </p:nvCxnSpPr>
          <p:spPr>
            <a:xfrm rot="16200000" flipH="1">
              <a:off x="3376616" y="3846417"/>
              <a:ext cx="314326" cy="314326"/>
            </a:xfrm>
            <a:prstGeom prst="curvedConnector3">
              <a:avLst>
                <a:gd name="adj1" fmla="val 37879"/>
              </a:avLst>
            </a:prstGeom>
            <a:ln w="38100"/>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A5E34B93-3AC6-4ED2-883E-1903ADCDA15F}"/>
                </a:ext>
              </a:extLst>
            </p:cNvPr>
            <p:cNvCxnSpPr/>
            <p:nvPr/>
          </p:nvCxnSpPr>
          <p:spPr>
            <a:xfrm rot="16200000" flipH="1">
              <a:off x="3204376" y="3554022"/>
              <a:ext cx="192087" cy="190500"/>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46640D42-0B77-44BA-9DC8-CAB4A4B085CD}"/>
                </a:ext>
              </a:extLst>
            </p:cNvPr>
            <p:cNvCxnSpPr>
              <a:cxnSpLocks/>
            </p:cNvCxnSpPr>
            <p:nvPr/>
          </p:nvCxnSpPr>
          <p:spPr>
            <a:xfrm rot="16200000" flipH="1">
              <a:off x="3161208" y="3872610"/>
              <a:ext cx="264124" cy="261941"/>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8D78EE2C-12B1-44FE-BAC7-CBB3594B013D}"/>
                </a:ext>
              </a:extLst>
            </p:cNvPr>
            <p:cNvCxnSpPr/>
            <p:nvPr/>
          </p:nvCxnSpPr>
          <p:spPr>
            <a:xfrm rot="16200000" flipH="1">
              <a:off x="3240096" y="4166594"/>
              <a:ext cx="192087" cy="190500"/>
            </a:xfrm>
            <a:prstGeom prst="curvedConnector3">
              <a:avLst/>
            </a:prstGeom>
            <a:ln w="28575"/>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02B6A04D-521A-46DF-BA17-A50FD04E8365}"/>
              </a:ext>
            </a:extLst>
          </p:cNvPr>
          <p:cNvSpPr>
            <a:spLocks noGrp="1"/>
          </p:cNvSpPr>
          <p:nvPr>
            <p:ph type="sldNum" sz="quarter" idx="12"/>
          </p:nvPr>
        </p:nvSpPr>
        <p:spPr/>
        <p:txBody>
          <a:bodyPr/>
          <a:lstStyle/>
          <a:p>
            <a:fld id="{A74F3F3D-AA83-49C9-8E77-7D06AD0F75E7}" type="slidenum">
              <a:rPr lang="en-US" altLang="en-US" smtClean="0"/>
              <a:pPr/>
              <a:t>16</a:t>
            </a:fld>
            <a:endParaRPr lang="en-US" altLang="en-US" dirty="0"/>
          </a:p>
        </p:txBody>
      </p:sp>
    </p:spTree>
    <p:extLst>
      <p:ext uri="{BB962C8B-B14F-4D97-AF65-F5344CB8AC3E}">
        <p14:creationId xmlns:p14="http://schemas.microsoft.com/office/powerpoint/2010/main" val="181410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0 0 L 0 0.00023 C 0.00295 0.00139 0.00642 0.00162 0.0092 0.0044 C 0.01302 0.0081 0.01528 0.01389 0.01858 0.01875 C 0.02743 0.0331 0.03576 0.05069 0.04774 0.06157 C 0.05226 0.06597 0.05781 0.06736 0.06285 0.07106 C 0.07656 0.08148 0.09028 0.0919 0.10382 0.10301 C 0.1158 0.11227 0.10885 0.1088 0.11667 0.11227 L 0.125 0.12222 " pathEditMode="relative" rAng="0" ptsTypes="AAAAAAAAA">
                                      <p:cBhvr>
                                        <p:cTn id="19" dur="2000" fill="hold"/>
                                        <p:tgtEl>
                                          <p:spTgt spid="23"/>
                                        </p:tgtEl>
                                        <p:attrNameLst>
                                          <p:attrName>ppt_x</p:attrName>
                                          <p:attrName>ppt_y</p:attrName>
                                        </p:attrNameLst>
                                      </p:cBhvr>
                                      <p:rCtr x="6250"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a:extLst>
              <a:ext uri="{FF2B5EF4-FFF2-40B4-BE49-F238E27FC236}">
                <a16:creationId xmlns:a16="http://schemas.microsoft.com/office/drawing/2014/main" id="{A3B2357B-DC5C-4AF3-B87C-661C01C167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33800" y="1881925"/>
            <a:ext cx="3016922" cy="3007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Oval 3">
            <a:extLst>
              <a:ext uri="{FF2B5EF4-FFF2-40B4-BE49-F238E27FC236}">
                <a16:creationId xmlns:a16="http://schemas.microsoft.com/office/drawing/2014/main" id="{B40FE5E0-2BCD-4CF3-BAE5-9A39ECEC6A45}"/>
              </a:ext>
              <a:ext uri="{C183D7F6-B498-43B3-948B-1728B52AA6E4}">
                <adec:decorative xmlns:adec="http://schemas.microsoft.com/office/drawing/2017/decorative" val="1"/>
              </a:ext>
            </a:extLst>
          </p:cNvPr>
          <p:cNvSpPr/>
          <p:nvPr/>
        </p:nvSpPr>
        <p:spPr>
          <a:xfrm>
            <a:off x="3886200" y="2567724"/>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a:extLst>
              <a:ext uri="{FF2B5EF4-FFF2-40B4-BE49-F238E27FC236}">
                <a16:creationId xmlns:a16="http://schemas.microsoft.com/office/drawing/2014/main" id="{840082BE-2811-44F4-BB73-34A845E570B2}"/>
              </a:ext>
            </a:extLst>
          </p:cNvPr>
          <p:cNvSpPr>
            <a:spLocks noGrp="1"/>
          </p:cNvSpPr>
          <p:nvPr>
            <p:ph type="title"/>
          </p:nvPr>
        </p:nvSpPr>
        <p:spPr/>
        <p:txBody>
          <a:bodyPr/>
          <a:lstStyle/>
          <a:p>
            <a:r>
              <a:rPr lang="en-US" sz="3600" dirty="0"/>
              <a:t>What part of the tick are Timothy and Bullseye looking at?</a:t>
            </a:r>
          </a:p>
        </p:txBody>
      </p:sp>
      <p:sp>
        <p:nvSpPr>
          <p:cNvPr id="5" name="Content Placeholder 4">
            <a:extLst>
              <a:ext uri="{FF2B5EF4-FFF2-40B4-BE49-F238E27FC236}">
                <a16:creationId xmlns:a16="http://schemas.microsoft.com/office/drawing/2014/main" id="{C38CEF87-EE96-4806-80AA-7038F84FCB3A}"/>
              </a:ext>
            </a:extLst>
          </p:cNvPr>
          <p:cNvSpPr>
            <a:spLocks noGrp="1"/>
          </p:cNvSpPr>
          <p:nvPr>
            <p:ph idx="1"/>
          </p:nvPr>
        </p:nvSpPr>
        <p:spPr/>
        <p:txBody>
          <a:bodyPr/>
          <a:lstStyle/>
          <a:p>
            <a:pPr marL="0" indent="0">
              <a:buNone/>
            </a:pPr>
            <a:r>
              <a:rPr lang="en-US" sz="2400" dirty="0">
                <a:solidFill>
                  <a:schemeClr val="bg1"/>
                </a:solidFill>
              </a:rPr>
              <a:t>The hypostome! Those teeth look sharp!</a:t>
            </a:r>
          </a:p>
        </p:txBody>
      </p:sp>
      <p:pic>
        <p:nvPicPr>
          <p:cNvPr id="22" name="Picture 23" descr="Timothy Tickfinder and Bullseye are looking through a magnifying glass at a tick's mouthparts. ">
            <a:extLst>
              <a:ext uri="{FF2B5EF4-FFF2-40B4-BE49-F238E27FC236}">
                <a16:creationId xmlns:a16="http://schemas.microsoft.com/office/drawing/2014/main" id="{B85BB46F-BF8D-4BDC-A811-92F5A7D40B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 y="1440975"/>
            <a:ext cx="8070644" cy="5437480"/>
          </a:xfrm>
          <a:prstGeom prst="rect">
            <a:avLst/>
          </a:prstGeom>
          <a:noFill/>
          <a:extLst>
            <a:ext uri="{909E8E84-426E-40DD-AFC4-6F175D3DCCD1}">
              <a14:hiddenFill xmlns:a14="http://schemas.microsoft.com/office/drawing/2010/main">
                <a:solidFill>
                  <a:srgbClr val="FFFFFF"/>
                </a:solidFill>
              </a14:hiddenFill>
            </a:ext>
          </a:extLst>
        </p:spPr>
      </p:pic>
      <p:sp>
        <p:nvSpPr>
          <p:cNvPr id="26" name="Speech Bubble: Rectangle with Corners Rounded 25">
            <a:extLst>
              <a:ext uri="{FF2B5EF4-FFF2-40B4-BE49-F238E27FC236}">
                <a16:creationId xmlns:a16="http://schemas.microsoft.com/office/drawing/2014/main" id="{A57C13E2-FD8D-487D-B891-E94C87A79EEC}"/>
              </a:ext>
              <a:ext uri="{C183D7F6-B498-43B3-948B-1728B52AA6E4}">
                <adec:decorative xmlns:adec="http://schemas.microsoft.com/office/drawing/2017/decorative" val="1"/>
              </a:ext>
            </a:extLst>
          </p:cNvPr>
          <p:cNvSpPr/>
          <p:nvPr/>
        </p:nvSpPr>
        <p:spPr>
          <a:xfrm>
            <a:off x="6903122" y="2110526"/>
            <a:ext cx="2012278" cy="1143000"/>
          </a:xfrm>
          <a:custGeom>
            <a:avLst/>
            <a:gdLst>
              <a:gd name="connsiteX0" fmla="*/ 0 w 2012278"/>
              <a:gd name="connsiteY0" fmla="*/ 190504 h 1143000"/>
              <a:gd name="connsiteX1" fmla="*/ 190504 w 2012278"/>
              <a:gd name="connsiteY1" fmla="*/ 0 h 1143000"/>
              <a:gd name="connsiteX2" fmla="*/ 335380 w 2012278"/>
              <a:gd name="connsiteY2" fmla="*/ 0 h 1143000"/>
              <a:gd name="connsiteX3" fmla="*/ 335380 w 2012278"/>
              <a:gd name="connsiteY3" fmla="*/ 0 h 1143000"/>
              <a:gd name="connsiteX4" fmla="*/ 838449 w 2012278"/>
              <a:gd name="connsiteY4" fmla="*/ 0 h 1143000"/>
              <a:gd name="connsiteX5" fmla="*/ 1330112 w 2012278"/>
              <a:gd name="connsiteY5" fmla="*/ 0 h 1143000"/>
              <a:gd name="connsiteX6" fmla="*/ 1821774 w 2012278"/>
              <a:gd name="connsiteY6" fmla="*/ 0 h 1143000"/>
              <a:gd name="connsiteX7" fmla="*/ 2012278 w 2012278"/>
              <a:gd name="connsiteY7" fmla="*/ 190504 h 1143000"/>
              <a:gd name="connsiteX8" fmla="*/ 2012278 w 2012278"/>
              <a:gd name="connsiteY8" fmla="*/ 666750 h 1143000"/>
              <a:gd name="connsiteX9" fmla="*/ 2012278 w 2012278"/>
              <a:gd name="connsiteY9" fmla="*/ 666750 h 1143000"/>
              <a:gd name="connsiteX10" fmla="*/ 2012278 w 2012278"/>
              <a:gd name="connsiteY10" fmla="*/ 952500 h 1143000"/>
              <a:gd name="connsiteX11" fmla="*/ 2012278 w 2012278"/>
              <a:gd name="connsiteY11" fmla="*/ 952496 h 1143000"/>
              <a:gd name="connsiteX12" fmla="*/ 1821774 w 2012278"/>
              <a:gd name="connsiteY12" fmla="*/ 1143000 h 1143000"/>
              <a:gd name="connsiteX13" fmla="*/ 1320278 w 2012278"/>
              <a:gd name="connsiteY13" fmla="*/ 1143000 h 1143000"/>
              <a:gd name="connsiteX14" fmla="*/ 838449 w 2012278"/>
              <a:gd name="connsiteY14" fmla="*/ 1143000 h 1143000"/>
              <a:gd name="connsiteX15" fmla="*/ 614328 w 2012278"/>
              <a:gd name="connsiteY15" fmla="*/ 1425401 h 1143000"/>
              <a:gd name="connsiteX16" fmla="*/ 335380 w 2012278"/>
              <a:gd name="connsiteY16" fmla="*/ 1143000 h 1143000"/>
              <a:gd name="connsiteX17" fmla="*/ 190504 w 2012278"/>
              <a:gd name="connsiteY17" fmla="*/ 1143000 h 1143000"/>
              <a:gd name="connsiteX18" fmla="*/ 0 w 2012278"/>
              <a:gd name="connsiteY18" fmla="*/ 952496 h 1143000"/>
              <a:gd name="connsiteX19" fmla="*/ 0 w 2012278"/>
              <a:gd name="connsiteY19" fmla="*/ 952500 h 1143000"/>
              <a:gd name="connsiteX20" fmla="*/ 0 w 2012278"/>
              <a:gd name="connsiteY20" fmla="*/ 666750 h 1143000"/>
              <a:gd name="connsiteX21" fmla="*/ 0 w 2012278"/>
              <a:gd name="connsiteY21" fmla="*/ 666750 h 1143000"/>
              <a:gd name="connsiteX22" fmla="*/ 0 w 2012278"/>
              <a:gd name="connsiteY22" fmla="*/ 190504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2278" h="1143000" fill="none" extrusionOk="0">
                <a:moveTo>
                  <a:pt x="0" y="190504"/>
                </a:moveTo>
                <a:cubicBezTo>
                  <a:pt x="5918" y="83656"/>
                  <a:pt x="78413" y="14795"/>
                  <a:pt x="190504" y="0"/>
                </a:cubicBezTo>
                <a:cubicBezTo>
                  <a:pt x="243180" y="6702"/>
                  <a:pt x="301110" y="-5373"/>
                  <a:pt x="335380" y="0"/>
                </a:cubicBezTo>
                <a:lnTo>
                  <a:pt x="335380" y="0"/>
                </a:lnTo>
                <a:cubicBezTo>
                  <a:pt x="460189" y="-21606"/>
                  <a:pt x="697708" y="-10779"/>
                  <a:pt x="838449" y="0"/>
                </a:cubicBezTo>
                <a:cubicBezTo>
                  <a:pt x="954732" y="-18205"/>
                  <a:pt x="1106277" y="-13253"/>
                  <a:pt x="1330112" y="0"/>
                </a:cubicBezTo>
                <a:cubicBezTo>
                  <a:pt x="1553947" y="13253"/>
                  <a:pt x="1599605" y="-18841"/>
                  <a:pt x="1821774" y="0"/>
                </a:cubicBezTo>
                <a:cubicBezTo>
                  <a:pt x="1904188" y="11082"/>
                  <a:pt x="2027628" y="102073"/>
                  <a:pt x="2012278" y="190504"/>
                </a:cubicBezTo>
                <a:cubicBezTo>
                  <a:pt x="2027148" y="290544"/>
                  <a:pt x="2007835" y="502559"/>
                  <a:pt x="2012278" y="666750"/>
                </a:cubicBezTo>
                <a:lnTo>
                  <a:pt x="2012278" y="666750"/>
                </a:lnTo>
                <a:cubicBezTo>
                  <a:pt x="2022009" y="784445"/>
                  <a:pt x="2020732" y="839573"/>
                  <a:pt x="2012278" y="952500"/>
                </a:cubicBezTo>
                <a:lnTo>
                  <a:pt x="2012278" y="952496"/>
                </a:lnTo>
                <a:cubicBezTo>
                  <a:pt x="2017985" y="1080610"/>
                  <a:pt x="1921202" y="1136612"/>
                  <a:pt x="1821774" y="1143000"/>
                </a:cubicBezTo>
                <a:cubicBezTo>
                  <a:pt x="1607514" y="1159187"/>
                  <a:pt x="1496173" y="1137132"/>
                  <a:pt x="1320278" y="1143000"/>
                </a:cubicBezTo>
                <a:cubicBezTo>
                  <a:pt x="1144383" y="1148868"/>
                  <a:pt x="1015331" y="1130751"/>
                  <a:pt x="838449" y="1143000"/>
                </a:cubicBezTo>
                <a:cubicBezTo>
                  <a:pt x="758298" y="1222031"/>
                  <a:pt x="688564" y="1306982"/>
                  <a:pt x="614328" y="1425401"/>
                </a:cubicBezTo>
                <a:cubicBezTo>
                  <a:pt x="561998" y="1346962"/>
                  <a:pt x="459155" y="1291336"/>
                  <a:pt x="335380" y="1143000"/>
                </a:cubicBezTo>
                <a:cubicBezTo>
                  <a:pt x="304896" y="1140726"/>
                  <a:pt x="234619" y="1140028"/>
                  <a:pt x="190504" y="1143000"/>
                </a:cubicBezTo>
                <a:cubicBezTo>
                  <a:pt x="80667" y="1138212"/>
                  <a:pt x="-4130" y="1071661"/>
                  <a:pt x="0" y="952496"/>
                </a:cubicBezTo>
                <a:lnTo>
                  <a:pt x="0" y="952500"/>
                </a:lnTo>
                <a:cubicBezTo>
                  <a:pt x="-12696" y="869838"/>
                  <a:pt x="11402" y="759881"/>
                  <a:pt x="0" y="666750"/>
                </a:cubicBezTo>
                <a:lnTo>
                  <a:pt x="0" y="666750"/>
                </a:lnTo>
                <a:cubicBezTo>
                  <a:pt x="14680" y="462815"/>
                  <a:pt x="-10007" y="307982"/>
                  <a:pt x="0" y="190504"/>
                </a:cubicBezTo>
                <a:close/>
              </a:path>
              <a:path w="2012278" h="1143000" stroke="0" extrusionOk="0">
                <a:moveTo>
                  <a:pt x="0" y="190504"/>
                </a:moveTo>
                <a:cubicBezTo>
                  <a:pt x="1993" y="60226"/>
                  <a:pt x="84242" y="3003"/>
                  <a:pt x="190504" y="0"/>
                </a:cubicBezTo>
                <a:cubicBezTo>
                  <a:pt x="255197" y="2405"/>
                  <a:pt x="290078" y="-3075"/>
                  <a:pt x="335380" y="0"/>
                </a:cubicBezTo>
                <a:lnTo>
                  <a:pt x="335380" y="0"/>
                </a:lnTo>
                <a:cubicBezTo>
                  <a:pt x="506215" y="-13398"/>
                  <a:pt x="734331" y="1240"/>
                  <a:pt x="838449" y="0"/>
                </a:cubicBezTo>
                <a:cubicBezTo>
                  <a:pt x="1056879" y="-18190"/>
                  <a:pt x="1098298" y="-4285"/>
                  <a:pt x="1300612" y="0"/>
                </a:cubicBezTo>
                <a:cubicBezTo>
                  <a:pt x="1502926" y="4285"/>
                  <a:pt x="1670412" y="19487"/>
                  <a:pt x="1821774" y="0"/>
                </a:cubicBezTo>
                <a:cubicBezTo>
                  <a:pt x="1931940" y="1773"/>
                  <a:pt x="2027611" y="73707"/>
                  <a:pt x="2012278" y="190504"/>
                </a:cubicBezTo>
                <a:cubicBezTo>
                  <a:pt x="2004034" y="387216"/>
                  <a:pt x="2008865" y="438198"/>
                  <a:pt x="2012278" y="666750"/>
                </a:cubicBezTo>
                <a:lnTo>
                  <a:pt x="2012278" y="666750"/>
                </a:lnTo>
                <a:cubicBezTo>
                  <a:pt x="2019360" y="738294"/>
                  <a:pt x="2000391" y="830340"/>
                  <a:pt x="2012278" y="952500"/>
                </a:cubicBezTo>
                <a:lnTo>
                  <a:pt x="2012278" y="952496"/>
                </a:lnTo>
                <a:cubicBezTo>
                  <a:pt x="2009343" y="1047140"/>
                  <a:pt x="1936311" y="1133415"/>
                  <a:pt x="1821774" y="1143000"/>
                </a:cubicBezTo>
                <a:cubicBezTo>
                  <a:pt x="1670731" y="1156057"/>
                  <a:pt x="1519160" y="1144217"/>
                  <a:pt x="1310445" y="1143000"/>
                </a:cubicBezTo>
                <a:cubicBezTo>
                  <a:pt x="1101730" y="1141783"/>
                  <a:pt x="933811" y="1147858"/>
                  <a:pt x="838449" y="1143000"/>
                </a:cubicBezTo>
                <a:cubicBezTo>
                  <a:pt x="788041" y="1202139"/>
                  <a:pt x="681012" y="1352889"/>
                  <a:pt x="614328" y="1425401"/>
                </a:cubicBezTo>
                <a:cubicBezTo>
                  <a:pt x="549274" y="1365507"/>
                  <a:pt x="399121" y="1201706"/>
                  <a:pt x="335380" y="1143000"/>
                </a:cubicBezTo>
                <a:cubicBezTo>
                  <a:pt x="295868" y="1143920"/>
                  <a:pt x="256780" y="1149526"/>
                  <a:pt x="190504" y="1143000"/>
                </a:cubicBezTo>
                <a:cubicBezTo>
                  <a:pt x="83068" y="1139348"/>
                  <a:pt x="-9028" y="1065052"/>
                  <a:pt x="0" y="952496"/>
                </a:cubicBezTo>
                <a:lnTo>
                  <a:pt x="0" y="952500"/>
                </a:lnTo>
                <a:cubicBezTo>
                  <a:pt x="-2640" y="854620"/>
                  <a:pt x="-3716" y="770071"/>
                  <a:pt x="0" y="666750"/>
                </a:cubicBezTo>
                <a:lnTo>
                  <a:pt x="0" y="666750"/>
                </a:lnTo>
                <a:cubicBezTo>
                  <a:pt x="389" y="453422"/>
                  <a:pt x="22346" y="384243"/>
                  <a:pt x="0" y="190504"/>
                </a:cubicBezTo>
                <a:close/>
              </a:path>
            </a:pathLst>
          </a:custGeom>
          <a:solidFill>
            <a:schemeClr val="bg1"/>
          </a:solidFill>
          <a:ln>
            <a:solidFill>
              <a:srgbClr val="1680A9"/>
            </a:solidFill>
            <a:extLst>
              <a:ext uri="{C807C97D-BFC1-408E-A445-0C87EB9F89A2}">
                <ask:lineSketchStyleProps xmlns:ask="http://schemas.microsoft.com/office/drawing/2018/sketchyshapes" sd="209860385">
                  <a:prstGeom prst="wedgeRoundRectCallout">
                    <a:avLst>
                      <a:gd name="adj1" fmla="val -19471"/>
                      <a:gd name="adj2" fmla="val 74707"/>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0C479D-720D-4D99-93A0-5D3B47BE9642}"/>
              </a:ext>
              <a:ext uri="{C183D7F6-B498-43B3-948B-1728B52AA6E4}">
                <adec:decorative xmlns:adec="http://schemas.microsoft.com/office/drawing/2017/decorative" val="1"/>
              </a:ext>
            </a:extLst>
          </p:cNvPr>
          <p:cNvSpPr txBox="1"/>
          <p:nvPr/>
        </p:nvSpPr>
        <p:spPr>
          <a:xfrm>
            <a:off x="7010620" y="2220361"/>
            <a:ext cx="1890840" cy="923330"/>
          </a:xfrm>
          <a:prstGeom prst="rect">
            <a:avLst/>
          </a:prstGeom>
          <a:noFill/>
        </p:spPr>
        <p:txBody>
          <a:bodyPr wrap="square" rtlCol="0">
            <a:spAutoFit/>
          </a:bodyPr>
          <a:lstStyle/>
          <a:p>
            <a:r>
              <a:rPr lang="en-US" dirty="0"/>
              <a:t>The </a:t>
            </a:r>
            <a:r>
              <a:rPr lang="en-US" i="1" dirty="0"/>
              <a:t>hypostome</a:t>
            </a:r>
            <a:r>
              <a:rPr lang="en-US" dirty="0"/>
              <a:t>! Those teeth look sharp!</a:t>
            </a:r>
          </a:p>
        </p:txBody>
      </p:sp>
      <p:sp>
        <p:nvSpPr>
          <p:cNvPr id="3" name="Slide Number Placeholder 2">
            <a:extLst>
              <a:ext uri="{FF2B5EF4-FFF2-40B4-BE49-F238E27FC236}">
                <a16:creationId xmlns:a16="http://schemas.microsoft.com/office/drawing/2014/main" id="{F2CB7F62-C115-4929-885F-A0C5D86A5A02}"/>
              </a:ext>
            </a:extLst>
          </p:cNvPr>
          <p:cNvSpPr>
            <a:spLocks noGrp="1"/>
          </p:cNvSpPr>
          <p:nvPr>
            <p:ph type="sldNum" sz="quarter" idx="12"/>
          </p:nvPr>
        </p:nvSpPr>
        <p:spPr/>
        <p:txBody>
          <a:bodyPr/>
          <a:lstStyle/>
          <a:p>
            <a:fld id="{A74F3F3D-AA83-49C9-8E77-7D06AD0F75E7}" type="slidenum">
              <a:rPr lang="en-US" altLang="en-US" smtClean="0"/>
              <a:pPr/>
              <a:t>17</a:t>
            </a:fld>
            <a:endParaRPr lang="en-US" altLang="en-US" dirty="0"/>
          </a:p>
        </p:txBody>
      </p:sp>
    </p:spTree>
    <p:extLst>
      <p:ext uri="{BB962C8B-B14F-4D97-AF65-F5344CB8AC3E}">
        <p14:creationId xmlns:p14="http://schemas.microsoft.com/office/powerpoint/2010/main" val="1915527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94664-F5B7-4E25-8A0F-672684DDC607}"/>
              </a:ext>
            </a:extLst>
          </p:cNvPr>
          <p:cNvSpPr>
            <a:spLocks noGrp="1"/>
          </p:cNvSpPr>
          <p:nvPr>
            <p:ph type="ctrTitle"/>
          </p:nvPr>
        </p:nvSpPr>
        <p:spPr/>
        <p:txBody>
          <a:bodyPr/>
          <a:lstStyle/>
          <a:p>
            <a:r>
              <a:rPr lang="en-US" dirty="0"/>
              <a:t>Do all ticks look the same?</a:t>
            </a:r>
          </a:p>
        </p:txBody>
      </p:sp>
      <p:pic>
        <p:nvPicPr>
          <p:cNvPr id="7" name="Graphic 6" descr="Comment Like with solid fill">
            <a:extLst>
              <a:ext uri="{FF2B5EF4-FFF2-40B4-BE49-F238E27FC236}">
                <a16:creationId xmlns:a16="http://schemas.microsoft.com/office/drawing/2014/main" id="{F2C32FBA-3F3F-4C05-8BB6-CE900D11B8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838200"/>
            <a:ext cx="1724010" cy="1724010"/>
          </a:xfrm>
          <a:prstGeom prst="rect">
            <a:avLst/>
          </a:prstGeom>
        </p:spPr>
      </p:pic>
      <p:pic>
        <p:nvPicPr>
          <p:cNvPr id="13" name="Graphic 12" descr="Comment Dislike with solid fill">
            <a:extLst>
              <a:ext uri="{FF2B5EF4-FFF2-40B4-BE49-F238E27FC236}">
                <a16:creationId xmlns:a16="http://schemas.microsoft.com/office/drawing/2014/main" id="{9E192B8F-E961-4695-BAF2-769838F773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2800" y="3276600"/>
            <a:ext cx="1752600" cy="1752600"/>
          </a:xfrm>
          <a:prstGeom prst="rect">
            <a:avLst/>
          </a:prstGeom>
        </p:spPr>
      </p:pic>
      <p:sp>
        <p:nvSpPr>
          <p:cNvPr id="4" name="Slide Number Placeholder 3">
            <a:extLst>
              <a:ext uri="{FF2B5EF4-FFF2-40B4-BE49-F238E27FC236}">
                <a16:creationId xmlns:a16="http://schemas.microsoft.com/office/drawing/2014/main" id="{4510B27B-6C21-4DC1-9DBE-D014291D0167}"/>
              </a:ext>
            </a:extLst>
          </p:cNvPr>
          <p:cNvSpPr>
            <a:spLocks noGrp="1"/>
          </p:cNvSpPr>
          <p:nvPr>
            <p:ph type="sldNum" sz="quarter" idx="12"/>
          </p:nvPr>
        </p:nvSpPr>
        <p:spPr/>
        <p:txBody>
          <a:bodyPr/>
          <a:lstStyle/>
          <a:p>
            <a:fld id="{A74F3F3D-AA83-49C9-8E77-7D06AD0F75E7}" type="slidenum">
              <a:rPr lang="en-US" altLang="en-US" smtClean="0"/>
              <a:pPr/>
              <a:t>18</a:t>
            </a:fld>
            <a:endParaRPr lang="en-US" altLang="en-US" dirty="0"/>
          </a:p>
        </p:txBody>
      </p:sp>
    </p:spTree>
    <p:extLst>
      <p:ext uri="{BB962C8B-B14F-4D97-AF65-F5344CB8AC3E}">
        <p14:creationId xmlns:p14="http://schemas.microsoft.com/office/powerpoint/2010/main" val="341437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4C832-662A-4C9F-B3DE-14A55ABA3548}"/>
              </a:ext>
            </a:extLst>
          </p:cNvPr>
          <p:cNvSpPr>
            <a:spLocks noGrp="1"/>
          </p:cNvSpPr>
          <p:nvPr>
            <p:ph type="title"/>
          </p:nvPr>
        </p:nvSpPr>
        <p:spPr/>
        <p:txBody>
          <a:bodyPr/>
          <a:lstStyle/>
          <a:p>
            <a:r>
              <a:rPr lang="en-US" dirty="0"/>
              <a:t>Male vs. Female Ticks</a:t>
            </a:r>
          </a:p>
        </p:txBody>
      </p:sp>
      <p:sp>
        <p:nvSpPr>
          <p:cNvPr id="8" name="Content Placeholder 7">
            <a:extLst>
              <a:ext uri="{FF2B5EF4-FFF2-40B4-BE49-F238E27FC236}">
                <a16:creationId xmlns:a16="http://schemas.microsoft.com/office/drawing/2014/main" id="{370C5069-FF3C-4BEA-A845-1011DCFA98FE}"/>
              </a:ext>
            </a:extLst>
          </p:cNvPr>
          <p:cNvSpPr>
            <a:spLocks noGrp="1"/>
          </p:cNvSpPr>
          <p:nvPr>
            <p:ph sz="half" idx="2"/>
          </p:nvPr>
        </p:nvSpPr>
        <p:spPr>
          <a:xfrm>
            <a:off x="533400" y="1540461"/>
            <a:ext cx="4038600" cy="4525963"/>
          </a:xfrm>
        </p:spPr>
        <p:txBody>
          <a:bodyPr/>
          <a:lstStyle/>
          <a:p>
            <a:r>
              <a:rPr lang="en-US" b="1" dirty="0"/>
              <a:t>Female </a:t>
            </a:r>
            <a:r>
              <a:rPr lang="en-US" dirty="0"/>
              <a:t>ticks have a small </a:t>
            </a:r>
            <a:r>
              <a:rPr lang="en-US" i="1" dirty="0"/>
              <a:t>scutum</a:t>
            </a:r>
            <a:r>
              <a:rPr lang="en-US" dirty="0"/>
              <a:t> (hard cover) on their back</a:t>
            </a:r>
          </a:p>
        </p:txBody>
      </p:sp>
      <p:pic>
        <p:nvPicPr>
          <p:cNvPr id="12" name="Picture 11" descr="Female tick with small scutum">
            <a:extLst>
              <a:ext uri="{FF2B5EF4-FFF2-40B4-BE49-F238E27FC236}">
                <a16:creationId xmlns:a16="http://schemas.microsoft.com/office/drawing/2014/main" id="{28B5B6BF-AE85-4DDF-844E-99757A779A05}"/>
              </a:ext>
            </a:extLst>
          </p:cNvPr>
          <p:cNvPicPr>
            <a:picLocks noChangeAspect="1"/>
          </p:cNvPicPr>
          <p:nvPr/>
        </p:nvPicPr>
        <p:blipFill rotWithShape="1">
          <a:blip r:embed="rId3">
            <a:extLst>
              <a:ext uri="{28A0092B-C50C-407E-A947-70E740481C1C}">
                <a14:useLocalDpi xmlns:a14="http://schemas.microsoft.com/office/drawing/2010/main" val="0"/>
              </a:ext>
            </a:extLst>
          </a:blip>
          <a:srcRect t="2814" b="40070"/>
          <a:stretch/>
        </p:blipFill>
        <p:spPr>
          <a:xfrm>
            <a:off x="778669" y="2788428"/>
            <a:ext cx="4250531" cy="3400233"/>
          </a:xfrm>
          <a:prstGeom prst="rect">
            <a:avLst/>
          </a:prstGeom>
        </p:spPr>
      </p:pic>
      <p:pic>
        <p:nvPicPr>
          <p:cNvPr id="4" name="Picture 3" descr="Male tick with larger scutum that covers the entire back">
            <a:extLst>
              <a:ext uri="{FF2B5EF4-FFF2-40B4-BE49-F238E27FC236}">
                <a16:creationId xmlns:a16="http://schemas.microsoft.com/office/drawing/2014/main" id="{C255A760-5336-4244-BC7C-B1319C5EA03B}"/>
              </a:ext>
            </a:extLst>
          </p:cNvPr>
          <p:cNvPicPr>
            <a:picLocks noChangeAspect="1"/>
          </p:cNvPicPr>
          <p:nvPr/>
        </p:nvPicPr>
        <p:blipFill rotWithShape="1">
          <a:blip r:embed="rId4">
            <a:extLst>
              <a:ext uri="{28A0092B-C50C-407E-A947-70E740481C1C}">
                <a14:useLocalDpi xmlns:a14="http://schemas.microsoft.com/office/drawing/2010/main" val="0"/>
              </a:ext>
            </a:extLst>
          </a:blip>
          <a:srcRect l="3631" r="27559"/>
          <a:stretch/>
        </p:blipFill>
        <p:spPr>
          <a:xfrm rot="5400000">
            <a:off x="5525145" y="2781737"/>
            <a:ext cx="3459972" cy="3353875"/>
          </a:xfrm>
          <a:prstGeom prst="rect">
            <a:avLst/>
          </a:prstGeom>
        </p:spPr>
      </p:pic>
      <p:sp>
        <p:nvSpPr>
          <p:cNvPr id="10" name="Oval 9">
            <a:extLst>
              <a:ext uri="{FF2B5EF4-FFF2-40B4-BE49-F238E27FC236}">
                <a16:creationId xmlns:a16="http://schemas.microsoft.com/office/drawing/2014/main" id="{34E3E753-A928-4E68-9529-53E89C6BB0D8}"/>
              </a:ext>
              <a:ext uri="{C183D7F6-B498-43B3-948B-1728B52AA6E4}">
                <adec:decorative xmlns:adec="http://schemas.microsoft.com/office/drawing/2017/decorative" val="1"/>
              </a:ext>
            </a:extLst>
          </p:cNvPr>
          <p:cNvSpPr/>
          <p:nvPr/>
        </p:nvSpPr>
        <p:spPr>
          <a:xfrm rot="20636416">
            <a:off x="7095994" y="3907899"/>
            <a:ext cx="963034" cy="147330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77C528-EEF7-4806-9A50-108EA742BA66}"/>
              </a:ext>
              <a:ext uri="{C183D7F6-B498-43B3-948B-1728B52AA6E4}">
                <adec:decorative xmlns:adec="http://schemas.microsoft.com/office/drawing/2017/decorative" val="1"/>
              </a:ext>
            </a:extLst>
          </p:cNvPr>
          <p:cNvSpPr/>
          <p:nvPr/>
        </p:nvSpPr>
        <p:spPr>
          <a:xfrm>
            <a:off x="2438400" y="3975755"/>
            <a:ext cx="681411" cy="697187"/>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lide Number Placeholder 2">
            <a:extLst>
              <a:ext uri="{FF2B5EF4-FFF2-40B4-BE49-F238E27FC236}">
                <a16:creationId xmlns:a16="http://schemas.microsoft.com/office/drawing/2014/main" id="{B74BD06A-2996-432A-8E18-E91BA692766C}"/>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19</a:t>
            </a:fld>
            <a:endParaRPr lang="en-US" altLang="en-US" dirty="0"/>
          </a:p>
        </p:txBody>
      </p:sp>
      <p:sp>
        <p:nvSpPr>
          <p:cNvPr id="7" name="Content Placeholder 6">
            <a:extLst>
              <a:ext uri="{FF2B5EF4-FFF2-40B4-BE49-F238E27FC236}">
                <a16:creationId xmlns:a16="http://schemas.microsoft.com/office/drawing/2014/main" id="{1E740DE7-DC38-463A-B345-F2CEB2D98EF4}"/>
              </a:ext>
            </a:extLst>
          </p:cNvPr>
          <p:cNvSpPr>
            <a:spLocks noGrp="1"/>
          </p:cNvSpPr>
          <p:nvPr>
            <p:ph sz="half" idx="1"/>
          </p:nvPr>
        </p:nvSpPr>
        <p:spPr>
          <a:xfrm>
            <a:off x="4817269" y="1540461"/>
            <a:ext cx="4038600" cy="4525963"/>
          </a:xfrm>
        </p:spPr>
        <p:txBody>
          <a:bodyPr/>
          <a:lstStyle/>
          <a:p>
            <a:r>
              <a:rPr lang="en-US" b="1" dirty="0"/>
              <a:t>Male</a:t>
            </a:r>
            <a:r>
              <a:rPr lang="en-US" dirty="0"/>
              <a:t> ticks have a long </a:t>
            </a:r>
            <a:r>
              <a:rPr lang="en-US" i="1" dirty="0"/>
              <a:t>scutum</a:t>
            </a:r>
            <a:r>
              <a:rPr lang="en-US" dirty="0"/>
              <a:t> that covers their whole back</a:t>
            </a:r>
          </a:p>
        </p:txBody>
      </p:sp>
    </p:spTree>
    <p:extLst>
      <p:ext uri="{BB962C8B-B14F-4D97-AF65-F5344CB8AC3E}">
        <p14:creationId xmlns:p14="http://schemas.microsoft.com/office/powerpoint/2010/main" val="88335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AD9193B-09F1-4686-AA3D-AB7840C8E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64536">
            <a:off x="7245637" y="1540953"/>
            <a:ext cx="1728630" cy="1728630"/>
          </a:xfrm>
          <a:prstGeom prst="rect">
            <a:avLst/>
          </a:prstGeom>
        </p:spPr>
      </p:pic>
      <p:pic>
        <p:nvPicPr>
          <p:cNvPr id="7" name="Graphic 6">
            <a:extLst>
              <a:ext uri="{FF2B5EF4-FFF2-40B4-BE49-F238E27FC236}">
                <a16:creationId xmlns:a16="http://schemas.microsoft.com/office/drawing/2014/main" id="{55B6B39B-E576-4027-952A-8E2AC9863C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996900">
            <a:off x="5182515" y="-76353"/>
            <a:ext cx="2259311" cy="2259311"/>
          </a:xfrm>
          <a:prstGeom prst="rect">
            <a:avLst/>
          </a:prstGeom>
        </p:spPr>
      </p:pic>
      <p:sp>
        <p:nvSpPr>
          <p:cNvPr id="3" name="Title 2">
            <a:extLst>
              <a:ext uri="{FF2B5EF4-FFF2-40B4-BE49-F238E27FC236}">
                <a16:creationId xmlns:a16="http://schemas.microsoft.com/office/drawing/2014/main" id="{74233190-82F9-4F31-BA28-25B64242E32F}"/>
              </a:ext>
            </a:extLst>
          </p:cNvPr>
          <p:cNvSpPr>
            <a:spLocks noGrp="1"/>
          </p:cNvSpPr>
          <p:nvPr>
            <p:ph type="title"/>
          </p:nvPr>
        </p:nvSpPr>
        <p:spPr/>
        <p:txBody>
          <a:bodyPr/>
          <a:lstStyle/>
          <a:p>
            <a:pPr algn="l"/>
            <a:r>
              <a:rPr lang="en-US" dirty="0"/>
              <a:t>Introducing:</a:t>
            </a:r>
            <a:r>
              <a:rPr lang="en-US" sz="2800" dirty="0"/>
              <a:t> </a:t>
            </a:r>
            <a:r>
              <a:rPr lang="en-US" sz="1100" dirty="0">
                <a:solidFill>
                  <a:schemeClr val="bg1"/>
                </a:solidFill>
              </a:rPr>
              <a:t>Timothy</a:t>
            </a:r>
            <a:r>
              <a:rPr lang="en-US" sz="1100" baseline="0" dirty="0">
                <a:solidFill>
                  <a:schemeClr val="bg1"/>
                </a:solidFill>
              </a:rPr>
              <a:t> T</a:t>
            </a:r>
            <a:r>
              <a:rPr lang="en-US" sz="1100" dirty="0">
                <a:solidFill>
                  <a:schemeClr val="bg1"/>
                </a:solidFill>
              </a:rPr>
              <a:t>ickfinder and his dog Bullseye</a:t>
            </a:r>
            <a:endParaRPr lang="en-US" dirty="0">
              <a:solidFill>
                <a:schemeClr val="bg1"/>
              </a:solidFill>
            </a:endParaRPr>
          </a:p>
        </p:txBody>
      </p:sp>
      <p:sp>
        <p:nvSpPr>
          <p:cNvPr id="7214" name="WordArt 46">
            <a:extLst>
              <a:ext uri="{C183D7F6-B498-43B3-948B-1728B52AA6E4}">
                <adec:decorative xmlns:adec="http://schemas.microsoft.com/office/drawing/2017/decorative" val="0"/>
              </a:ext>
            </a:extLst>
          </p:cNvPr>
          <p:cNvSpPr>
            <a:spLocks noChangeAspect="1" noChangeArrowheads="1" noChangeShapeType="1" noTextEdit="1"/>
          </p:cNvSpPr>
          <p:nvPr/>
        </p:nvSpPr>
        <p:spPr bwMode="auto">
          <a:xfrm rot="664115">
            <a:off x="3561026" y="1569959"/>
            <a:ext cx="4953000" cy="692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b="1" kern="10" dirty="0">
                <a:latin typeface="Berlin Sans FB Demi"/>
              </a:rPr>
              <a:t>Timothy Tickfinder </a:t>
            </a:r>
          </a:p>
          <a:p>
            <a:pPr algn="ctr"/>
            <a:r>
              <a:rPr lang="en-US" sz="3600" b="1" kern="10" dirty="0">
                <a:latin typeface="Berlin Sans FB Demi"/>
              </a:rPr>
              <a:t>and his dog Bullseye</a:t>
            </a:r>
          </a:p>
        </p:txBody>
      </p:sp>
      <p:grpSp>
        <p:nvGrpSpPr>
          <p:cNvPr id="7198" name="Group 30" descr="Character drawing of Timothy Tickfinder and his dog Bullseye"/>
          <p:cNvGrpSpPr>
            <a:grpSpLocks/>
          </p:cNvGrpSpPr>
          <p:nvPr/>
        </p:nvGrpSpPr>
        <p:grpSpPr bwMode="auto">
          <a:xfrm>
            <a:off x="1447800" y="1828800"/>
            <a:ext cx="5638800" cy="4150784"/>
            <a:chOff x="12048" y="5904"/>
            <a:chExt cx="3503" cy="2598"/>
          </a:xfrm>
        </p:grpSpPr>
        <p:sp>
          <p:nvSpPr>
            <p:cNvPr id="7199" name="Oval 31"/>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Oval 32"/>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1" name="Group 33"/>
            <p:cNvGrpSpPr>
              <a:grpSpLocks/>
            </p:cNvGrpSpPr>
            <p:nvPr/>
          </p:nvGrpSpPr>
          <p:grpSpPr bwMode="auto">
            <a:xfrm>
              <a:off x="12048" y="5904"/>
              <a:ext cx="3503" cy="2598"/>
              <a:chOff x="10704" y="5568"/>
              <a:chExt cx="3503" cy="2598"/>
            </a:xfrm>
          </p:grpSpPr>
          <p:sp>
            <p:nvSpPr>
              <p:cNvPr id="7202" name="Oval 34"/>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3" name="Group 35"/>
              <p:cNvGrpSpPr>
                <a:grpSpLocks/>
              </p:cNvGrpSpPr>
              <p:nvPr/>
            </p:nvGrpSpPr>
            <p:grpSpPr bwMode="auto">
              <a:xfrm>
                <a:off x="10704" y="5568"/>
                <a:ext cx="3503" cy="2598"/>
                <a:chOff x="12672" y="5760"/>
                <a:chExt cx="3503" cy="2598"/>
              </a:xfrm>
            </p:grpSpPr>
            <p:sp>
              <p:nvSpPr>
                <p:cNvPr id="7204" name="Oval 36"/>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5" name="Group 37"/>
                <p:cNvGrpSpPr>
                  <a:grpSpLocks/>
                </p:cNvGrpSpPr>
                <p:nvPr/>
              </p:nvGrpSpPr>
              <p:grpSpPr bwMode="auto">
                <a:xfrm>
                  <a:off x="12672" y="5760"/>
                  <a:ext cx="3503" cy="2598"/>
                  <a:chOff x="12768" y="5280"/>
                  <a:chExt cx="3503" cy="2598"/>
                </a:xfrm>
              </p:grpSpPr>
              <p:sp>
                <p:nvSpPr>
                  <p:cNvPr id="7206" name="Oval 38"/>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7207" name="Group 39"/>
                  <p:cNvGrpSpPr>
                    <a:grpSpLocks/>
                  </p:cNvGrpSpPr>
                  <p:nvPr/>
                </p:nvGrpSpPr>
                <p:grpSpPr bwMode="auto">
                  <a:xfrm>
                    <a:off x="12768" y="5280"/>
                    <a:ext cx="3503" cy="2598"/>
                    <a:chOff x="12768" y="5280"/>
                    <a:chExt cx="3503" cy="2598"/>
                  </a:xfrm>
                </p:grpSpPr>
                <p:sp>
                  <p:nvSpPr>
                    <p:cNvPr id="7208" name="Oval 40"/>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9" name="Group 41"/>
                    <p:cNvGrpSpPr>
                      <a:grpSpLocks/>
                    </p:cNvGrpSpPr>
                    <p:nvPr/>
                  </p:nvGrpSpPr>
                  <p:grpSpPr bwMode="auto">
                    <a:xfrm>
                      <a:off x="12768" y="5280"/>
                      <a:ext cx="3503" cy="2598"/>
                      <a:chOff x="12768" y="5472"/>
                      <a:chExt cx="3503" cy="2598"/>
                    </a:xfrm>
                  </p:grpSpPr>
                  <p:grpSp>
                    <p:nvGrpSpPr>
                      <p:cNvPr id="7210" name="Group 42"/>
                      <p:cNvGrpSpPr>
                        <a:grpSpLocks/>
                      </p:cNvGrpSpPr>
                      <p:nvPr/>
                    </p:nvGrpSpPr>
                    <p:grpSpPr bwMode="auto">
                      <a:xfrm>
                        <a:off x="13503" y="7632"/>
                        <a:ext cx="301" cy="319"/>
                        <a:chOff x="11987" y="7857"/>
                        <a:chExt cx="301" cy="319"/>
                      </a:xfrm>
                    </p:grpSpPr>
                    <p:sp>
                      <p:nvSpPr>
                        <p:cNvPr id="7211" name="Oval 43"/>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213" name="Picture 4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4" name="Slide Number Placeholder 3">
            <a:extLst>
              <a:ext uri="{FF2B5EF4-FFF2-40B4-BE49-F238E27FC236}">
                <a16:creationId xmlns:a16="http://schemas.microsoft.com/office/drawing/2014/main" id="{C4CBA9F3-BBDC-4E16-B0AE-8BF7D4C3A650}"/>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10DA-E9BC-4C29-8A8E-4FE016AEB30D}"/>
              </a:ext>
            </a:extLst>
          </p:cNvPr>
          <p:cNvSpPr>
            <a:spLocks noGrp="1"/>
          </p:cNvSpPr>
          <p:nvPr>
            <p:ph type="title"/>
          </p:nvPr>
        </p:nvSpPr>
        <p:spPr/>
        <p:txBody>
          <a:bodyPr/>
          <a:lstStyle/>
          <a:p>
            <a:r>
              <a:rPr lang="en-US" dirty="0"/>
              <a:t>Empty vs. Full of Blood</a:t>
            </a:r>
          </a:p>
        </p:txBody>
      </p:sp>
      <p:sp>
        <p:nvSpPr>
          <p:cNvPr id="3" name="Content Placeholder 2">
            <a:extLst>
              <a:ext uri="{FF2B5EF4-FFF2-40B4-BE49-F238E27FC236}">
                <a16:creationId xmlns:a16="http://schemas.microsoft.com/office/drawing/2014/main" id="{569B0DD6-BA3A-4F63-A410-FCA9F788C603}"/>
              </a:ext>
            </a:extLst>
          </p:cNvPr>
          <p:cNvSpPr>
            <a:spLocks noGrp="1"/>
          </p:cNvSpPr>
          <p:nvPr>
            <p:ph sz="half" idx="1"/>
          </p:nvPr>
        </p:nvSpPr>
        <p:spPr/>
        <p:txBody>
          <a:bodyPr/>
          <a:lstStyle/>
          <a:p>
            <a:r>
              <a:rPr lang="en-US" dirty="0"/>
              <a:t>When a female tick hasn’t eaten, it’s usually flat</a:t>
            </a:r>
          </a:p>
        </p:txBody>
      </p:sp>
      <p:pic>
        <p:nvPicPr>
          <p:cNvPr id="7" name="Picture 6" descr="Tick with a flat body that hasn't eaten">
            <a:extLst>
              <a:ext uri="{FF2B5EF4-FFF2-40B4-BE49-F238E27FC236}">
                <a16:creationId xmlns:a16="http://schemas.microsoft.com/office/drawing/2014/main" id="{DFE28F95-650A-4BDF-B796-F6024E0EF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1369" r="28333" b="16388"/>
          <a:stretch/>
        </p:blipFill>
        <p:spPr>
          <a:xfrm>
            <a:off x="844296" y="3496045"/>
            <a:ext cx="2965704" cy="1951122"/>
          </a:xfrm>
          <a:prstGeom prst="rect">
            <a:avLst/>
          </a:prstGeom>
        </p:spPr>
      </p:pic>
      <p:pic>
        <p:nvPicPr>
          <p:cNvPr id="13" name="Picture 12" descr="Tick that is filling with blood while feeding">
            <a:extLst>
              <a:ext uri="{FF2B5EF4-FFF2-40B4-BE49-F238E27FC236}">
                <a16:creationId xmlns:a16="http://schemas.microsoft.com/office/drawing/2014/main" id="{E76957F5-9811-428F-A8A1-603C49801A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67" t="17006" r="14166" b="15000"/>
          <a:stretch/>
        </p:blipFill>
        <p:spPr>
          <a:xfrm rot="21447349">
            <a:off x="4893173" y="3663425"/>
            <a:ext cx="2710454" cy="1992398"/>
          </a:xfrm>
          <a:prstGeom prst="rect">
            <a:avLst/>
          </a:prstGeom>
        </p:spPr>
      </p:pic>
      <p:pic>
        <p:nvPicPr>
          <p:cNvPr id="15" name="Picture 14" descr="Engorged tick that is saying &quot;I'm full...&quot;">
            <a:extLst>
              <a:ext uri="{FF2B5EF4-FFF2-40B4-BE49-F238E27FC236}">
                <a16:creationId xmlns:a16="http://schemas.microsoft.com/office/drawing/2014/main" id="{678D4BE9-D597-438C-93BC-F49FF22691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590" t="13412" r="19805" b="26412"/>
          <a:stretch/>
        </p:blipFill>
        <p:spPr>
          <a:xfrm>
            <a:off x="7157965" y="4881363"/>
            <a:ext cx="1842023" cy="1305487"/>
          </a:xfrm>
          <a:prstGeom prst="rect">
            <a:avLst/>
          </a:prstGeom>
        </p:spPr>
      </p:pic>
      <p:sp>
        <p:nvSpPr>
          <p:cNvPr id="4" name="Content Placeholder 3">
            <a:extLst>
              <a:ext uri="{FF2B5EF4-FFF2-40B4-BE49-F238E27FC236}">
                <a16:creationId xmlns:a16="http://schemas.microsoft.com/office/drawing/2014/main" id="{64815297-757B-415A-BB30-CCE30422D893}"/>
              </a:ext>
            </a:extLst>
          </p:cNvPr>
          <p:cNvSpPr>
            <a:spLocks noGrp="1"/>
          </p:cNvSpPr>
          <p:nvPr>
            <p:ph sz="half" idx="2"/>
          </p:nvPr>
        </p:nvSpPr>
        <p:spPr/>
        <p:txBody>
          <a:bodyPr/>
          <a:lstStyle/>
          <a:p>
            <a:r>
              <a:rPr lang="en-US" dirty="0"/>
              <a:t>After a tick eats, its body fills with blood, and it looks much bigger</a:t>
            </a:r>
          </a:p>
        </p:txBody>
      </p:sp>
      <p:cxnSp>
        <p:nvCxnSpPr>
          <p:cNvPr id="29" name="Straight Arrow Connector 28">
            <a:extLst>
              <a:ext uri="{FF2B5EF4-FFF2-40B4-BE49-F238E27FC236}">
                <a16:creationId xmlns:a16="http://schemas.microsoft.com/office/drawing/2014/main" id="{3533D99F-67E1-4740-8C14-4739943CD5A0}"/>
              </a:ext>
              <a:ext uri="{C183D7F6-B498-43B3-948B-1728B52AA6E4}">
                <adec:decorative xmlns:adec="http://schemas.microsoft.com/office/drawing/2017/decorative" val="1"/>
              </a:ext>
            </a:extLst>
          </p:cNvPr>
          <p:cNvCxnSpPr>
            <a:cxnSpLocks/>
          </p:cNvCxnSpPr>
          <p:nvPr/>
        </p:nvCxnSpPr>
        <p:spPr>
          <a:xfrm flipH="1">
            <a:off x="5715000" y="5210993"/>
            <a:ext cx="231749" cy="6564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9CAB045-EE2B-4250-BDA5-F08A519DE988}"/>
              </a:ext>
              <a:ext uri="{C183D7F6-B498-43B3-948B-1728B52AA6E4}">
                <adec:decorative xmlns:adec="http://schemas.microsoft.com/office/drawing/2017/decorative" val="1"/>
              </a:ext>
            </a:extLst>
          </p:cNvPr>
          <p:cNvCxnSpPr>
            <a:cxnSpLocks/>
          </p:cNvCxnSpPr>
          <p:nvPr/>
        </p:nvCxnSpPr>
        <p:spPr>
          <a:xfrm flipV="1">
            <a:off x="6553200" y="3048000"/>
            <a:ext cx="221229" cy="626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DFE783-4A24-47FF-BF2E-A9252C2F28A2}"/>
              </a:ext>
              <a:ext uri="{C183D7F6-B498-43B3-948B-1728B52AA6E4}">
                <adec:decorative xmlns:adec="http://schemas.microsoft.com/office/drawing/2017/decorative" val="1"/>
              </a:ext>
            </a:extLst>
          </p:cNvPr>
          <p:cNvCxnSpPr>
            <a:cxnSpLocks/>
          </p:cNvCxnSpPr>
          <p:nvPr/>
        </p:nvCxnSpPr>
        <p:spPr>
          <a:xfrm flipV="1">
            <a:off x="1752600" y="4793341"/>
            <a:ext cx="304800" cy="6800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8BAC85-16B3-4BE1-BB7C-59FB61665193}"/>
              </a:ext>
              <a:ext uri="{C183D7F6-B498-43B3-948B-1728B52AA6E4}">
                <adec:decorative xmlns:adec="http://schemas.microsoft.com/office/drawing/2017/decorative" val="1"/>
              </a:ext>
            </a:extLst>
          </p:cNvPr>
          <p:cNvCxnSpPr>
            <a:cxnSpLocks/>
          </p:cNvCxnSpPr>
          <p:nvPr/>
        </p:nvCxnSpPr>
        <p:spPr>
          <a:xfrm flipH="1">
            <a:off x="2504080" y="3124200"/>
            <a:ext cx="231749" cy="6564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2AB8D532-E5B1-4D12-B829-94C7F2DB09FC}"/>
              </a:ext>
              <a:ext uri="{C183D7F6-B498-43B3-948B-1728B52AA6E4}">
                <adec:decorative xmlns:adec="http://schemas.microsoft.com/office/drawing/2017/decorative" val="1"/>
              </a:ext>
            </a:extLst>
          </p:cNvPr>
          <p:cNvGrpSpPr/>
          <p:nvPr/>
        </p:nvGrpSpPr>
        <p:grpSpPr>
          <a:xfrm>
            <a:off x="6084578" y="5995020"/>
            <a:ext cx="2047644" cy="600422"/>
            <a:chOff x="6101128" y="5906998"/>
            <a:chExt cx="2047644" cy="600422"/>
          </a:xfrm>
        </p:grpSpPr>
        <p:sp>
          <p:nvSpPr>
            <p:cNvPr id="39" name="Speech Bubble: Oval 38">
              <a:extLst>
                <a:ext uri="{FF2B5EF4-FFF2-40B4-BE49-F238E27FC236}">
                  <a16:creationId xmlns:a16="http://schemas.microsoft.com/office/drawing/2014/main" id="{1A86430E-0B6F-411D-9776-E962870F8D10}"/>
                </a:ext>
              </a:extLst>
            </p:cNvPr>
            <p:cNvSpPr/>
            <p:nvPr/>
          </p:nvSpPr>
          <p:spPr>
            <a:xfrm rot="954560" flipH="1" flipV="1">
              <a:off x="6582476" y="5906998"/>
              <a:ext cx="973883" cy="600422"/>
            </a:xfrm>
            <a:custGeom>
              <a:avLst/>
              <a:gdLst>
                <a:gd name="connsiteX0" fmla="*/ 284052 w 973883"/>
                <a:gd name="connsiteY0" fmla="*/ 675475 h 600422"/>
                <a:gd name="connsiteX1" fmla="*/ 247643 w 973883"/>
                <a:gd name="connsiteY1" fmla="*/ 561670 h 600422"/>
                <a:gd name="connsiteX2" fmla="*/ 164058 w 973883"/>
                <a:gd name="connsiteY2" fmla="*/ 75490 h 600422"/>
                <a:gd name="connsiteX3" fmla="*/ 634071 w 973883"/>
                <a:gd name="connsiteY3" fmla="*/ 14032 h 600422"/>
                <a:gd name="connsiteX4" fmla="*/ 908725 w 973883"/>
                <a:gd name="connsiteY4" fmla="*/ 450232 h 600422"/>
                <a:gd name="connsiteX5" fmla="*/ 423934 w 973883"/>
                <a:gd name="connsiteY5" fmla="*/ 597898 h 600422"/>
                <a:gd name="connsiteX6" fmla="*/ 284052 w 973883"/>
                <a:gd name="connsiteY6" fmla="*/ 675475 h 60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83" h="600422" fill="none" extrusionOk="0">
                  <a:moveTo>
                    <a:pt x="284052" y="675475"/>
                  </a:moveTo>
                  <a:cubicBezTo>
                    <a:pt x="271518" y="625713"/>
                    <a:pt x="263030" y="613217"/>
                    <a:pt x="247643" y="561670"/>
                  </a:cubicBezTo>
                  <a:cubicBezTo>
                    <a:pt x="-40832" y="462699"/>
                    <a:pt x="-123305" y="199219"/>
                    <a:pt x="164058" y="75490"/>
                  </a:cubicBezTo>
                  <a:cubicBezTo>
                    <a:pt x="291858" y="37176"/>
                    <a:pt x="461801" y="-1892"/>
                    <a:pt x="634071" y="14032"/>
                  </a:cubicBezTo>
                  <a:cubicBezTo>
                    <a:pt x="889687" y="81968"/>
                    <a:pt x="1037471" y="256297"/>
                    <a:pt x="908725" y="450232"/>
                  </a:cubicBezTo>
                  <a:cubicBezTo>
                    <a:pt x="812972" y="559939"/>
                    <a:pt x="606010" y="629725"/>
                    <a:pt x="423934" y="597898"/>
                  </a:cubicBezTo>
                  <a:cubicBezTo>
                    <a:pt x="371208" y="627521"/>
                    <a:pt x="333856" y="641164"/>
                    <a:pt x="284052" y="675475"/>
                  </a:cubicBezTo>
                  <a:close/>
                </a:path>
                <a:path w="973883" h="600422" stroke="0" extrusionOk="0">
                  <a:moveTo>
                    <a:pt x="284052" y="675475"/>
                  </a:moveTo>
                  <a:cubicBezTo>
                    <a:pt x="271119" y="636725"/>
                    <a:pt x="271669" y="601618"/>
                    <a:pt x="247643" y="561670"/>
                  </a:cubicBezTo>
                  <a:cubicBezTo>
                    <a:pt x="-41451" y="492590"/>
                    <a:pt x="-59516" y="237517"/>
                    <a:pt x="164058" y="75490"/>
                  </a:cubicBezTo>
                  <a:cubicBezTo>
                    <a:pt x="321329" y="-1528"/>
                    <a:pt x="479289" y="-27891"/>
                    <a:pt x="634071" y="14032"/>
                  </a:cubicBezTo>
                  <a:cubicBezTo>
                    <a:pt x="931694" y="62078"/>
                    <a:pt x="1101047" y="261670"/>
                    <a:pt x="908725" y="450232"/>
                  </a:cubicBezTo>
                  <a:cubicBezTo>
                    <a:pt x="826447" y="540779"/>
                    <a:pt x="634240" y="608320"/>
                    <a:pt x="423934" y="597898"/>
                  </a:cubicBezTo>
                  <a:cubicBezTo>
                    <a:pt x="359681" y="628138"/>
                    <a:pt x="343521" y="636977"/>
                    <a:pt x="284052" y="675475"/>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F3D466E-FF8B-493D-BD1C-58C021CA1E55}"/>
                </a:ext>
                <a:ext uri="{C183D7F6-B498-43B3-948B-1728B52AA6E4}">
                  <adec:decorative xmlns:adec="http://schemas.microsoft.com/office/drawing/2017/decorative" val="1"/>
                </a:ext>
              </a:extLst>
            </p:cNvPr>
            <p:cNvSpPr txBox="1"/>
            <p:nvPr/>
          </p:nvSpPr>
          <p:spPr>
            <a:xfrm rot="766078">
              <a:off x="6101128" y="6057825"/>
              <a:ext cx="2047644" cy="307777"/>
            </a:xfrm>
            <a:prstGeom prst="rect">
              <a:avLst/>
            </a:prstGeom>
            <a:noFill/>
          </p:spPr>
          <p:txBody>
            <a:bodyPr wrap="square" rtlCol="0">
              <a:spAutoFit/>
            </a:bodyPr>
            <a:lstStyle/>
            <a:p>
              <a:pPr algn="ctr"/>
              <a:r>
                <a:rPr lang="en-US" sz="1400" b="1" dirty="0"/>
                <a:t>I’m full…</a:t>
              </a:r>
            </a:p>
          </p:txBody>
        </p:sp>
      </p:grpSp>
      <p:sp>
        <p:nvSpPr>
          <p:cNvPr id="6" name="Slide Number Placeholder 5">
            <a:extLst>
              <a:ext uri="{FF2B5EF4-FFF2-40B4-BE49-F238E27FC236}">
                <a16:creationId xmlns:a16="http://schemas.microsoft.com/office/drawing/2014/main" id="{56814132-561E-438C-979C-7C3CE47D4E8E}"/>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20</a:t>
            </a:fld>
            <a:endParaRPr lang="en-US" altLang="en-US" dirty="0"/>
          </a:p>
        </p:txBody>
      </p:sp>
    </p:spTree>
    <p:extLst>
      <p:ext uri="{BB962C8B-B14F-4D97-AF65-F5344CB8AC3E}">
        <p14:creationId xmlns:p14="http://schemas.microsoft.com/office/powerpoint/2010/main" val="809904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53" presetClass="entr" presetSubtype="1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8D8295-C9E7-4ADE-AD15-F094BEAA8697}"/>
              </a:ext>
            </a:extLst>
          </p:cNvPr>
          <p:cNvSpPr>
            <a:spLocks noGrp="1"/>
          </p:cNvSpPr>
          <p:nvPr>
            <p:ph type="title"/>
          </p:nvPr>
        </p:nvSpPr>
        <p:spPr>
          <a:xfrm>
            <a:off x="457200" y="228600"/>
            <a:ext cx="8229600" cy="1042199"/>
          </a:xfrm>
        </p:spPr>
        <p:txBody>
          <a:bodyPr/>
          <a:lstStyle/>
          <a:p>
            <a:pPr>
              <a:lnSpc>
                <a:spcPts val="3000"/>
              </a:lnSpc>
              <a:spcBef>
                <a:spcPts val="1200"/>
              </a:spcBef>
              <a:spcAft>
                <a:spcPts val="1200"/>
              </a:spcAft>
            </a:pPr>
            <a:r>
              <a:rPr lang="en-US" dirty="0"/>
              <a:t>Ticks in California </a:t>
            </a:r>
            <a:br>
              <a:rPr lang="en-US" dirty="0"/>
            </a:br>
            <a:r>
              <a:rPr lang="en-US" sz="2400" dirty="0"/>
              <a:t>(that bite people!) </a:t>
            </a:r>
            <a:endParaRPr lang="en-US" sz="3200" b="1" i="1" dirty="0">
              <a:solidFill>
                <a:schemeClr val="tx1"/>
              </a:solidFill>
            </a:endParaRPr>
          </a:p>
        </p:txBody>
      </p:sp>
      <p:sp>
        <p:nvSpPr>
          <p:cNvPr id="6" name="Content Placeholder 5">
            <a:extLst>
              <a:ext uri="{FF2B5EF4-FFF2-40B4-BE49-F238E27FC236}">
                <a16:creationId xmlns:a16="http://schemas.microsoft.com/office/drawing/2014/main" id="{E735070B-73F8-4504-9536-888E2BC4B28B}"/>
              </a:ext>
            </a:extLst>
          </p:cNvPr>
          <p:cNvSpPr>
            <a:spLocks noGrp="1"/>
          </p:cNvSpPr>
          <p:nvPr>
            <p:ph sz="half" idx="1"/>
          </p:nvPr>
        </p:nvSpPr>
        <p:spPr/>
        <p:txBody>
          <a:bodyPr/>
          <a:lstStyle/>
          <a:p>
            <a:r>
              <a:rPr lang="en-US" sz="2400" dirty="0">
                <a:solidFill>
                  <a:schemeClr val="bg1"/>
                </a:solidFill>
              </a:rPr>
              <a:t>Western blacklegged tick</a:t>
            </a:r>
          </a:p>
          <a:p>
            <a:r>
              <a:rPr lang="en-US" sz="2400" dirty="0">
                <a:solidFill>
                  <a:schemeClr val="bg1"/>
                </a:solidFill>
              </a:rPr>
              <a:t>Pacific Coast tick</a:t>
            </a:r>
          </a:p>
          <a:p>
            <a:r>
              <a:rPr lang="en-US" sz="2400" dirty="0">
                <a:solidFill>
                  <a:schemeClr val="bg1"/>
                </a:solidFill>
              </a:rPr>
              <a:t>American dog tick</a:t>
            </a:r>
          </a:p>
        </p:txBody>
      </p:sp>
      <p:sp>
        <p:nvSpPr>
          <p:cNvPr id="17" name="Rectangle 16">
            <a:extLst>
              <a:ext uri="{FF2B5EF4-FFF2-40B4-BE49-F238E27FC236}">
                <a16:creationId xmlns:a16="http://schemas.microsoft.com/office/drawing/2014/main" id="{57EAD261-98CB-4857-995E-EF65AD593C4E}"/>
              </a:ext>
              <a:ext uri="{C183D7F6-B498-43B3-948B-1728B52AA6E4}">
                <adec:decorative xmlns:adec="http://schemas.microsoft.com/office/drawing/2017/decorative" val="1"/>
              </a:ext>
            </a:extLst>
          </p:cNvPr>
          <p:cNvSpPr/>
          <p:nvPr/>
        </p:nvSpPr>
        <p:spPr>
          <a:xfrm>
            <a:off x="482520" y="2164727"/>
            <a:ext cx="1495762" cy="37390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FDA9AE-C118-4568-B5E5-74149A4CC32D}"/>
              </a:ext>
              <a:ext uri="{C183D7F6-B498-43B3-948B-1728B52AA6E4}">
                <adec:decorative xmlns:adec="http://schemas.microsoft.com/office/drawing/2017/decorative" val="1"/>
              </a:ext>
            </a:extLst>
          </p:cNvPr>
          <p:cNvSpPr/>
          <p:nvPr/>
        </p:nvSpPr>
        <p:spPr>
          <a:xfrm>
            <a:off x="1978282" y="1295400"/>
            <a:ext cx="6606996" cy="8693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4">
            <a:extLst>
              <a:ext uri="{FF2B5EF4-FFF2-40B4-BE49-F238E27FC236}">
                <a16:creationId xmlns:a16="http://schemas.microsoft.com/office/drawing/2014/main" id="{1D45D4EB-01A4-4FA5-BB26-BE2043DB5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1658600"/>
              </p:ext>
            </p:extLst>
          </p:nvPr>
        </p:nvGraphicFramePr>
        <p:xfrm>
          <a:off x="457201" y="1371600"/>
          <a:ext cx="8128078" cy="4753159"/>
        </p:xfrm>
        <a:graphic>
          <a:graphicData uri="http://schemas.openxmlformats.org/drawingml/2006/table">
            <a:tbl>
              <a:tblPr firstRow="1" bandRow="1">
                <a:tableStyleId>{2D5ABB26-0587-4C30-8999-92F81FD0307C}</a:tableStyleId>
              </a:tblPr>
              <a:tblGrid>
                <a:gridCol w="1523999">
                  <a:extLst>
                    <a:ext uri="{9D8B030D-6E8A-4147-A177-3AD203B41FA5}">
                      <a16:colId xmlns:a16="http://schemas.microsoft.com/office/drawing/2014/main" val="1549251743"/>
                    </a:ext>
                  </a:extLst>
                </a:gridCol>
                <a:gridCol w="2413079">
                  <a:extLst>
                    <a:ext uri="{9D8B030D-6E8A-4147-A177-3AD203B41FA5}">
                      <a16:colId xmlns:a16="http://schemas.microsoft.com/office/drawing/2014/main" val="2246891222"/>
                    </a:ext>
                  </a:extLst>
                </a:gridCol>
                <a:gridCol w="2286000">
                  <a:extLst>
                    <a:ext uri="{9D8B030D-6E8A-4147-A177-3AD203B41FA5}">
                      <a16:colId xmlns:a16="http://schemas.microsoft.com/office/drawing/2014/main" val="1722289273"/>
                    </a:ext>
                  </a:extLst>
                </a:gridCol>
                <a:gridCol w="1905000">
                  <a:extLst>
                    <a:ext uri="{9D8B030D-6E8A-4147-A177-3AD203B41FA5}">
                      <a16:colId xmlns:a16="http://schemas.microsoft.com/office/drawing/2014/main" val="3165424378"/>
                    </a:ext>
                  </a:extLst>
                </a:gridCol>
              </a:tblGrid>
              <a:tr h="1267222">
                <a:tc>
                  <a:txBody>
                    <a:bodyPr/>
                    <a:lstStyle/>
                    <a:p>
                      <a:endParaRPr lang="en-US" sz="2300" dirty="0"/>
                    </a:p>
                  </a:txBody>
                  <a:tcPr marL="115826" marR="115826" marT="57913" marB="57913"/>
                </a:tc>
                <a:tc>
                  <a:txBody>
                    <a:bodyPr/>
                    <a:lstStyle/>
                    <a:p>
                      <a:pPr algn="ctr"/>
                      <a:r>
                        <a:rPr lang="en-US" sz="2000" b="1" dirty="0"/>
                        <a:t>Western blacklegged tick</a:t>
                      </a:r>
                    </a:p>
                  </a:txBody>
                  <a:tcPr marL="115826" marR="115826" marT="57913" marB="57913"/>
                </a:tc>
                <a:tc>
                  <a:txBody>
                    <a:bodyPr/>
                    <a:lstStyle/>
                    <a:p>
                      <a:pPr algn="ctr"/>
                      <a:r>
                        <a:rPr lang="en-US" sz="2000" b="1" dirty="0"/>
                        <a:t>Pacific Coast tick</a:t>
                      </a:r>
                    </a:p>
                  </a:txBody>
                  <a:tcPr marL="115826" marR="115826" marT="57913" marB="57913"/>
                </a:tc>
                <a:tc>
                  <a:txBody>
                    <a:bodyPr/>
                    <a:lstStyle/>
                    <a:p>
                      <a:pPr algn="ctr"/>
                      <a:r>
                        <a:rPr lang="en-US" sz="2000" b="1" dirty="0"/>
                        <a:t>American dog tick</a:t>
                      </a:r>
                    </a:p>
                  </a:txBody>
                  <a:tcPr marL="115826" marR="115826" marT="57913" marB="57913"/>
                </a:tc>
                <a:extLst>
                  <a:ext uri="{0D108BD9-81ED-4DB2-BD59-A6C34878D82A}">
                    <a16:rowId xmlns:a16="http://schemas.microsoft.com/office/drawing/2014/main" val="435883926"/>
                  </a:ext>
                </a:extLst>
              </a:tr>
              <a:tr h="1885249">
                <a:tc>
                  <a:txBody>
                    <a:bodyPr/>
                    <a:lstStyle/>
                    <a:p>
                      <a:pPr algn="ctr"/>
                      <a:r>
                        <a:rPr lang="en-US" sz="2300" b="1" dirty="0"/>
                        <a:t>Female</a:t>
                      </a:r>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extLst>
                  <a:ext uri="{0D108BD9-81ED-4DB2-BD59-A6C34878D82A}">
                    <a16:rowId xmlns:a16="http://schemas.microsoft.com/office/drawing/2014/main" val="140342437"/>
                  </a:ext>
                </a:extLst>
              </a:tr>
              <a:tr h="1600688">
                <a:tc>
                  <a:txBody>
                    <a:bodyPr/>
                    <a:lstStyle/>
                    <a:p>
                      <a:pPr algn="ctr"/>
                      <a:r>
                        <a:rPr lang="en-US" sz="2300" b="1" dirty="0"/>
                        <a:t>Male</a:t>
                      </a:r>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tc>
                  <a:txBody>
                    <a:bodyPr/>
                    <a:lstStyle/>
                    <a:p>
                      <a:endParaRPr lang="en-US" sz="2300" dirty="0"/>
                    </a:p>
                  </a:txBody>
                  <a:tcPr marL="115826" marR="115826" marT="57913" marB="57913"/>
                </a:tc>
                <a:extLst>
                  <a:ext uri="{0D108BD9-81ED-4DB2-BD59-A6C34878D82A}">
                    <a16:rowId xmlns:a16="http://schemas.microsoft.com/office/drawing/2014/main" val="4095033331"/>
                  </a:ext>
                </a:extLst>
              </a:tr>
            </a:tbl>
          </a:graphicData>
        </a:graphic>
      </p:graphicFrame>
      <p:pic>
        <p:nvPicPr>
          <p:cNvPr id="16" name="Picture 15" descr="Female western blacklegged tick">
            <a:extLst>
              <a:ext uri="{FF2B5EF4-FFF2-40B4-BE49-F238E27FC236}">
                <a16:creationId xmlns:a16="http://schemas.microsoft.com/office/drawing/2014/main" id="{F3F5756E-C7E9-4C7F-A374-73A16DBF77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47" r="5262"/>
          <a:stretch/>
        </p:blipFill>
        <p:spPr>
          <a:xfrm rot="5400000">
            <a:off x="2423404" y="2326054"/>
            <a:ext cx="1700458" cy="1495761"/>
          </a:xfrm>
          <a:prstGeom prst="rect">
            <a:avLst/>
          </a:prstGeom>
        </p:spPr>
      </p:pic>
      <p:pic>
        <p:nvPicPr>
          <p:cNvPr id="8" name="Picture 7" descr="Male western blacklegged tick">
            <a:extLst>
              <a:ext uri="{FF2B5EF4-FFF2-40B4-BE49-F238E27FC236}">
                <a16:creationId xmlns:a16="http://schemas.microsoft.com/office/drawing/2014/main" id="{796A13EE-B5D8-41A3-85A1-EBB7F952F7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32" r="23963" b="8521"/>
          <a:stretch/>
        </p:blipFill>
        <p:spPr>
          <a:xfrm>
            <a:off x="2506681" y="4000364"/>
            <a:ext cx="1600018" cy="1943236"/>
          </a:xfrm>
          <a:prstGeom prst="rect">
            <a:avLst/>
          </a:prstGeom>
        </p:spPr>
      </p:pic>
      <p:pic>
        <p:nvPicPr>
          <p:cNvPr id="11" name="Picture 10" descr="Female Pacific Coast tick">
            <a:extLst>
              <a:ext uri="{FF2B5EF4-FFF2-40B4-BE49-F238E27FC236}">
                <a16:creationId xmlns:a16="http://schemas.microsoft.com/office/drawing/2014/main" id="{E6ACA5D2-40E4-4638-9A20-1DA52751C3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000" b="18000"/>
          <a:stretch/>
        </p:blipFill>
        <p:spPr>
          <a:xfrm rot="16200000">
            <a:off x="4642216" y="2167926"/>
            <a:ext cx="1731585" cy="1843144"/>
          </a:xfrm>
          <a:prstGeom prst="rect">
            <a:avLst/>
          </a:prstGeom>
        </p:spPr>
      </p:pic>
      <p:pic>
        <p:nvPicPr>
          <p:cNvPr id="12" name="Picture 11" descr="Male Pacific Coast tick">
            <a:extLst>
              <a:ext uri="{FF2B5EF4-FFF2-40B4-BE49-F238E27FC236}">
                <a16:creationId xmlns:a16="http://schemas.microsoft.com/office/drawing/2014/main" id="{182DB2E4-E3A5-4410-922D-D0E3FD381F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000" b="18000"/>
          <a:stretch/>
        </p:blipFill>
        <p:spPr>
          <a:xfrm rot="16200000">
            <a:off x="4724168" y="4291028"/>
            <a:ext cx="1700459" cy="1500405"/>
          </a:xfrm>
          <a:prstGeom prst="rect">
            <a:avLst/>
          </a:prstGeom>
        </p:spPr>
      </p:pic>
      <p:pic>
        <p:nvPicPr>
          <p:cNvPr id="13" name="Picture 12" descr="Female American dog tick">
            <a:extLst>
              <a:ext uri="{FF2B5EF4-FFF2-40B4-BE49-F238E27FC236}">
                <a16:creationId xmlns:a16="http://schemas.microsoft.com/office/drawing/2014/main" id="{25C61B15-AE50-422C-8FA9-838F6B3919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777" b="14996"/>
          <a:stretch/>
        </p:blipFill>
        <p:spPr>
          <a:xfrm>
            <a:off x="6804806" y="2265529"/>
            <a:ext cx="1599943" cy="1596069"/>
          </a:xfrm>
          <a:prstGeom prst="rect">
            <a:avLst/>
          </a:prstGeom>
        </p:spPr>
      </p:pic>
      <p:pic>
        <p:nvPicPr>
          <p:cNvPr id="14" name="Picture 13" descr="Male American dog tick">
            <a:extLst>
              <a:ext uri="{FF2B5EF4-FFF2-40B4-BE49-F238E27FC236}">
                <a16:creationId xmlns:a16="http://schemas.microsoft.com/office/drawing/2014/main" id="{C9EF077C-210D-40FC-B395-FD58C62F4B2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923" b="8208"/>
          <a:stretch/>
        </p:blipFill>
        <p:spPr>
          <a:xfrm>
            <a:off x="6908879" y="4203300"/>
            <a:ext cx="1346714" cy="1700461"/>
          </a:xfrm>
          <a:prstGeom prst="rect">
            <a:avLst/>
          </a:prstGeom>
        </p:spPr>
      </p:pic>
      <p:sp>
        <p:nvSpPr>
          <p:cNvPr id="18" name="Rectangle 17">
            <a:extLst>
              <a:ext uri="{FF2B5EF4-FFF2-40B4-BE49-F238E27FC236}">
                <a16:creationId xmlns:a16="http://schemas.microsoft.com/office/drawing/2014/main" id="{F96ED355-D9E5-4EE8-A06C-EDBE188258CE}"/>
              </a:ext>
              <a:ext uri="{C183D7F6-B498-43B3-948B-1728B52AA6E4}">
                <adec:decorative xmlns:adec="http://schemas.microsoft.com/office/drawing/2017/decorative" val="1"/>
              </a:ext>
            </a:extLst>
          </p:cNvPr>
          <p:cNvSpPr/>
          <p:nvPr/>
        </p:nvSpPr>
        <p:spPr>
          <a:xfrm flipV="1">
            <a:off x="558720" y="3962399"/>
            <a:ext cx="8026557" cy="1081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81A920-D197-4B9E-AA8F-289D587175FA}"/>
              </a:ext>
              <a:ext uri="{C183D7F6-B498-43B3-948B-1728B52AA6E4}">
                <adec:decorative xmlns:adec="http://schemas.microsoft.com/office/drawing/2017/decorative" val="1"/>
              </a:ext>
            </a:extLst>
          </p:cNvPr>
          <p:cNvSpPr/>
          <p:nvPr/>
        </p:nvSpPr>
        <p:spPr>
          <a:xfrm flipV="1">
            <a:off x="4424869" y="1859924"/>
            <a:ext cx="104592" cy="40315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5A6468-DD55-4B81-A2D0-334409111DCA}"/>
              </a:ext>
              <a:ext uri="{C183D7F6-B498-43B3-948B-1728B52AA6E4}">
                <adec:decorative xmlns:adec="http://schemas.microsoft.com/office/drawing/2017/decorative" val="1"/>
              </a:ext>
            </a:extLst>
          </p:cNvPr>
          <p:cNvSpPr/>
          <p:nvPr/>
        </p:nvSpPr>
        <p:spPr>
          <a:xfrm flipV="1">
            <a:off x="6595555" y="1912067"/>
            <a:ext cx="104592" cy="40315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1D88313-9AA1-4025-84B6-C8AEC5799D36}"/>
              </a:ext>
            </a:extLst>
          </p:cNvPr>
          <p:cNvSpPr>
            <a:spLocks noGrp="1"/>
          </p:cNvSpPr>
          <p:nvPr>
            <p:ph type="sldNum" sz="quarter" idx="12"/>
          </p:nvPr>
        </p:nvSpPr>
        <p:spPr/>
        <p:txBody>
          <a:bodyPr/>
          <a:lstStyle/>
          <a:p>
            <a:fld id="{7981AE10-BD8D-4034-9A20-891454F56C26}" type="slidenum">
              <a:rPr lang="en-US" altLang="en-US" smtClean="0"/>
              <a:pPr/>
              <a:t>21</a:t>
            </a:fld>
            <a:endParaRPr lang="en-US" altLang="en-US" dirty="0"/>
          </a:p>
        </p:txBody>
      </p:sp>
    </p:spTree>
    <p:extLst>
      <p:ext uri="{BB962C8B-B14F-4D97-AF65-F5344CB8AC3E}">
        <p14:creationId xmlns:p14="http://schemas.microsoft.com/office/powerpoint/2010/main" val="1124192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5F0E-A5BB-4D9B-9DA8-EAEE9AA75088}"/>
              </a:ext>
            </a:extLst>
          </p:cNvPr>
          <p:cNvSpPr>
            <a:spLocks noGrp="1"/>
          </p:cNvSpPr>
          <p:nvPr>
            <p:ph type="title"/>
          </p:nvPr>
        </p:nvSpPr>
        <p:spPr/>
        <p:txBody>
          <a:bodyPr/>
          <a:lstStyle/>
          <a:p>
            <a:r>
              <a:rPr lang="en-US" dirty="0"/>
              <a:t>Can you look and see if a tick is carrying germs? </a:t>
            </a:r>
          </a:p>
        </p:txBody>
      </p:sp>
      <p:sp>
        <p:nvSpPr>
          <p:cNvPr id="26" name="Content Placeholder 25">
            <a:extLst>
              <a:ext uri="{FF2B5EF4-FFF2-40B4-BE49-F238E27FC236}">
                <a16:creationId xmlns:a16="http://schemas.microsoft.com/office/drawing/2014/main" id="{42CD8AAD-0287-46BD-A4DA-A082CA0339D6}"/>
              </a:ext>
            </a:extLst>
          </p:cNvPr>
          <p:cNvSpPr>
            <a:spLocks noGrp="1"/>
          </p:cNvSpPr>
          <p:nvPr>
            <p:ph idx="1"/>
          </p:nvPr>
        </p:nvSpPr>
        <p:spPr/>
        <p:txBody>
          <a:bodyPr/>
          <a:lstStyle/>
          <a:p>
            <a:pPr marL="0" indent="0">
              <a:buNone/>
            </a:pPr>
            <a:r>
              <a:rPr lang="en-US" sz="2400" dirty="0">
                <a:solidFill>
                  <a:schemeClr val="bg1"/>
                </a:solidFill>
              </a:rPr>
              <a:t>No, but certain types of ticks are more likely to carry certain germs. This type of tick (Ixodes pacificus) could spread Lyme disease. </a:t>
            </a:r>
          </a:p>
        </p:txBody>
      </p:sp>
      <p:grpSp>
        <p:nvGrpSpPr>
          <p:cNvPr id="4" name="Group 7" descr="Timothy and Bullseye are using a magnifying glass to look at an Ixodes pacificus tick, which can spread Lyme disease. ">
            <a:extLst>
              <a:ext uri="{FF2B5EF4-FFF2-40B4-BE49-F238E27FC236}">
                <a16:creationId xmlns:a16="http://schemas.microsoft.com/office/drawing/2014/main" id="{680737EB-71DA-469C-A451-5C722E2FB07B}"/>
              </a:ext>
            </a:extLst>
          </p:cNvPr>
          <p:cNvGrpSpPr>
            <a:grpSpLocks noChangeAspect="1"/>
          </p:cNvGrpSpPr>
          <p:nvPr/>
        </p:nvGrpSpPr>
        <p:grpSpPr bwMode="auto">
          <a:xfrm>
            <a:off x="1209073" y="1743297"/>
            <a:ext cx="7429186" cy="5200075"/>
            <a:chOff x="18096" y="5808"/>
            <a:chExt cx="3455" cy="2321"/>
          </a:xfrm>
        </p:grpSpPr>
        <p:pic>
          <p:nvPicPr>
            <p:cNvPr id="5" name="Picture 8" descr="untitled">
              <a:extLst>
                <a:ext uri="{FF2B5EF4-FFF2-40B4-BE49-F238E27FC236}">
                  <a16:creationId xmlns:a16="http://schemas.microsoft.com/office/drawing/2014/main" id="{C60325DF-6E42-4413-B0E7-030E1BF4C26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94" y="6036"/>
              <a:ext cx="1296" cy="11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9">
              <a:extLst>
                <a:ext uri="{FF2B5EF4-FFF2-40B4-BE49-F238E27FC236}">
                  <a16:creationId xmlns:a16="http://schemas.microsoft.com/office/drawing/2014/main" id="{DD122C39-4475-4F0C-832F-38FA51848D55}"/>
                </a:ext>
              </a:extLst>
            </p:cNvPr>
            <p:cNvGrpSpPr>
              <a:grpSpLocks noChangeAspect="1"/>
            </p:cNvGrpSpPr>
            <p:nvPr/>
          </p:nvGrpSpPr>
          <p:grpSpPr bwMode="auto">
            <a:xfrm>
              <a:off x="18096" y="5808"/>
              <a:ext cx="3455" cy="2321"/>
              <a:chOff x="16368" y="8592"/>
              <a:chExt cx="5412" cy="3636"/>
            </a:xfrm>
          </p:grpSpPr>
          <p:sp>
            <p:nvSpPr>
              <p:cNvPr id="7" name="Oval 10">
                <a:extLst>
                  <a:ext uri="{FF2B5EF4-FFF2-40B4-BE49-F238E27FC236}">
                    <a16:creationId xmlns:a16="http://schemas.microsoft.com/office/drawing/2014/main" id="{B10782CF-6A66-4488-AD70-B1EF3BDF7444}"/>
                  </a:ext>
                </a:extLst>
              </p:cNvPr>
              <p:cNvSpPr>
                <a:spLocks noChangeAspect="1" noChangeArrowheads="1"/>
              </p:cNvSpPr>
              <p:nvPr/>
            </p:nvSpPr>
            <p:spPr bwMode="auto">
              <a:xfrm rot="-706098">
                <a:off x="19260" y="8836"/>
                <a:ext cx="288" cy="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 name="Group 11">
                <a:extLst>
                  <a:ext uri="{FF2B5EF4-FFF2-40B4-BE49-F238E27FC236}">
                    <a16:creationId xmlns:a16="http://schemas.microsoft.com/office/drawing/2014/main" id="{9BC4FDA1-55AF-4102-9E49-E3869E1648A0}"/>
                  </a:ext>
                </a:extLst>
              </p:cNvPr>
              <p:cNvGrpSpPr>
                <a:grpSpLocks noChangeAspect="1"/>
              </p:cNvGrpSpPr>
              <p:nvPr/>
            </p:nvGrpSpPr>
            <p:grpSpPr bwMode="auto">
              <a:xfrm>
                <a:off x="16368" y="8592"/>
                <a:ext cx="5412" cy="3636"/>
                <a:chOff x="16368" y="8592"/>
                <a:chExt cx="5412" cy="3636"/>
              </a:xfrm>
            </p:grpSpPr>
            <p:sp>
              <p:nvSpPr>
                <p:cNvPr id="9" name="Oval 12">
                  <a:extLst>
                    <a:ext uri="{FF2B5EF4-FFF2-40B4-BE49-F238E27FC236}">
                      <a16:creationId xmlns:a16="http://schemas.microsoft.com/office/drawing/2014/main" id="{DCCE44F6-1459-4BC2-8B8B-7B3F7217FD42}"/>
                    </a:ext>
                  </a:extLst>
                </p:cNvPr>
                <p:cNvSpPr>
                  <a:spLocks noChangeAspect="1" noChangeArrowheads="1"/>
                </p:cNvSpPr>
                <p:nvPr/>
              </p:nvSpPr>
              <p:spPr bwMode="auto">
                <a:xfrm rot="-1593903">
                  <a:off x="19590" y="8748"/>
                  <a:ext cx="192" cy="4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13">
                  <a:extLst>
                    <a:ext uri="{FF2B5EF4-FFF2-40B4-BE49-F238E27FC236}">
                      <a16:creationId xmlns:a16="http://schemas.microsoft.com/office/drawing/2014/main" id="{CBC2298A-C3CC-46E6-8F48-AD495D2DFA03}"/>
                    </a:ext>
                  </a:extLst>
                </p:cNvPr>
                <p:cNvGrpSpPr>
                  <a:grpSpLocks noChangeAspect="1"/>
                </p:cNvGrpSpPr>
                <p:nvPr/>
              </p:nvGrpSpPr>
              <p:grpSpPr bwMode="auto">
                <a:xfrm>
                  <a:off x="16368" y="8592"/>
                  <a:ext cx="5412" cy="3636"/>
                  <a:chOff x="15120" y="8592"/>
                  <a:chExt cx="5412" cy="3636"/>
                </a:xfrm>
              </p:grpSpPr>
              <p:sp>
                <p:nvSpPr>
                  <p:cNvPr id="11" name="Rectangle 14">
                    <a:extLst>
                      <a:ext uri="{FF2B5EF4-FFF2-40B4-BE49-F238E27FC236}">
                        <a16:creationId xmlns:a16="http://schemas.microsoft.com/office/drawing/2014/main" id="{3D596474-1151-4813-9A50-FCB34C6F2F22}"/>
                      </a:ext>
                    </a:extLst>
                  </p:cNvPr>
                  <p:cNvSpPr>
                    <a:spLocks noChangeAspect="1" noChangeArrowheads="1"/>
                  </p:cNvSpPr>
                  <p:nvPr/>
                </p:nvSpPr>
                <p:spPr bwMode="auto">
                  <a:xfrm rot="1907330">
                    <a:off x="19764" y="11166"/>
                    <a:ext cx="192" cy="1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15">
                    <a:extLst>
                      <a:ext uri="{FF2B5EF4-FFF2-40B4-BE49-F238E27FC236}">
                        <a16:creationId xmlns:a16="http://schemas.microsoft.com/office/drawing/2014/main" id="{3B752360-447A-45EE-B636-E2EF765B697B}"/>
                      </a:ext>
                    </a:extLst>
                  </p:cNvPr>
                  <p:cNvGrpSpPr>
                    <a:grpSpLocks noChangeAspect="1"/>
                  </p:cNvGrpSpPr>
                  <p:nvPr/>
                </p:nvGrpSpPr>
                <p:grpSpPr bwMode="auto">
                  <a:xfrm>
                    <a:off x="15120" y="8592"/>
                    <a:ext cx="5412" cy="3636"/>
                    <a:chOff x="15120" y="8592"/>
                    <a:chExt cx="5412" cy="3636"/>
                  </a:xfrm>
                </p:grpSpPr>
                <p:sp>
                  <p:nvSpPr>
                    <p:cNvPr id="13" name="Oval 16">
                      <a:extLst>
                        <a:ext uri="{FF2B5EF4-FFF2-40B4-BE49-F238E27FC236}">
                          <a16:creationId xmlns:a16="http://schemas.microsoft.com/office/drawing/2014/main" id="{242AEE75-9B3B-4D01-9F4E-D69C85D0409F}"/>
                        </a:ext>
                      </a:extLst>
                    </p:cNvPr>
                    <p:cNvSpPr>
                      <a:spLocks noChangeAspect="1" noChangeArrowheads="1"/>
                    </p:cNvSpPr>
                    <p:nvPr/>
                  </p:nvSpPr>
                  <p:spPr bwMode="auto">
                    <a:xfrm rot="-1065891">
                      <a:off x="19843" y="11101"/>
                      <a:ext cx="240" cy="43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 name="Group 17">
                      <a:extLst>
                        <a:ext uri="{FF2B5EF4-FFF2-40B4-BE49-F238E27FC236}">
                          <a16:creationId xmlns:a16="http://schemas.microsoft.com/office/drawing/2014/main" id="{4FCBEA3C-C0BB-45AE-B56D-B5B8E77CF69B}"/>
                        </a:ext>
                      </a:extLst>
                    </p:cNvPr>
                    <p:cNvGrpSpPr>
                      <a:grpSpLocks noChangeAspect="1"/>
                    </p:cNvGrpSpPr>
                    <p:nvPr/>
                  </p:nvGrpSpPr>
                  <p:grpSpPr bwMode="auto">
                    <a:xfrm>
                      <a:off x="15120" y="8592"/>
                      <a:ext cx="5412" cy="3636"/>
                      <a:chOff x="15120" y="8592"/>
                      <a:chExt cx="5412" cy="3636"/>
                    </a:xfrm>
                  </p:grpSpPr>
                  <p:sp>
                    <p:nvSpPr>
                      <p:cNvPr id="15" name="Rectangle 18">
                        <a:extLst>
                          <a:ext uri="{FF2B5EF4-FFF2-40B4-BE49-F238E27FC236}">
                            <a16:creationId xmlns:a16="http://schemas.microsoft.com/office/drawing/2014/main" id="{F1B99099-BCFD-40B4-BB31-597106D3F750}"/>
                          </a:ext>
                        </a:extLst>
                      </p:cNvPr>
                      <p:cNvSpPr>
                        <a:spLocks noChangeAspect="1" noChangeArrowheads="1"/>
                      </p:cNvSpPr>
                      <p:nvPr/>
                    </p:nvSpPr>
                    <p:spPr bwMode="auto">
                      <a:xfrm>
                        <a:off x="18960" y="11280"/>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19">
                        <a:extLst>
                          <a:ext uri="{FF2B5EF4-FFF2-40B4-BE49-F238E27FC236}">
                            <a16:creationId xmlns:a16="http://schemas.microsoft.com/office/drawing/2014/main" id="{A52F7BEC-61F2-4BCA-8839-E504469DD53A}"/>
                          </a:ext>
                        </a:extLst>
                      </p:cNvPr>
                      <p:cNvGrpSpPr>
                        <a:grpSpLocks noChangeAspect="1"/>
                      </p:cNvGrpSpPr>
                      <p:nvPr/>
                    </p:nvGrpSpPr>
                    <p:grpSpPr bwMode="auto">
                      <a:xfrm>
                        <a:off x="15120" y="8592"/>
                        <a:ext cx="5412" cy="3636"/>
                        <a:chOff x="15120" y="8592"/>
                        <a:chExt cx="5412" cy="3636"/>
                      </a:xfrm>
                    </p:grpSpPr>
                    <p:sp>
                      <p:nvSpPr>
                        <p:cNvPr id="17" name="Oval 20">
                          <a:extLst>
                            <a:ext uri="{FF2B5EF4-FFF2-40B4-BE49-F238E27FC236}">
                              <a16:creationId xmlns:a16="http://schemas.microsoft.com/office/drawing/2014/main" id="{592780E7-5598-4A4B-9E7B-740A61FCA898}"/>
                            </a:ext>
                          </a:extLst>
                        </p:cNvPr>
                        <p:cNvSpPr>
                          <a:spLocks noChangeAspect="1" noChangeArrowheads="1"/>
                        </p:cNvSpPr>
                        <p:nvPr/>
                      </p:nvSpPr>
                      <p:spPr bwMode="auto">
                        <a:xfrm rot="-952809">
                          <a:off x="17916" y="9276"/>
                          <a:ext cx="1104" cy="2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 name="Group 21">
                          <a:extLst>
                            <a:ext uri="{FF2B5EF4-FFF2-40B4-BE49-F238E27FC236}">
                              <a16:creationId xmlns:a16="http://schemas.microsoft.com/office/drawing/2014/main" id="{4F0CC95E-EF4C-4DAE-9CEA-22DA7C0F7E2F}"/>
                            </a:ext>
                          </a:extLst>
                        </p:cNvPr>
                        <p:cNvGrpSpPr>
                          <a:grpSpLocks noChangeAspect="1"/>
                        </p:cNvGrpSpPr>
                        <p:nvPr/>
                      </p:nvGrpSpPr>
                      <p:grpSpPr bwMode="auto">
                        <a:xfrm>
                          <a:off x="15120" y="8592"/>
                          <a:ext cx="5412" cy="3636"/>
                          <a:chOff x="15120" y="8592"/>
                          <a:chExt cx="5412" cy="3636"/>
                        </a:xfrm>
                      </p:grpSpPr>
                      <p:sp>
                        <p:nvSpPr>
                          <p:cNvPr id="19" name="Oval 22">
                            <a:extLst>
                              <a:ext uri="{FF2B5EF4-FFF2-40B4-BE49-F238E27FC236}">
                                <a16:creationId xmlns:a16="http://schemas.microsoft.com/office/drawing/2014/main" id="{4559FFC5-AE80-4C36-B287-A7F877FEFCCE}"/>
                              </a:ext>
                            </a:extLst>
                          </p:cNvPr>
                          <p:cNvSpPr>
                            <a:spLocks noChangeAspect="1" noChangeArrowheads="1"/>
                          </p:cNvSpPr>
                          <p:nvPr/>
                        </p:nvSpPr>
                        <p:spPr bwMode="auto">
                          <a:xfrm rot="-683925">
                            <a:off x="15540" y="10002"/>
                            <a:ext cx="720" cy="2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 name="Picture 23">
                            <a:extLst>
                              <a:ext uri="{FF2B5EF4-FFF2-40B4-BE49-F238E27FC236}">
                                <a16:creationId xmlns:a16="http://schemas.microsoft.com/office/drawing/2014/main" id="{C8D5806A-A72A-42AD-84CE-5B59F63F9D66}"/>
                              </a:ex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20" y="8592"/>
                            <a:ext cx="5412" cy="3636"/>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grpSp>
      </p:grpSp>
      <p:sp>
        <p:nvSpPr>
          <p:cNvPr id="24" name="TextBox 23">
            <a:extLst>
              <a:ext uri="{FF2B5EF4-FFF2-40B4-BE49-F238E27FC236}">
                <a16:creationId xmlns:a16="http://schemas.microsoft.com/office/drawing/2014/main" id="{D740F2C2-37E6-4D4F-8FE3-0A270072B22F}"/>
              </a:ext>
              <a:ext uri="{C183D7F6-B498-43B3-948B-1728B52AA6E4}">
                <adec:decorative xmlns:adec="http://schemas.microsoft.com/office/drawing/2017/decorative" val="1"/>
              </a:ext>
            </a:extLst>
          </p:cNvPr>
          <p:cNvSpPr txBox="1"/>
          <p:nvPr/>
        </p:nvSpPr>
        <p:spPr>
          <a:xfrm>
            <a:off x="255041" y="1620223"/>
            <a:ext cx="2617161" cy="1323439"/>
          </a:xfrm>
          <a:prstGeom prst="rect">
            <a:avLst/>
          </a:prstGeom>
          <a:noFill/>
        </p:spPr>
        <p:txBody>
          <a:bodyPr wrap="square" rtlCol="0">
            <a:spAutoFit/>
          </a:bodyPr>
          <a:lstStyle/>
          <a:p>
            <a:pPr algn="ctr"/>
            <a:r>
              <a:rPr lang="en-US" sz="2000" b="1" dirty="0"/>
              <a:t>No, but certain types of ticks are more likely to carry certain germs.  </a:t>
            </a:r>
            <a:endParaRPr lang="en-US" sz="2000" b="1" i="1" dirty="0"/>
          </a:p>
        </p:txBody>
      </p:sp>
      <p:sp>
        <p:nvSpPr>
          <p:cNvPr id="21" name="Speech Bubble: Oval 20">
            <a:extLst>
              <a:ext uri="{FF2B5EF4-FFF2-40B4-BE49-F238E27FC236}">
                <a16:creationId xmlns:a16="http://schemas.microsoft.com/office/drawing/2014/main" id="{5168F253-D450-41AF-896C-01A4AAFBA84F}"/>
              </a:ext>
              <a:ext uri="{C183D7F6-B498-43B3-948B-1728B52AA6E4}">
                <adec:decorative xmlns:adec="http://schemas.microsoft.com/office/drawing/2017/decorative" val="1"/>
              </a:ext>
            </a:extLst>
          </p:cNvPr>
          <p:cNvSpPr/>
          <p:nvPr/>
        </p:nvSpPr>
        <p:spPr>
          <a:xfrm>
            <a:off x="6707597" y="933823"/>
            <a:ext cx="2348898" cy="1676400"/>
          </a:xfrm>
          <a:custGeom>
            <a:avLst/>
            <a:gdLst>
              <a:gd name="connsiteX0" fmla="*/ 636504 w 2348898"/>
              <a:gd name="connsiteY0" fmla="*/ 2015418 h 1676400"/>
              <a:gd name="connsiteX1" fmla="*/ 603939 w 2348898"/>
              <a:gd name="connsiteY1" fmla="*/ 1570860 h 1676400"/>
              <a:gd name="connsiteX2" fmla="*/ 274427 w 2348898"/>
              <a:gd name="connsiteY2" fmla="*/ 299706 h 1676400"/>
              <a:gd name="connsiteX3" fmla="*/ 1528262 w 2348898"/>
              <a:gd name="connsiteY3" fmla="*/ 38941 h 1676400"/>
              <a:gd name="connsiteX4" fmla="*/ 2255439 w 2348898"/>
              <a:gd name="connsiteY4" fmla="*/ 1165871 h 1676400"/>
              <a:gd name="connsiteX5" fmla="*/ 1030040 w 2348898"/>
              <a:gd name="connsiteY5" fmla="*/ 1670040 h 1676400"/>
              <a:gd name="connsiteX6" fmla="*/ 636504 w 2348898"/>
              <a:gd name="connsiteY6" fmla="*/ 2015418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8898" h="1676400" extrusionOk="0">
                <a:moveTo>
                  <a:pt x="636504" y="2015418"/>
                </a:moveTo>
                <a:cubicBezTo>
                  <a:pt x="642697" y="1881144"/>
                  <a:pt x="608357" y="1662522"/>
                  <a:pt x="603939" y="1570860"/>
                </a:cubicBezTo>
                <a:cubicBezTo>
                  <a:pt x="-84255" y="1346631"/>
                  <a:pt x="-267404" y="666803"/>
                  <a:pt x="274427" y="299706"/>
                </a:cubicBezTo>
                <a:cubicBezTo>
                  <a:pt x="573522" y="14329"/>
                  <a:pt x="1066399" y="-70158"/>
                  <a:pt x="1528262" y="38941"/>
                </a:cubicBezTo>
                <a:cubicBezTo>
                  <a:pt x="2204684" y="139198"/>
                  <a:pt x="2593111" y="659887"/>
                  <a:pt x="2255439" y="1165871"/>
                </a:cubicBezTo>
                <a:cubicBezTo>
                  <a:pt x="2082504" y="1497201"/>
                  <a:pt x="1567135" y="1752039"/>
                  <a:pt x="1030040" y="1670040"/>
                </a:cubicBezTo>
                <a:cubicBezTo>
                  <a:pt x="943406" y="1779729"/>
                  <a:pt x="780855" y="1951056"/>
                  <a:pt x="636504" y="2015418"/>
                </a:cubicBezTo>
                <a:close/>
              </a:path>
            </a:pathLst>
          </a:custGeom>
          <a:noFill/>
          <a:ln>
            <a:solidFill>
              <a:srgbClr val="1680A9"/>
            </a:solidFill>
            <a:extLst>
              <a:ext uri="{C807C97D-BFC1-408E-A445-0C87EB9F89A2}">
                <ask:lineSketchStyleProps xmlns:ask="http://schemas.microsoft.com/office/drawing/2018/sketchyshapes" sd="2415414273">
                  <a:prstGeom prst="wedgeEllipseCallout">
                    <a:avLst>
                      <a:gd name="adj1" fmla="val -22902"/>
                      <a:gd name="adj2" fmla="val 7022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063721-1014-4ECE-87B6-142E16C704CE}"/>
              </a:ext>
              <a:ext uri="{C183D7F6-B498-43B3-948B-1728B52AA6E4}">
                <adec:decorative xmlns:adec="http://schemas.microsoft.com/office/drawing/2017/decorative" val="1"/>
              </a:ext>
            </a:extLst>
          </p:cNvPr>
          <p:cNvSpPr txBox="1"/>
          <p:nvPr/>
        </p:nvSpPr>
        <p:spPr>
          <a:xfrm>
            <a:off x="6878098" y="1312238"/>
            <a:ext cx="2113657" cy="1015663"/>
          </a:xfrm>
          <a:prstGeom prst="rect">
            <a:avLst/>
          </a:prstGeom>
          <a:noFill/>
        </p:spPr>
        <p:txBody>
          <a:bodyPr wrap="square" rtlCol="0">
            <a:spAutoFit/>
          </a:bodyPr>
          <a:lstStyle/>
          <a:p>
            <a:pPr algn="ctr"/>
            <a:r>
              <a:rPr lang="en-US" sz="2000" b="1" dirty="0"/>
              <a:t>This type of tick could spread </a:t>
            </a:r>
            <a:br>
              <a:rPr lang="en-US" sz="2000" b="1" dirty="0"/>
            </a:br>
            <a:r>
              <a:rPr lang="en-US" sz="2000" b="1" dirty="0"/>
              <a:t>Lyme disease.</a:t>
            </a:r>
          </a:p>
        </p:txBody>
      </p:sp>
      <p:sp>
        <p:nvSpPr>
          <p:cNvPr id="23" name="Speech Bubble: Oval 22">
            <a:extLst>
              <a:ext uri="{FF2B5EF4-FFF2-40B4-BE49-F238E27FC236}">
                <a16:creationId xmlns:a16="http://schemas.microsoft.com/office/drawing/2014/main" id="{92DC3276-4D5D-4D0B-AE58-4D64722F851A}"/>
              </a:ext>
              <a:ext uri="{C183D7F6-B498-43B3-948B-1728B52AA6E4}">
                <adec:decorative xmlns:adec="http://schemas.microsoft.com/office/drawing/2017/decorative" val="1"/>
              </a:ext>
            </a:extLst>
          </p:cNvPr>
          <p:cNvSpPr/>
          <p:nvPr/>
        </p:nvSpPr>
        <p:spPr>
          <a:xfrm flipH="1">
            <a:off x="92889" y="1371600"/>
            <a:ext cx="2878762" cy="1820686"/>
          </a:xfrm>
          <a:custGeom>
            <a:avLst/>
            <a:gdLst>
              <a:gd name="connsiteX0" fmla="*/ 658517 w 2878762"/>
              <a:gd name="connsiteY0" fmla="*/ 2017939 h 1820686"/>
              <a:gd name="connsiteX1" fmla="*/ 613140 w 2878762"/>
              <a:gd name="connsiteY1" fmla="*/ 1655766 h 1820686"/>
              <a:gd name="connsiteX2" fmla="*/ 592226 w 2878762"/>
              <a:gd name="connsiteY2" fmla="*/ 174370 h 1820686"/>
              <a:gd name="connsiteX3" fmla="*/ 2004564 w 2878762"/>
              <a:gd name="connsiteY3" fmla="*/ 73114 h 1820686"/>
              <a:gd name="connsiteX4" fmla="*/ 2559104 w 2878762"/>
              <a:gd name="connsiteY4" fmla="*/ 1482370 h 1820686"/>
              <a:gd name="connsiteX5" fmla="*/ 1114823 w 2878762"/>
              <a:gd name="connsiteY5" fmla="*/ 1797241 h 1820686"/>
              <a:gd name="connsiteX6" fmla="*/ 658517 w 2878762"/>
              <a:gd name="connsiteY6" fmla="*/ 2017939 h 18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762" h="1820686" extrusionOk="0">
                <a:moveTo>
                  <a:pt x="658517" y="2017939"/>
                </a:moveTo>
                <a:cubicBezTo>
                  <a:pt x="611603" y="1868901"/>
                  <a:pt x="642059" y="1712496"/>
                  <a:pt x="613140" y="1655766"/>
                </a:cubicBezTo>
                <a:cubicBezTo>
                  <a:pt x="-144470" y="1412410"/>
                  <a:pt x="-207245" y="583053"/>
                  <a:pt x="592226" y="174370"/>
                </a:cubicBezTo>
                <a:cubicBezTo>
                  <a:pt x="992878" y="-13610"/>
                  <a:pt x="1603360" y="-71306"/>
                  <a:pt x="2004564" y="73114"/>
                </a:cubicBezTo>
                <a:cubicBezTo>
                  <a:pt x="2983770" y="343487"/>
                  <a:pt x="3100964" y="995156"/>
                  <a:pt x="2559104" y="1482370"/>
                </a:cubicBezTo>
                <a:cubicBezTo>
                  <a:pt x="2211075" y="1763958"/>
                  <a:pt x="1683955" y="1809902"/>
                  <a:pt x="1114823" y="1797241"/>
                </a:cubicBezTo>
                <a:cubicBezTo>
                  <a:pt x="968975" y="1887469"/>
                  <a:pt x="887069" y="1939999"/>
                  <a:pt x="658517" y="2017939"/>
                </a:cubicBezTo>
                <a:close/>
              </a:path>
            </a:pathLst>
          </a:custGeom>
          <a:noFill/>
          <a:ln>
            <a:solidFill>
              <a:srgbClr val="1680A9"/>
            </a:solidFill>
            <a:extLst>
              <a:ext uri="{C807C97D-BFC1-408E-A445-0C87EB9F89A2}">
                <ask:lineSketchStyleProps xmlns:ask="http://schemas.microsoft.com/office/drawing/2018/sketchyshapes" sd="3838842051">
                  <a:prstGeom prst="wedgeEllipseCallout">
                    <a:avLst>
                      <a:gd name="adj1" fmla="val -27125"/>
                      <a:gd name="adj2" fmla="val 608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4">
            <a:extLst>
              <a:ext uri="{FF2B5EF4-FFF2-40B4-BE49-F238E27FC236}">
                <a16:creationId xmlns:a16="http://schemas.microsoft.com/office/drawing/2014/main" id="{648EE077-3DB1-42C9-B996-A8D6AD7C5681}"/>
              </a:ext>
            </a:extLst>
          </p:cNvPr>
          <p:cNvSpPr>
            <a:spLocks noGrp="1"/>
          </p:cNvSpPr>
          <p:nvPr>
            <p:ph type="sldNum" sz="quarter" idx="12"/>
          </p:nvPr>
        </p:nvSpPr>
        <p:spPr/>
        <p:txBody>
          <a:bodyPr/>
          <a:lstStyle/>
          <a:p>
            <a:fld id="{A74F3F3D-AA83-49C9-8E77-7D06AD0F75E7}" type="slidenum">
              <a:rPr lang="en-US" altLang="en-US" smtClean="0"/>
              <a:pPr/>
              <a:t>22</a:t>
            </a:fld>
            <a:endParaRPr lang="en-US" altLang="en-US" dirty="0"/>
          </a:p>
        </p:txBody>
      </p:sp>
    </p:spTree>
    <p:extLst>
      <p:ext uri="{BB962C8B-B14F-4D97-AF65-F5344CB8AC3E}">
        <p14:creationId xmlns:p14="http://schemas.microsoft.com/office/powerpoint/2010/main" val="56475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animBg="1"/>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E0D123-1DCF-4CB6-BEBD-C2ACF153E1E3}"/>
              </a:ext>
            </a:extLst>
          </p:cNvPr>
          <p:cNvSpPr>
            <a:spLocks noGrp="1"/>
          </p:cNvSpPr>
          <p:nvPr>
            <p:ph type="ctrTitle"/>
          </p:nvPr>
        </p:nvSpPr>
        <p:spPr/>
        <p:txBody>
          <a:bodyPr/>
          <a:lstStyle/>
          <a:p>
            <a:r>
              <a:rPr lang="en-US" dirty="0"/>
              <a:t>Where do ticks live?</a:t>
            </a:r>
          </a:p>
        </p:txBody>
      </p:sp>
      <p:pic>
        <p:nvPicPr>
          <p:cNvPr id="15" name="Graphic 14" descr="Tropical scene with solid fill">
            <a:extLst>
              <a:ext uri="{FF2B5EF4-FFF2-40B4-BE49-F238E27FC236}">
                <a16:creationId xmlns:a16="http://schemas.microsoft.com/office/drawing/2014/main" id="{D3C8A539-1938-4BAE-AC2A-B2937D132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 y="3908078"/>
            <a:ext cx="1810097" cy="1810097"/>
          </a:xfrm>
          <a:prstGeom prst="rect">
            <a:avLst/>
          </a:prstGeom>
        </p:spPr>
      </p:pic>
      <p:pic>
        <p:nvPicPr>
          <p:cNvPr id="7" name="Graphic 6" descr="House with solid fill">
            <a:extLst>
              <a:ext uri="{FF2B5EF4-FFF2-40B4-BE49-F238E27FC236}">
                <a16:creationId xmlns:a16="http://schemas.microsoft.com/office/drawing/2014/main" id="{474CAC07-9FB4-4539-83E2-DAF9595EA6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5748" y="3886200"/>
            <a:ext cx="2133600" cy="2133600"/>
          </a:xfrm>
          <a:prstGeom prst="rect">
            <a:avLst/>
          </a:prstGeom>
        </p:spPr>
      </p:pic>
      <p:pic>
        <p:nvPicPr>
          <p:cNvPr id="13" name="Graphic 12" descr="Road with solid fill">
            <a:extLst>
              <a:ext uri="{FF2B5EF4-FFF2-40B4-BE49-F238E27FC236}">
                <a16:creationId xmlns:a16="http://schemas.microsoft.com/office/drawing/2014/main" id="{637B3605-9BB1-4A18-9DB1-B8FAA82C9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16115" y="4236589"/>
            <a:ext cx="1723128" cy="1723128"/>
          </a:xfrm>
          <a:prstGeom prst="rect">
            <a:avLst/>
          </a:prstGeom>
        </p:spPr>
      </p:pic>
      <p:pic>
        <p:nvPicPr>
          <p:cNvPr id="11" name="Graphic 10" descr="Picnic table with solid fill">
            <a:extLst>
              <a:ext uri="{FF2B5EF4-FFF2-40B4-BE49-F238E27FC236}">
                <a16:creationId xmlns:a16="http://schemas.microsoft.com/office/drawing/2014/main" id="{361CF15B-C959-4B29-A95A-EABEAC0FB8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011" y="4296672"/>
            <a:ext cx="1723128" cy="1723128"/>
          </a:xfrm>
          <a:prstGeom prst="rect">
            <a:avLst/>
          </a:prstGeom>
        </p:spPr>
      </p:pic>
      <p:sp>
        <p:nvSpPr>
          <p:cNvPr id="3" name="Slide Number Placeholder 2">
            <a:extLst>
              <a:ext uri="{FF2B5EF4-FFF2-40B4-BE49-F238E27FC236}">
                <a16:creationId xmlns:a16="http://schemas.microsoft.com/office/drawing/2014/main" id="{8AEAD140-2580-49D5-8E98-9438EF8E087A}"/>
              </a:ext>
            </a:extLst>
          </p:cNvPr>
          <p:cNvSpPr>
            <a:spLocks noGrp="1"/>
          </p:cNvSpPr>
          <p:nvPr>
            <p:ph type="sldNum" sz="quarter" idx="12"/>
          </p:nvPr>
        </p:nvSpPr>
        <p:spPr/>
        <p:txBody>
          <a:bodyPr/>
          <a:lstStyle/>
          <a:p>
            <a:fld id="{A74F3F3D-AA83-49C9-8E77-7D06AD0F75E7}" type="slidenum">
              <a:rPr lang="en-US" altLang="en-US" smtClean="0"/>
              <a:pPr/>
              <a:t>23</a:t>
            </a:fld>
            <a:endParaRPr lang="en-US" altLang="en-US" dirty="0"/>
          </a:p>
        </p:txBody>
      </p:sp>
    </p:spTree>
    <p:extLst>
      <p:ext uri="{BB962C8B-B14F-4D97-AF65-F5344CB8AC3E}">
        <p14:creationId xmlns:p14="http://schemas.microsoft.com/office/powerpoint/2010/main" val="2522711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F3D0-275F-4B12-9732-DBCC943ECBEA}"/>
              </a:ext>
            </a:extLst>
          </p:cNvPr>
          <p:cNvSpPr>
            <a:spLocks noGrp="1"/>
          </p:cNvSpPr>
          <p:nvPr>
            <p:ph type="title"/>
          </p:nvPr>
        </p:nvSpPr>
        <p:spPr>
          <a:xfrm>
            <a:off x="457200" y="85744"/>
            <a:ext cx="8229600" cy="1143000"/>
          </a:xfrm>
        </p:spPr>
        <p:txBody>
          <a:bodyPr/>
          <a:lstStyle/>
          <a:p>
            <a:r>
              <a:rPr lang="en-US" dirty="0"/>
              <a:t>Tick Habitat</a:t>
            </a:r>
          </a:p>
        </p:txBody>
      </p:sp>
      <p:sp>
        <p:nvSpPr>
          <p:cNvPr id="4" name="Content Placeholder 3">
            <a:extLst>
              <a:ext uri="{FF2B5EF4-FFF2-40B4-BE49-F238E27FC236}">
                <a16:creationId xmlns:a16="http://schemas.microsoft.com/office/drawing/2014/main" id="{6796911A-0360-4452-9663-6E7642A7BC9D}"/>
              </a:ext>
            </a:extLst>
          </p:cNvPr>
          <p:cNvSpPr>
            <a:spLocks noGrp="1"/>
          </p:cNvSpPr>
          <p:nvPr>
            <p:ph sz="half" idx="1"/>
          </p:nvPr>
        </p:nvSpPr>
        <p:spPr>
          <a:xfrm>
            <a:off x="457200" y="1035721"/>
            <a:ext cx="4038600" cy="5060279"/>
          </a:xfrm>
        </p:spPr>
        <p:txBody>
          <a:bodyPr/>
          <a:lstStyle/>
          <a:p>
            <a:r>
              <a:rPr lang="en-US" sz="2400" dirty="0"/>
              <a:t>Ticks </a:t>
            </a:r>
            <a:r>
              <a:rPr lang="en-US" sz="2400" b="1" dirty="0"/>
              <a:t>ARE</a:t>
            </a:r>
            <a:r>
              <a:rPr lang="en-US" sz="2400" dirty="0"/>
              <a:t> found outside in wild, overgrown areas with trees, shrubs, and tall grass</a:t>
            </a:r>
          </a:p>
          <a:p>
            <a:pPr lvl="1"/>
            <a:r>
              <a:rPr lang="en-US" dirty="0"/>
              <a:t>Hiking trails</a:t>
            </a:r>
          </a:p>
          <a:p>
            <a:pPr lvl="1"/>
            <a:r>
              <a:rPr lang="en-US" dirty="0"/>
              <a:t>Grassy fields</a:t>
            </a:r>
          </a:p>
          <a:p>
            <a:pPr lvl="1">
              <a:spcAft>
                <a:spcPts val="1600"/>
              </a:spcAft>
            </a:pPr>
            <a:r>
              <a:rPr lang="en-US" dirty="0"/>
              <a:t>Shady areas with rocks and leaves</a:t>
            </a:r>
            <a:endParaRPr lang="en-US" sz="1600" dirty="0"/>
          </a:p>
          <a:p>
            <a:r>
              <a:rPr lang="en-US" sz="2400" dirty="0"/>
              <a:t>Ticks are </a:t>
            </a:r>
            <a:r>
              <a:rPr lang="en-US" sz="2400" b="1" dirty="0"/>
              <a:t>NOT </a:t>
            </a:r>
            <a:r>
              <a:rPr lang="en-US" sz="2400" dirty="0"/>
              <a:t>found </a:t>
            </a:r>
            <a:br>
              <a:rPr lang="en-US" sz="2400" dirty="0"/>
            </a:br>
            <a:r>
              <a:rPr lang="en-US" sz="2400" dirty="0"/>
              <a:t>on sandy beaches, up in the tops of trees, or in the snow</a:t>
            </a:r>
          </a:p>
        </p:txBody>
      </p:sp>
      <p:pic>
        <p:nvPicPr>
          <p:cNvPr id="7" name="Picture 6" descr="Boy outside playing in the grass">
            <a:extLst>
              <a:ext uri="{FF2B5EF4-FFF2-40B4-BE49-F238E27FC236}">
                <a16:creationId xmlns:a16="http://schemas.microsoft.com/office/drawing/2014/main" id="{39455DB6-0AAE-493D-8475-9D9F4EBE8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46" r="16668" b="15610"/>
          <a:stretch/>
        </p:blipFill>
        <p:spPr>
          <a:xfrm>
            <a:off x="5266431" y="1035721"/>
            <a:ext cx="3344169" cy="2469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layground will tall grass and trees surrounding it">
            <a:extLst>
              <a:ext uri="{FF2B5EF4-FFF2-40B4-BE49-F238E27FC236}">
                <a16:creationId xmlns:a16="http://schemas.microsoft.com/office/drawing/2014/main" id="{E88CAE0B-E780-40CB-8A3F-105928ED73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12326" r="24897" b="8767"/>
          <a:stretch/>
        </p:blipFill>
        <p:spPr>
          <a:xfrm>
            <a:off x="5266431" y="3705018"/>
            <a:ext cx="3344169" cy="233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867175A1-AEAC-43BB-A48A-2B9EEB984D55}"/>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47" t="5316" r="14951" b="9634"/>
          <a:stretch>
            <a:fillRect/>
          </a:stretch>
        </p:blipFill>
        <p:spPr bwMode="auto">
          <a:xfrm rot="2517829">
            <a:off x="5360980" y="2627576"/>
            <a:ext cx="617150" cy="7595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Tick nearby the playground in the grass is saying &quot;home sweet home&quot;">
            <a:extLst>
              <a:ext uri="{FF2B5EF4-FFF2-40B4-BE49-F238E27FC236}">
                <a16:creationId xmlns:a16="http://schemas.microsoft.com/office/drawing/2014/main" id="{623743C0-49D2-44C1-B32F-C722D457A0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947" t="5316" r="14951" b="9634"/>
          <a:stretch>
            <a:fillRect/>
          </a:stretch>
        </p:blipFill>
        <p:spPr bwMode="auto">
          <a:xfrm rot="1942635">
            <a:off x="5090911" y="5183607"/>
            <a:ext cx="547691" cy="67408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AFDA60A-D4EE-436F-9E95-3BB25AF172BA}"/>
              </a:ext>
              <a:ext uri="{C183D7F6-B498-43B3-948B-1728B52AA6E4}">
                <adec:decorative xmlns:adec="http://schemas.microsoft.com/office/drawing/2017/decorative" val="1"/>
              </a:ext>
            </a:extLst>
          </p:cNvPr>
          <p:cNvGrpSpPr/>
          <p:nvPr/>
        </p:nvGrpSpPr>
        <p:grpSpPr>
          <a:xfrm flipH="1">
            <a:off x="3834053" y="3882401"/>
            <a:ext cx="1780695" cy="1061112"/>
            <a:chOff x="1129595" y="762001"/>
            <a:chExt cx="1842205" cy="1111962"/>
          </a:xfrm>
        </p:grpSpPr>
        <p:sp>
          <p:nvSpPr>
            <p:cNvPr id="18" name="Speech Bubble: Oval 17">
              <a:extLst>
                <a:ext uri="{FF2B5EF4-FFF2-40B4-BE49-F238E27FC236}">
                  <a16:creationId xmlns:a16="http://schemas.microsoft.com/office/drawing/2014/main" id="{42CAA6F6-0228-4254-B467-5F8BA34F29C0}"/>
                </a:ext>
                <a:ext uri="{C183D7F6-B498-43B3-948B-1728B52AA6E4}">
                  <adec:decorative xmlns:adec="http://schemas.microsoft.com/office/drawing/2017/decorative" val="1"/>
                </a:ext>
              </a:extLst>
            </p:cNvPr>
            <p:cNvSpPr/>
            <p:nvPr/>
          </p:nvSpPr>
          <p:spPr>
            <a:xfrm>
              <a:off x="1129595" y="762001"/>
              <a:ext cx="1842205" cy="1111962"/>
            </a:xfrm>
            <a:custGeom>
              <a:avLst/>
              <a:gdLst>
                <a:gd name="connsiteX0" fmla="*/ 422215 w 1842205"/>
                <a:gd name="connsiteY0" fmla="*/ 1400594 h 1111962"/>
                <a:gd name="connsiteX1" fmla="*/ 451909 w 1842205"/>
                <a:gd name="connsiteY1" fmla="*/ 1034425 h 1111962"/>
                <a:gd name="connsiteX2" fmla="*/ 343419 w 1842205"/>
                <a:gd name="connsiteY2" fmla="*/ 122935 h 1111962"/>
                <a:gd name="connsiteX3" fmla="*/ 1216304 w 1842205"/>
                <a:gd name="connsiteY3" fmla="*/ 29326 h 1111962"/>
                <a:gd name="connsiteX4" fmla="*/ 1690271 w 1842205"/>
                <a:gd name="connsiteY4" fmla="*/ 861867 h 1111962"/>
                <a:gd name="connsiteX5" fmla="*/ 783005 w 1842205"/>
                <a:gd name="connsiteY5" fmla="*/ 1105678 h 1111962"/>
                <a:gd name="connsiteX6" fmla="*/ 422215 w 1842205"/>
                <a:gd name="connsiteY6" fmla="*/ 1400594 h 111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205" h="1111962" fill="none" extrusionOk="0">
                  <a:moveTo>
                    <a:pt x="422215" y="1400594"/>
                  </a:moveTo>
                  <a:cubicBezTo>
                    <a:pt x="401946" y="1356765"/>
                    <a:pt x="409184" y="1177214"/>
                    <a:pt x="451909" y="1034425"/>
                  </a:cubicBezTo>
                  <a:cubicBezTo>
                    <a:pt x="-36263" y="891133"/>
                    <a:pt x="-204915" y="349616"/>
                    <a:pt x="343419" y="122935"/>
                  </a:cubicBezTo>
                  <a:cubicBezTo>
                    <a:pt x="588021" y="56123"/>
                    <a:pt x="911138" y="-19436"/>
                    <a:pt x="1216304" y="29326"/>
                  </a:cubicBezTo>
                  <a:cubicBezTo>
                    <a:pt x="1740196" y="157771"/>
                    <a:pt x="1972887" y="506101"/>
                    <a:pt x="1690271" y="861867"/>
                  </a:cubicBezTo>
                  <a:cubicBezTo>
                    <a:pt x="1505826" y="1066599"/>
                    <a:pt x="1099329" y="1186309"/>
                    <a:pt x="783005" y="1105678"/>
                  </a:cubicBezTo>
                  <a:cubicBezTo>
                    <a:pt x="619952" y="1241526"/>
                    <a:pt x="583895" y="1294229"/>
                    <a:pt x="422215" y="1400594"/>
                  </a:cubicBezTo>
                  <a:close/>
                </a:path>
                <a:path w="1842205" h="1111962" stroke="0" extrusionOk="0">
                  <a:moveTo>
                    <a:pt x="422215" y="1400594"/>
                  </a:moveTo>
                  <a:cubicBezTo>
                    <a:pt x="401299" y="1315766"/>
                    <a:pt x="475589" y="1119028"/>
                    <a:pt x="451909" y="1034425"/>
                  </a:cubicBezTo>
                  <a:cubicBezTo>
                    <a:pt x="-98234" y="882722"/>
                    <a:pt x="-98656" y="421729"/>
                    <a:pt x="343419" y="122935"/>
                  </a:cubicBezTo>
                  <a:cubicBezTo>
                    <a:pt x="642402" y="-9205"/>
                    <a:pt x="954674" y="-74752"/>
                    <a:pt x="1216304" y="29326"/>
                  </a:cubicBezTo>
                  <a:cubicBezTo>
                    <a:pt x="1796683" y="68852"/>
                    <a:pt x="2089128" y="516986"/>
                    <a:pt x="1690271" y="861867"/>
                  </a:cubicBezTo>
                  <a:cubicBezTo>
                    <a:pt x="1524903" y="1013710"/>
                    <a:pt x="1201417" y="1116232"/>
                    <a:pt x="783005" y="1105678"/>
                  </a:cubicBezTo>
                  <a:cubicBezTo>
                    <a:pt x="668900" y="1161349"/>
                    <a:pt x="541423" y="1269801"/>
                    <a:pt x="422215" y="1400594"/>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gd name="adj1" fmla="val -27081"/>
                        <a:gd name="adj2" fmla="val 7595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69333E-36EF-4EA6-9721-BB3CC2575BCF}"/>
                </a:ext>
              </a:extLst>
            </p:cNvPr>
            <p:cNvSpPr txBox="1"/>
            <p:nvPr/>
          </p:nvSpPr>
          <p:spPr>
            <a:xfrm>
              <a:off x="1167694" y="1025092"/>
              <a:ext cx="1766005" cy="677304"/>
            </a:xfrm>
            <a:prstGeom prst="rect">
              <a:avLst/>
            </a:prstGeom>
            <a:noFill/>
          </p:spPr>
          <p:txBody>
            <a:bodyPr wrap="square" rtlCol="0">
              <a:spAutoFit/>
            </a:bodyPr>
            <a:lstStyle/>
            <a:p>
              <a:pPr algn="ctr"/>
              <a:r>
                <a:rPr lang="en-US" dirty="0"/>
                <a:t>Home sweet </a:t>
              </a:r>
            </a:p>
            <a:p>
              <a:pPr algn="ctr"/>
              <a:r>
                <a:rPr lang="en-US" dirty="0"/>
                <a:t>home</a:t>
              </a:r>
            </a:p>
          </p:txBody>
        </p:sp>
      </p:grpSp>
      <p:sp>
        <p:nvSpPr>
          <p:cNvPr id="5" name="Slide Number Placeholder 4">
            <a:extLst>
              <a:ext uri="{FF2B5EF4-FFF2-40B4-BE49-F238E27FC236}">
                <a16:creationId xmlns:a16="http://schemas.microsoft.com/office/drawing/2014/main" id="{D86C86EB-60B3-4F75-8C42-869B68371CD4}"/>
              </a:ext>
            </a:extLst>
          </p:cNvPr>
          <p:cNvSpPr>
            <a:spLocks noGrp="1"/>
          </p:cNvSpPr>
          <p:nvPr>
            <p:ph type="sldNum" sz="quarter" idx="12"/>
          </p:nvPr>
        </p:nvSpPr>
        <p:spPr>
          <a:xfrm>
            <a:off x="6553200" y="6245225"/>
            <a:ext cx="2133600" cy="476250"/>
          </a:xfrm>
        </p:spPr>
        <p:txBody>
          <a:bodyPr/>
          <a:lstStyle/>
          <a:p>
            <a:fld id="{7981AE10-BD8D-4034-9A20-891454F56C26}" type="slidenum">
              <a:rPr lang="en-US" altLang="en-US" smtClean="0"/>
              <a:pPr/>
              <a:t>24</a:t>
            </a:fld>
            <a:endParaRPr lang="en-US" altLang="en-US" dirty="0"/>
          </a:p>
        </p:txBody>
      </p:sp>
    </p:spTree>
    <p:extLst>
      <p:ext uri="{BB962C8B-B14F-4D97-AF65-F5344CB8AC3E}">
        <p14:creationId xmlns:p14="http://schemas.microsoft.com/office/powerpoint/2010/main" val="2930832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80">
                                          <p:stCondLst>
                                            <p:cond delay="0"/>
                                          </p:stCondLst>
                                        </p:cTn>
                                        <p:tgtEl>
                                          <p:spTgt spid="16"/>
                                        </p:tgtEl>
                                      </p:cBhvr>
                                    </p:animEffect>
                                    <p:anim calcmode="lin" valueType="num">
                                      <p:cBhvr>
                                        <p:cTn id="2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5" dur="26">
                                          <p:stCondLst>
                                            <p:cond delay="650"/>
                                          </p:stCondLst>
                                        </p:cTn>
                                        <p:tgtEl>
                                          <p:spTgt spid="16"/>
                                        </p:tgtEl>
                                      </p:cBhvr>
                                      <p:to x="100000" y="60000"/>
                                    </p:animScale>
                                    <p:animScale>
                                      <p:cBhvr>
                                        <p:cTn id="26" dur="166" decel="50000">
                                          <p:stCondLst>
                                            <p:cond delay="676"/>
                                          </p:stCondLst>
                                        </p:cTn>
                                        <p:tgtEl>
                                          <p:spTgt spid="16"/>
                                        </p:tgtEl>
                                      </p:cBhvr>
                                      <p:to x="100000" y="100000"/>
                                    </p:animScale>
                                    <p:animScale>
                                      <p:cBhvr>
                                        <p:cTn id="27" dur="26">
                                          <p:stCondLst>
                                            <p:cond delay="1312"/>
                                          </p:stCondLst>
                                        </p:cTn>
                                        <p:tgtEl>
                                          <p:spTgt spid="16"/>
                                        </p:tgtEl>
                                      </p:cBhvr>
                                      <p:to x="100000" y="80000"/>
                                    </p:animScale>
                                    <p:animScale>
                                      <p:cBhvr>
                                        <p:cTn id="28" dur="166" decel="50000">
                                          <p:stCondLst>
                                            <p:cond delay="1338"/>
                                          </p:stCondLst>
                                        </p:cTn>
                                        <p:tgtEl>
                                          <p:spTgt spid="16"/>
                                        </p:tgtEl>
                                      </p:cBhvr>
                                      <p:to x="100000" y="100000"/>
                                    </p:animScale>
                                    <p:animScale>
                                      <p:cBhvr>
                                        <p:cTn id="29" dur="26">
                                          <p:stCondLst>
                                            <p:cond delay="1642"/>
                                          </p:stCondLst>
                                        </p:cTn>
                                        <p:tgtEl>
                                          <p:spTgt spid="16"/>
                                        </p:tgtEl>
                                      </p:cBhvr>
                                      <p:to x="100000" y="90000"/>
                                    </p:animScale>
                                    <p:animScale>
                                      <p:cBhvr>
                                        <p:cTn id="30" dur="166" decel="50000">
                                          <p:stCondLst>
                                            <p:cond delay="1668"/>
                                          </p:stCondLst>
                                        </p:cTn>
                                        <p:tgtEl>
                                          <p:spTgt spid="16"/>
                                        </p:tgtEl>
                                      </p:cBhvr>
                                      <p:to x="100000" y="100000"/>
                                    </p:animScale>
                                    <p:animScale>
                                      <p:cBhvr>
                                        <p:cTn id="31" dur="26">
                                          <p:stCondLst>
                                            <p:cond delay="1808"/>
                                          </p:stCondLst>
                                        </p:cTn>
                                        <p:tgtEl>
                                          <p:spTgt spid="16"/>
                                        </p:tgtEl>
                                      </p:cBhvr>
                                      <p:to x="100000" y="95000"/>
                                    </p:animScale>
                                    <p:animScale>
                                      <p:cBhvr>
                                        <p:cTn id="32" dur="166" decel="50000">
                                          <p:stCondLst>
                                            <p:cond delay="1834"/>
                                          </p:stCondLst>
                                        </p:cTn>
                                        <p:tgtEl>
                                          <p:spTgt spid="16"/>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80">
                                          <p:stCondLst>
                                            <p:cond delay="0"/>
                                          </p:stCondLst>
                                        </p:cTn>
                                        <p:tgtEl>
                                          <p:spTgt spid="15"/>
                                        </p:tgtEl>
                                      </p:cBhvr>
                                    </p:animEffect>
                                    <p:anim calcmode="lin" valueType="num">
                                      <p:cBhvr>
                                        <p:cTn id="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1" dur="26">
                                          <p:stCondLst>
                                            <p:cond delay="650"/>
                                          </p:stCondLst>
                                        </p:cTn>
                                        <p:tgtEl>
                                          <p:spTgt spid="15"/>
                                        </p:tgtEl>
                                      </p:cBhvr>
                                      <p:to x="100000" y="60000"/>
                                    </p:animScale>
                                    <p:animScale>
                                      <p:cBhvr>
                                        <p:cTn id="42" dur="166" decel="50000">
                                          <p:stCondLst>
                                            <p:cond delay="676"/>
                                          </p:stCondLst>
                                        </p:cTn>
                                        <p:tgtEl>
                                          <p:spTgt spid="15"/>
                                        </p:tgtEl>
                                      </p:cBhvr>
                                      <p:to x="100000" y="100000"/>
                                    </p:animScale>
                                    <p:animScale>
                                      <p:cBhvr>
                                        <p:cTn id="43" dur="26">
                                          <p:stCondLst>
                                            <p:cond delay="1312"/>
                                          </p:stCondLst>
                                        </p:cTn>
                                        <p:tgtEl>
                                          <p:spTgt spid="15"/>
                                        </p:tgtEl>
                                      </p:cBhvr>
                                      <p:to x="100000" y="80000"/>
                                    </p:animScale>
                                    <p:animScale>
                                      <p:cBhvr>
                                        <p:cTn id="44" dur="166" decel="50000">
                                          <p:stCondLst>
                                            <p:cond delay="1338"/>
                                          </p:stCondLst>
                                        </p:cTn>
                                        <p:tgtEl>
                                          <p:spTgt spid="15"/>
                                        </p:tgtEl>
                                      </p:cBhvr>
                                      <p:to x="100000" y="100000"/>
                                    </p:animScale>
                                    <p:animScale>
                                      <p:cBhvr>
                                        <p:cTn id="45" dur="26">
                                          <p:stCondLst>
                                            <p:cond delay="1642"/>
                                          </p:stCondLst>
                                        </p:cTn>
                                        <p:tgtEl>
                                          <p:spTgt spid="15"/>
                                        </p:tgtEl>
                                      </p:cBhvr>
                                      <p:to x="100000" y="90000"/>
                                    </p:animScale>
                                    <p:animScale>
                                      <p:cBhvr>
                                        <p:cTn id="46" dur="166" decel="50000">
                                          <p:stCondLst>
                                            <p:cond delay="1668"/>
                                          </p:stCondLst>
                                        </p:cTn>
                                        <p:tgtEl>
                                          <p:spTgt spid="15"/>
                                        </p:tgtEl>
                                      </p:cBhvr>
                                      <p:to x="100000" y="100000"/>
                                    </p:animScale>
                                    <p:animScale>
                                      <p:cBhvr>
                                        <p:cTn id="47" dur="26">
                                          <p:stCondLst>
                                            <p:cond delay="1808"/>
                                          </p:stCondLst>
                                        </p:cTn>
                                        <p:tgtEl>
                                          <p:spTgt spid="15"/>
                                        </p:tgtEl>
                                      </p:cBhvr>
                                      <p:to x="100000" y="95000"/>
                                    </p:animScale>
                                    <p:animScale>
                                      <p:cBhvr>
                                        <p:cTn id="48" dur="166" decel="50000">
                                          <p:stCondLst>
                                            <p:cond delay="1834"/>
                                          </p:stCondLst>
                                        </p:cTn>
                                        <p:tgtEl>
                                          <p:spTgt spid="15"/>
                                        </p:tgtEl>
                                      </p:cBhvr>
                                      <p:to x="100000" y="100000"/>
                                    </p:animScale>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09DD50-3BB2-4BD5-BCED-83B4E9D45961}"/>
              </a:ext>
            </a:extLst>
          </p:cNvPr>
          <p:cNvSpPr>
            <a:spLocks noGrp="1"/>
          </p:cNvSpPr>
          <p:nvPr>
            <p:ph type="title"/>
          </p:nvPr>
        </p:nvSpPr>
        <p:spPr/>
        <p:txBody>
          <a:bodyPr/>
          <a:lstStyle/>
          <a:p>
            <a:r>
              <a:rPr lang="en-US" dirty="0">
                <a:solidFill>
                  <a:schemeClr val="bg1"/>
                </a:solidFill>
              </a:rPr>
              <a:t>Tick Habitat (continued)</a:t>
            </a:r>
          </a:p>
        </p:txBody>
      </p:sp>
      <p:pic>
        <p:nvPicPr>
          <p:cNvPr id="20" name="Picture 19" descr="A grassy hill with flowers nearby the ocean - ticks can be found in this location">
            <a:extLst>
              <a:ext uri="{FF2B5EF4-FFF2-40B4-BE49-F238E27FC236}">
                <a16:creationId xmlns:a16="http://schemas.microsoft.com/office/drawing/2014/main" id="{B90FDB4B-D475-4E8B-8D1B-B6C4BA2C2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02956" y="137019"/>
            <a:ext cx="3951216" cy="2910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Pine trees covered in snow - ticks cannot be found in this location">
            <a:extLst>
              <a:ext uri="{FF2B5EF4-FFF2-40B4-BE49-F238E27FC236}">
                <a16:creationId xmlns:a16="http://schemas.microsoft.com/office/drawing/2014/main" id="{38710076-DDA0-43E4-B080-0B16F52AB7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3"/>
          <a:stretch/>
        </p:blipFill>
        <p:spPr>
          <a:xfrm>
            <a:off x="304800" y="3287738"/>
            <a:ext cx="3951216" cy="276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Empty beach shore - ticks cannot be found in this location">
            <a:extLst>
              <a:ext uri="{FF2B5EF4-FFF2-40B4-BE49-F238E27FC236}">
                <a16:creationId xmlns:a16="http://schemas.microsoft.com/office/drawing/2014/main" id="{5A68731B-DA5C-4A16-8C49-78F5ECCB3D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6" r="716"/>
          <a:stretch/>
        </p:blipFill>
        <p:spPr>
          <a:xfrm>
            <a:off x="4679784" y="137019"/>
            <a:ext cx="4159415" cy="2910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Oak trees and scrub brush on a hill - ticks can be found in this location">
            <a:extLst>
              <a:ext uri="{FF2B5EF4-FFF2-40B4-BE49-F238E27FC236}">
                <a16:creationId xmlns:a16="http://schemas.microsoft.com/office/drawing/2014/main" id="{40346505-669F-4796-ACC5-F6434E7C74E0}"/>
              </a:ext>
            </a:extLst>
          </p:cNvPr>
          <p:cNvPicPr>
            <a:picLocks noChangeAspect="1"/>
          </p:cNvPicPr>
          <p:nvPr/>
        </p:nvPicPr>
        <p:blipFill>
          <a:blip r:embed="rId6"/>
          <a:stretch>
            <a:fillRect/>
          </a:stretch>
        </p:blipFill>
        <p:spPr>
          <a:xfrm>
            <a:off x="4679785" y="3276600"/>
            <a:ext cx="4159415" cy="2774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Multiplication Sign 10">
            <a:extLst>
              <a:ext uri="{FF2B5EF4-FFF2-40B4-BE49-F238E27FC236}">
                <a16:creationId xmlns:a16="http://schemas.microsoft.com/office/drawing/2014/main" id="{AECF157F-BF16-4652-A2C6-B41CA6C6C416}"/>
              </a:ext>
              <a:ext uri="{C183D7F6-B498-43B3-948B-1728B52AA6E4}">
                <adec:decorative xmlns:adec="http://schemas.microsoft.com/office/drawing/2017/decorative" val="1"/>
              </a:ext>
            </a:extLst>
          </p:cNvPr>
          <p:cNvSpPr/>
          <p:nvPr/>
        </p:nvSpPr>
        <p:spPr>
          <a:xfrm>
            <a:off x="-329836" y="2743200"/>
            <a:ext cx="2438400" cy="2354091"/>
          </a:xfrm>
          <a:prstGeom prst="mathMultiply">
            <a:avLst>
              <a:gd name="adj1" fmla="val 95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E52AFF86-CFF0-4BE6-8E83-B8C1B6F2D559}"/>
              </a:ext>
              <a:ext uri="{C183D7F6-B498-43B3-948B-1728B52AA6E4}">
                <adec:decorative xmlns:adec="http://schemas.microsoft.com/office/drawing/2017/decorative" val="1"/>
              </a:ext>
            </a:extLst>
          </p:cNvPr>
          <p:cNvSpPr/>
          <p:nvPr/>
        </p:nvSpPr>
        <p:spPr>
          <a:xfrm>
            <a:off x="7086600" y="-390156"/>
            <a:ext cx="2438400" cy="2354091"/>
          </a:xfrm>
          <a:prstGeom prst="mathMultiply">
            <a:avLst>
              <a:gd name="adj1" fmla="val 10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4B51E29-A39A-4FB3-A477-9AB0B76E773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2122" y="3046723"/>
            <a:ext cx="1313942" cy="1313942"/>
          </a:xfrm>
          <a:prstGeom prst="rect">
            <a:avLst/>
          </a:prstGeom>
        </p:spPr>
      </p:pic>
      <p:pic>
        <p:nvPicPr>
          <p:cNvPr id="16" name="Graphic 15">
            <a:extLst>
              <a:ext uri="{FF2B5EF4-FFF2-40B4-BE49-F238E27FC236}">
                <a16:creationId xmlns:a16="http://schemas.microsoft.com/office/drawing/2014/main" id="{912C0E23-AC1F-4DDB-BC1B-E5D2D15F00B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3036" y="-125910"/>
            <a:ext cx="1313942" cy="1313942"/>
          </a:xfrm>
          <a:prstGeom prst="rect">
            <a:avLst/>
          </a:prstGeom>
        </p:spPr>
      </p:pic>
      <p:sp>
        <p:nvSpPr>
          <p:cNvPr id="3" name="Slide Number Placeholder 2">
            <a:extLst>
              <a:ext uri="{FF2B5EF4-FFF2-40B4-BE49-F238E27FC236}">
                <a16:creationId xmlns:a16="http://schemas.microsoft.com/office/drawing/2014/main" id="{DBFD69D2-7043-4A30-9465-88E9572A068B}"/>
              </a:ext>
            </a:extLst>
          </p:cNvPr>
          <p:cNvSpPr>
            <a:spLocks noGrp="1"/>
          </p:cNvSpPr>
          <p:nvPr>
            <p:ph type="sldNum" sz="quarter" idx="12"/>
          </p:nvPr>
        </p:nvSpPr>
        <p:spPr/>
        <p:txBody>
          <a:bodyPr/>
          <a:lstStyle/>
          <a:p>
            <a:fld id="{A74F3F3D-AA83-49C9-8E77-7D06AD0F75E7}" type="slidenum">
              <a:rPr lang="en-US" altLang="en-US" smtClean="0"/>
              <a:pPr/>
              <a:t>25</a:t>
            </a:fld>
            <a:endParaRPr lang="en-US" altLang="en-US" dirty="0"/>
          </a:p>
        </p:txBody>
      </p:sp>
    </p:spTree>
    <p:extLst>
      <p:ext uri="{BB962C8B-B14F-4D97-AF65-F5344CB8AC3E}">
        <p14:creationId xmlns:p14="http://schemas.microsoft.com/office/powerpoint/2010/main" val="231967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6628CD-EC8D-4788-8F03-88B9DC3CC832}"/>
              </a:ext>
            </a:extLst>
          </p:cNvPr>
          <p:cNvSpPr>
            <a:spLocks noGrp="1"/>
          </p:cNvSpPr>
          <p:nvPr>
            <p:ph type="title"/>
          </p:nvPr>
        </p:nvSpPr>
        <p:spPr>
          <a:xfrm>
            <a:off x="457200" y="160337"/>
            <a:ext cx="8229600" cy="896722"/>
          </a:xfrm>
        </p:spPr>
        <p:txBody>
          <a:bodyPr/>
          <a:lstStyle/>
          <a:p>
            <a:r>
              <a:rPr lang="en-US" dirty="0"/>
              <a:t>Questing</a:t>
            </a:r>
          </a:p>
        </p:txBody>
      </p:sp>
      <p:sp>
        <p:nvSpPr>
          <p:cNvPr id="6" name="Content Placeholder 5">
            <a:extLst>
              <a:ext uri="{FF2B5EF4-FFF2-40B4-BE49-F238E27FC236}">
                <a16:creationId xmlns:a16="http://schemas.microsoft.com/office/drawing/2014/main" id="{BEF2C937-7117-4256-A708-7A66F26EFCE4}"/>
              </a:ext>
            </a:extLst>
          </p:cNvPr>
          <p:cNvSpPr>
            <a:spLocks noGrp="1"/>
          </p:cNvSpPr>
          <p:nvPr>
            <p:ph idx="1"/>
          </p:nvPr>
        </p:nvSpPr>
        <p:spPr>
          <a:xfrm>
            <a:off x="256194" y="1125429"/>
            <a:ext cx="4163405" cy="5122971"/>
          </a:xfrm>
        </p:spPr>
        <p:txBody>
          <a:bodyPr/>
          <a:lstStyle/>
          <a:p>
            <a:r>
              <a:rPr lang="en-US" sz="2400" dirty="0"/>
              <a:t>Ticks like to hang out at the edges of hiking trails and on rocks and logs</a:t>
            </a:r>
          </a:p>
          <a:p>
            <a:pPr marL="0" indent="0">
              <a:buNone/>
            </a:pPr>
            <a:endParaRPr lang="en-US" sz="1600" dirty="0"/>
          </a:p>
          <a:p>
            <a:r>
              <a:rPr lang="en-US" sz="2400" dirty="0"/>
              <a:t>Ticks wait at the end of a piece of grass until an animal or person brushes against them…</a:t>
            </a:r>
          </a:p>
          <a:p>
            <a:pPr lvl="1"/>
            <a:r>
              <a:rPr lang="en-US" sz="2200" dirty="0"/>
              <a:t>Then they crawl on to find a good place to feed!</a:t>
            </a:r>
          </a:p>
          <a:p>
            <a:pPr marL="457200" lvl="1" indent="0">
              <a:buNone/>
            </a:pPr>
            <a:r>
              <a:rPr lang="en-US" sz="2200" dirty="0"/>
              <a:t>(Ticks do not jump or fly)</a:t>
            </a:r>
          </a:p>
          <a:p>
            <a:pPr marL="457200" lvl="1" indent="0">
              <a:buNone/>
            </a:pPr>
            <a:endParaRPr lang="en-US" sz="1400" dirty="0"/>
          </a:p>
          <a:p>
            <a:r>
              <a:rPr lang="en-US" sz="2400" dirty="0"/>
              <a:t>This is called </a:t>
            </a:r>
            <a:r>
              <a:rPr lang="en-US" sz="2400" b="1" dirty="0"/>
              <a:t>QUESTING</a:t>
            </a:r>
            <a:endParaRPr lang="en-US" sz="2400" dirty="0"/>
          </a:p>
        </p:txBody>
      </p:sp>
      <p:pic>
        <p:nvPicPr>
          <p:cNvPr id="4" name="Picture 3" descr="Timothy and Bullseye looking at tall grass and a log on the ground">
            <a:extLst>
              <a:ext uri="{FF2B5EF4-FFF2-40B4-BE49-F238E27FC236}">
                <a16:creationId xmlns:a16="http://schemas.microsoft.com/office/drawing/2014/main" id="{0777B9CF-55E0-42A7-9CEB-FFE3EB20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968"/>
            <a:ext cx="4583459" cy="3048000"/>
          </a:xfrm>
          <a:prstGeom prst="rect">
            <a:avLst/>
          </a:prstGeom>
        </p:spPr>
      </p:pic>
      <p:pic>
        <p:nvPicPr>
          <p:cNvPr id="14" name="Picture 13" descr="Tick on a leaf questing">
            <a:extLst>
              <a:ext uri="{FF2B5EF4-FFF2-40B4-BE49-F238E27FC236}">
                <a16:creationId xmlns:a16="http://schemas.microsoft.com/office/drawing/2014/main" id="{1E561536-0F7B-421F-9032-AE77A52C8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946" y="3276600"/>
            <a:ext cx="3926026" cy="2617100"/>
          </a:xfrm>
          <a:prstGeom prst="rect">
            <a:avLst/>
          </a:prstGeom>
        </p:spPr>
      </p:pic>
      <p:sp>
        <p:nvSpPr>
          <p:cNvPr id="3" name="Slide Number Placeholder 2">
            <a:extLst>
              <a:ext uri="{FF2B5EF4-FFF2-40B4-BE49-F238E27FC236}">
                <a16:creationId xmlns:a16="http://schemas.microsoft.com/office/drawing/2014/main" id="{6E08F725-562B-4EB9-8978-97C4B320E0F6}"/>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26</a:t>
            </a:fld>
            <a:endParaRPr lang="en-US" altLang="en-US" dirty="0"/>
          </a:p>
        </p:txBody>
      </p:sp>
    </p:spTree>
    <p:extLst>
      <p:ext uri="{BB962C8B-B14F-4D97-AF65-F5344CB8AC3E}">
        <p14:creationId xmlns:p14="http://schemas.microsoft.com/office/powerpoint/2010/main" val="79977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cks in this scene can be found: on rocks and logs, on tall grasses on both sides of the trail, on the picnic bench, in leaves on the ground.">
            <a:extLst>
              <a:ext uri="{FF2B5EF4-FFF2-40B4-BE49-F238E27FC236}">
                <a16:creationId xmlns:a16="http://schemas.microsoft.com/office/drawing/2014/main" id="{F8B8CF34-839A-410E-85A4-D5DDCC2EB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3" y="152400"/>
            <a:ext cx="9036315" cy="5941377"/>
          </a:xfrm>
          <a:prstGeom prst="rect">
            <a:avLst/>
          </a:prstGeom>
        </p:spPr>
      </p:pic>
      <p:sp>
        <p:nvSpPr>
          <p:cNvPr id="3" name="Title 2">
            <a:extLst>
              <a:ext uri="{FF2B5EF4-FFF2-40B4-BE49-F238E27FC236}">
                <a16:creationId xmlns:a16="http://schemas.microsoft.com/office/drawing/2014/main" id="{7E921E30-0B2E-4939-AA44-A17A1A25FBE9}"/>
              </a:ext>
            </a:extLst>
          </p:cNvPr>
          <p:cNvSpPr>
            <a:spLocks noGrp="1"/>
          </p:cNvSpPr>
          <p:nvPr>
            <p:ph type="title"/>
          </p:nvPr>
        </p:nvSpPr>
        <p:spPr>
          <a:xfrm>
            <a:off x="457200" y="152400"/>
            <a:ext cx="8229600" cy="1143000"/>
          </a:xfrm>
          <a:solidFill>
            <a:schemeClr val="bg1">
              <a:alpha val="63000"/>
            </a:schemeClr>
          </a:solidFill>
        </p:spPr>
        <p:txBody>
          <a:bodyPr/>
          <a:lstStyle/>
          <a:p>
            <a:r>
              <a:rPr lang="en-US" sz="3600" dirty="0"/>
              <a:t>Where would Timothy &amp; Bullseye find ticks on their hike?</a:t>
            </a:r>
          </a:p>
        </p:txBody>
      </p:sp>
      <p:pic>
        <p:nvPicPr>
          <p:cNvPr id="22" name="Content Placeholder 21" descr="Timothy and his dog Bullseye walking along a hiking trail near a picnic bench">
            <a:extLst>
              <a:ext uri="{FF2B5EF4-FFF2-40B4-BE49-F238E27FC236}">
                <a16:creationId xmlns:a16="http://schemas.microsoft.com/office/drawing/2014/main" id="{448CB708-34BA-4215-8665-4905377248C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43000" y="2819400"/>
            <a:ext cx="3129917" cy="2590006"/>
          </a:xfrm>
        </p:spPr>
      </p:pic>
      <p:cxnSp>
        <p:nvCxnSpPr>
          <p:cNvPr id="5" name="Straight Arrow Connector 4">
            <a:extLst>
              <a:ext uri="{FF2B5EF4-FFF2-40B4-BE49-F238E27FC236}">
                <a16:creationId xmlns:a16="http://schemas.microsoft.com/office/drawing/2014/main" id="{7158EA54-5929-41F8-BC29-FB1C5C64DDAC}"/>
              </a:ext>
              <a:ext uri="{C183D7F6-B498-43B3-948B-1728B52AA6E4}">
                <adec:decorative xmlns:adec="http://schemas.microsoft.com/office/drawing/2017/decorative" val="1"/>
              </a:ext>
            </a:extLst>
          </p:cNvPr>
          <p:cNvCxnSpPr/>
          <p:nvPr/>
        </p:nvCxnSpPr>
        <p:spPr>
          <a:xfrm>
            <a:off x="480391" y="3368968"/>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06FD54-B13D-4E66-A090-74B8ADE8682E}"/>
              </a:ext>
              <a:ext uri="{C183D7F6-B498-43B3-948B-1728B52AA6E4}">
                <adec:decorative xmlns:adec="http://schemas.microsoft.com/office/drawing/2017/decorative" val="1"/>
              </a:ext>
            </a:extLst>
          </p:cNvPr>
          <p:cNvCxnSpPr/>
          <p:nvPr/>
        </p:nvCxnSpPr>
        <p:spPr>
          <a:xfrm>
            <a:off x="3124200" y="2548890"/>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79B276-D057-47FC-AF99-186CCB9D18BD}"/>
              </a:ext>
              <a:ext uri="{C183D7F6-B498-43B3-948B-1728B52AA6E4}">
                <adec:decorative xmlns:adec="http://schemas.microsoft.com/office/drawing/2017/decorative" val="1"/>
              </a:ext>
            </a:extLst>
          </p:cNvPr>
          <p:cNvCxnSpPr/>
          <p:nvPr/>
        </p:nvCxnSpPr>
        <p:spPr>
          <a:xfrm>
            <a:off x="7038474" y="3123088"/>
            <a:ext cx="304800" cy="7620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395386-9F53-41AF-A055-514BB06B8A22}"/>
              </a:ext>
              <a:ext uri="{C183D7F6-B498-43B3-948B-1728B52AA6E4}">
                <adec:decorative xmlns:adec="http://schemas.microsoft.com/office/drawing/2017/decorative" val="1"/>
              </a:ext>
            </a:extLst>
          </p:cNvPr>
          <p:cNvCxnSpPr>
            <a:cxnSpLocks/>
          </p:cNvCxnSpPr>
          <p:nvPr/>
        </p:nvCxnSpPr>
        <p:spPr>
          <a:xfrm flipH="1">
            <a:off x="7863926" y="3505200"/>
            <a:ext cx="274148" cy="625768"/>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9282F0-F93A-4A62-9557-D8257EF1FD4B}"/>
              </a:ext>
              <a:ext uri="{C183D7F6-B498-43B3-948B-1728B52AA6E4}">
                <adec:decorative xmlns:adec="http://schemas.microsoft.com/office/drawing/2017/decorative" val="1"/>
              </a:ext>
            </a:extLst>
          </p:cNvPr>
          <p:cNvCxnSpPr>
            <a:cxnSpLocks/>
          </p:cNvCxnSpPr>
          <p:nvPr/>
        </p:nvCxnSpPr>
        <p:spPr>
          <a:xfrm>
            <a:off x="5105400" y="3941013"/>
            <a:ext cx="0" cy="839312"/>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46299C3-A940-47A6-BF37-B2B621B94C63}"/>
              </a:ext>
              <a:ext uri="{C183D7F6-B498-43B3-948B-1728B52AA6E4}">
                <adec:decorative xmlns:adec="http://schemas.microsoft.com/office/drawing/2017/decorative" val="1"/>
              </a:ext>
            </a:extLst>
          </p:cNvPr>
          <p:cNvCxnSpPr>
            <a:cxnSpLocks/>
          </p:cNvCxnSpPr>
          <p:nvPr/>
        </p:nvCxnSpPr>
        <p:spPr>
          <a:xfrm flipH="1" flipV="1">
            <a:off x="4307718" y="5257006"/>
            <a:ext cx="528564" cy="304800"/>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4DEE7DB-9C7F-4D95-9114-0BAC8AE53A74}"/>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27</a:t>
            </a:fld>
            <a:endParaRPr lang="en-US" altLang="en-US" dirty="0"/>
          </a:p>
        </p:txBody>
      </p:sp>
    </p:spTree>
    <p:extLst>
      <p:ext uri="{BB962C8B-B14F-4D97-AF65-F5344CB8AC3E}">
        <p14:creationId xmlns:p14="http://schemas.microsoft.com/office/powerpoint/2010/main" val="2896437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FAD992-10A8-4849-8C78-B1AB2AECE0C5}"/>
              </a:ext>
            </a:extLst>
          </p:cNvPr>
          <p:cNvSpPr>
            <a:spLocks noGrp="1"/>
          </p:cNvSpPr>
          <p:nvPr>
            <p:ph type="title"/>
          </p:nvPr>
        </p:nvSpPr>
        <p:spPr/>
        <p:txBody>
          <a:bodyPr/>
          <a:lstStyle/>
          <a:p>
            <a:r>
              <a:rPr lang="en-US" sz="3600" dirty="0">
                <a:solidFill>
                  <a:schemeClr val="bg1"/>
                </a:solidFill>
              </a:rPr>
              <a:t>Where would you find ticks on a hike?</a:t>
            </a:r>
          </a:p>
        </p:txBody>
      </p:sp>
      <p:pic>
        <p:nvPicPr>
          <p:cNvPr id="5" name="Content Placeholder 4" descr="Ticks on a hiking trail can be found on the trail edge and on rocks. &#10;Ticks will not be found in middle of trail or up in the tree.">
            <a:extLst>
              <a:ext uri="{FF2B5EF4-FFF2-40B4-BE49-F238E27FC236}">
                <a16:creationId xmlns:a16="http://schemas.microsoft.com/office/drawing/2014/main" id="{71E91D78-B071-496B-A19D-67E8AE61BE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466272" y="781731"/>
            <a:ext cx="6211454" cy="4658591"/>
          </a:xfrm>
        </p:spPr>
      </p:pic>
      <p:sp>
        <p:nvSpPr>
          <p:cNvPr id="2" name="Slide Number Placeholder 1">
            <a:extLst>
              <a:ext uri="{FF2B5EF4-FFF2-40B4-BE49-F238E27FC236}">
                <a16:creationId xmlns:a16="http://schemas.microsoft.com/office/drawing/2014/main" id="{F88C9E21-D7AF-4139-A428-D2DB1335C386}"/>
              </a:ext>
            </a:extLst>
          </p:cNvPr>
          <p:cNvSpPr>
            <a:spLocks noGrp="1"/>
          </p:cNvSpPr>
          <p:nvPr>
            <p:ph type="sldNum" sz="quarter" idx="12"/>
          </p:nvPr>
        </p:nvSpPr>
        <p:spPr/>
        <p:txBody>
          <a:bodyPr/>
          <a:lstStyle/>
          <a:p>
            <a:fld id="{A74F3F3D-AA83-49C9-8E77-7D06AD0F75E7}" type="slidenum">
              <a:rPr lang="en-US" altLang="en-US" smtClean="0"/>
              <a:pPr/>
              <a:t>28</a:t>
            </a:fld>
            <a:endParaRPr lang="en-US" altLang="en-US" dirty="0"/>
          </a:p>
        </p:txBody>
      </p:sp>
      <p:pic>
        <p:nvPicPr>
          <p:cNvPr id="23" name="Graphic 22">
            <a:extLst>
              <a:ext uri="{FF2B5EF4-FFF2-40B4-BE49-F238E27FC236}">
                <a16:creationId xmlns:a16="http://schemas.microsoft.com/office/drawing/2014/main" id="{9FE424ED-772A-407F-9E15-1ACFFE7A2C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30644">
            <a:off x="5041971" y="2592982"/>
            <a:ext cx="1118806" cy="1118806"/>
          </a:xfrm>
          <a:prstGeom prst="rect">
            <a:avLst/>
          </a:prstGeom>
        </p:spPr>
      </p:pic>
      <p:pic>
        <p:nvPicPr>
          <p:cNvPr id="24" name="Graphic 23">
            <a:extLst>
              <a:ext uri="{FF2B5EF4-FFF2-40B4-BE49-F238E27FC236}">
                <a16:creationId xmlns:a16="http://schemas.microsoft.com/office/drawing/2014/main" id="{E000452C-D8E6-4F54-B929-39D6DE0DEA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817603" flipH="1">
            <a:off x="3352322" y="3009674"/>
            <a:ext cx="1118806" cy="1118806"/>
          </a:xfrm>
          <a:prstGeom prst="rect">
            <a:avLst/>
          </a:prstGeom>
        </p:spPr>
      </p:pic>
      <p:pic>
        <p:nvPicPr>
          <p:cNvPr id="26" name="Graphic 25">
            <a:extLst>
              <a:ext uri="{FF2B5EF4-FFF2-40B4-BE49-F238E27FC236}">
                <a16:creationId xmlns:a16="http://schemas.microsoft.com/office/drawing/2014/main" id="{FF9AF671-3CA7-4F17-A934-2F79ED289C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82815" y="533400"/>
            <a:ext cx="874384" cy="874384"/>
          </a:xfrm>
          <a:prstGeom prst="rect">
            <a:avLst/>
          </a:prstGeom>
        </p:spPr>
      </p:pic>
      <p:pic>
        <p:nvPicPr>
          <p:cNvPr id="27" name="Graphic 26">
            <a:extLst>
              <a:ext uri="{FF2B5EF4-FFF2-40B4-BE49-F238E27FC236}">
                <a16:creationId xmlns:a16="http://schemas.microsoft.com/office/drawing/2014/main" id="{B1A5E2E4-3064-4256-A6BB-DB8FB53F7E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9000" y="5051438"/>
            <a:ext cx="809688" cy="809688"/>
          </a:xfrm>
          <a:prstGeom prst="rect">
            <a:avLst/>
          </a:prstGeom>
        </p:spPr>
      </p:pic>
    </p:spTree>
    <p:extLst>
      <p:ext uri="{BB962C8B-B14F-4D97-AF65-F5344CB8AC3E}">
        <p14:creationId xmlns:p14="http://schemas.microsoft.com/office/powerpoint/2010/main" val="383080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9A9C1-1E35-41AE-B909-7B98A9F92178}"/>
              </a:ext>
            </a:extLst>
          </p:cNvPr>
          <p:cNvSpPr>
            <a:spLocks noGrp="1"/>
          </p:cNvSpPr>
          <p:nvPr>
            <p:ph type="ctrTitle"/>
          </p:nvPr>
        </p:nvSpPr>
        <p:spPr/>
        <p:txBody>
          <a:bodyPr/>
          <a:lstStyle/>
          <a:p>
            <a:r>
              <a:rPr lang="en-US" dirty="0"/>
              <a:t>How can we protect ourselves from ticks?</a:t>
            </a:r>
          </a:p>
        </p:txBody>
      </p:sp>
      <p:pic>
        <p:nvPicPr>
          <p:cNvPr id="7" name="Graphic 6" descr="Bug spray with solid fill">
            <a:extLst>
              <a:ext uri="{FF2B5EF4-FFF2-40B4-BE49-F238E27FC236}">
                <a16:creationId xmlns:a16="http://schemas.microsoft.com/office/drawing/2014/main" id="{DD37DBE8-CC4D-49F6-A0E4-58846D556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0987" y="4614103"/>
            <a:ext cx="1470025" cy="1470025"/>
          </a:xfrm>
          <a:prstGeom prst="rect">
            <a:avLst/>
          </a:prstGeom>
        </p:spPr>
      </p:pic>
      <p:pic>
        <p:nvPicPr>
          <p:cNvPr id="5" name="Graphic 4" descr="Shield Tick with solid fill">
            <a:extLst>
              <a:ext uri="{FF2B5EF4-FFF2-40B4-BE49-F238E27FC236}">
                <a16:creationId xmlns:a16="http://schemas.microsoft.com/office/drawing/2014/main" id="{4DB73A19-73E9-4C5D-8E12-D56EFA534D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3124200"/>
            <a:ext cx="2781300" cy="2781300"/>
          </a:xfrm>
          <a:prstGeom prst="rect">
            <a:avLst/>
          </a:prstGeom>
        </p:spPr>
      </p:pic>
      <p:sp>
        <p:nvSpPr>
          <p:cNvPr id="3" name="Slide Number Placeholder 2">
            <a:extLst>
              <a:ext uri="{FF2B5EF4-FFF2-40B4-BE49-F238E27FC236}">
                <a16:creationId xmlns:a16="http://schemas.microsoft.com/office/drawing/2014/main" id="{9166BF5C-A861-431C-BF78-3328C06C8F6B}"/>
              </a:ext>
            </a:extLst>
          </p:cNvPr>
          <p:cNvSpPr>
            <a:spLocks noGrp="1"/>
          </p:cNvSpPr>
          <p:nvPr>
            <p:ph type="sldNum" sz="quarter" idx="12"/>
          </p:nvPr>
        </p:nvSpPr>
        <p:spPr/>
        <p:txBody>
          <a:bodyPr/>
          <a:lstStyle/>
          <a:p>
            <a:fld id="{A74F3F3D-AA83-49C9-8E77-7D06AD0F75E7}" type="slidenum">
              <a:rPr lang="en-US" altLang="en-US" smtClean="0"/>
              <a:pPr/>
              <a:t>29</a:t>
            </a:fld>
            <a:endParaRPr lang="en-US" altLang="en-US" dirty="0"/>
          </a:p>
        </p:txBody>
      </p:sp>
    </p:spTree>
    <p:extLst>
      <p:ext uri="{BB962C8B-B14F-4D97-AF65-F5344CB8AC3E}">
        <p14:creationId xmlns:p14="http://schemas.microsoft.com/office/powerpoint/2010/main" val="235919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3153061B-A784-4D47-B6A3-D89F9EC03A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4536">
            <a:off x="3064951" y="264006"/>
            <a:ext cx="1728630" cy="1728630"/>
          </a:xfrm>
          <a:prstGeom prst="rect">
            <a:avLst/>
          </a:prstGeom>
        </p:spPr>
      </p:pic>
      <p:pic>
        <p:nvPicPr>
          <p:cNvPr id="21" name="Graphic 20">
            <a:extLst>
              <a:ext uri="{FF2B5EF4-FFF2-40B4-BE49-F238E27FC236}">
                <a16:creationId xmlns:a16="http://schemas.microsoft.com/office/drawing/2014/main" id="{A2F900F2-8B5A-499C-B2B0-5D5DEFD3F0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597391">
            <a:off x="436051" y="255657"/>
            <a:ext cx="1975292" cy="1975292"/>
          </a:xfrm>
          <a:prstGeom prst="rect">
            <a:avLst/>
          </a:prstGeom>
        </p:spPr>
      </p:pic>
      <p:sp>
        <p:nvSpPr>
          <p:cNvPr id="2" name="Title 1">
            <a:extLst>
              <a:ext uri="{FF2B5EF4-FFF2-40B4-BE49-F238E27FC236}">
                <a16:creationId xmlns:a16="http://schemas.microsoft.com/office/drawing/2014/main" id="{E6879451-3BB2-4FEF-8587-6B1A4AF1CBF1}"/>
              </a:ext>
            </a:extLst>
          </p:cNvPr>
          <p:cNvSpPr>
            <a:spLocks noGrp="1"/>
          </p:cNvSpPr>
          <p:nvPr>
            <p:ph type="title"/>
          </p:nvPr>
        </p:nvSpPr>
        <p:spPr>
          <a:xfrm>
            <a:off x="457200" y="445492"/>
            <a:ext cx="8229600" cy="1143000"/>
          </a:xfrm>
        </p:spPr>
        <p:txBody>
          <a:bodyPr/>
          <a:lstStyle/>
          <a:p>
            <a:r>
              <a:rPr lang="en-US" sz="3600" dirty="0"/>
              <a:t>Timothy &amp; Bullseye will help us learn:</a:t>
            </a:r>
          </a:p>
        </p:txBody>
      </p:sp>
      <p:sp>
        <p:nvSpPr>
          <p:cNvPr id="3" name="Content Placeholder 2">
            <a:extLst>
              <a:ext uri="{FF2B5EF4-FFF2-40B4-BE49-F238E27FC236}">
                <a16:creationId xmlns:a16="http://schemas.microsoft.com/office/drawing/2014/main" id="{A14B0828-D6A9-47AA-8525-F81DC956FAFD}"/>
              </a:ext>
            </a:extLst>
          </p:cNvPr>
          <p:cNvSpPr>
            <a:spLocks noGrp="1"/>
          </p:cNvSpPr>
          <p:nvPr>
            <p:ph idx="1"/>
          </p:nvPr>
        </p:nvSpPr>
        <p:spPr>
          <a:xfrm>
            <a:off x="457199" y="1991134"/>
            <a:ext cx="7599727" cy="4400507"/>
          </a:xfrm>
        </p:spPr>
        <p:txBody>
          <a:bodyPr/>
          <a:lstStyle/>
          <a:p>
            <a:pPr marL="804863"/>
            <a:r>
              <a:rPr lang="en-US" sz="2400" dirty="0"/>
              <a:t>What ticks are</a:t>
            </a:r>
          </a:p>
          <a:p>
            <a:pPr marL="804863"/>
            <a:r>
              <a:rPr lang="en-US" sz="2400" dirty="0"/>
              <a:t>What ticks eat</a:t>
            </a:r>
          </a:p>
          <a:p>
            <a:pPr marL="804863"/>
            <a:r>
              <a:rPr lang="en-US" sz="2400" dirty="0"/>
              <a:t>Where ticks live</a:t>
            </a:r>
          </a:p>
          <a:p>
            <a:pPr marL="804863"/>
            <a:r>
              <a:rPr lang="en-US" sz="2400" dirty="0"/>
              <a:t>Why we need to learn about ticks </a:t>
            </a:r>
          </a:p>
          <a:p>
            <a:pPr marL="804863"/>
            <a:r>
              <a:rPr lang="en-US" sz="2400" dirty="0"/>
              <a:t>How to protect yourself from ticks</a:t>
            </a:r>
          </a:p>
          <a:p>
            <a:pPr marL="804863"/>
            <a:r>
              <a:rPr lang="en-US" sz="2400" dirty="0"/>
              <a:t>What to do if you find a tick</a:t>
            </a:r>
            <a:endParaRPr lang="en-US" sz="2800" dirty="0"/>
          </a:p>
        </p:txBody>
      </p:sp>
      <p:grpSp>
        <p:nvGrpSpPr>
          <p:cNvPr id="4" name="Group 30" descr="Character drawing of Timothy Tickfinder and his dog Bullseye">
            <a:extLst>
              <a:ext uri="{FF2B5EF4-FFF2-40B4-BE49-F238E27FC236}">
                <a16:creationId xmlns:a16="http://schemas.microsoft.com/office/drawing/2014/main" id="{C03C5D2F-1C82-4D83-94F8-9134756D55AB}"/>
              </a:ext>
            </a:extLst>
          </p:cNvPr>
          <p:cNvGrpSpPr>
            <a:grpSpLocks/>
          </p:cNvGrpSpPr>
          <p:nvPr/>
        </p:nvGrpSpPr>
        <p:grpSpPr bwMode="auto">
          <a:xfrm flipH="1">
            <a:off x="5562600" y="3221267"/>
            <a:ext cx="3581400" cy="2874733"/>
            <a:chOff x="12048" y="5904"/>
            <a:chExt cx="3503" cy="2598"/>
          </a:xfrm>
        </p:grpSpPr>
        <p:sp>
          <p:nvSpPr>
            <p:cNvPr id="5" name="Oval 31">
              <a:extLst>
                <a:ext uri="{FF2B5EF4-FFF2-40B4-BE49-F238E27FC236}">
                  <a16:creationId xmlns:a16="http://schemas.microsoft.com/office/drawing/2014/main" id="{84445AF9-6E27-4053-83E2-CCFCE1DF704F}"/>
                </a:ext>
              </a:extLst>
            </p:cNvPr>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32">
              <a:extLst>
                <a:ext uri="{FF2B5EF4-FFF2-40B4-BE49-F238E27FC236}">
                  <a16:creationId xmlns:a16="http://schemas.microsoft.com/office/drawing/2014/main" id="{1E775F56-8779-4986-8D19-13A74CD268A7}"/>
                </a:ext>
              </a:extLst>
            </p:cNvPr>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33">
              <a:extLst>
                <a:ext uri="{FF2B5EF4-FFF2-40B4-BE49-F238E27FC236}">
                  <a16:creationId xmlns:a16="http://schemas.microsoft.com/office/drawing/2014/main" id="{F902E6DE-DBED-45EE-8F75-B9DBF731A4C8}"/>
                </a:ext>
              </a:extLst>
            </p:cNvPr>
            <p:cNvGrpSpPr>
              <a:grpSpLocks/>
            </p:cNvGrpSpPr>
            <p:nvPr/>
          </p:nvGrpSpPr>
          <p:grpSpPr bwMode="auto">
            <a:xfrm>
              <a:off x="12048" y="5904"/>
              <a:ext cx="3503" cy="2598"/>
              <a:chOff x="10704" y="5568"/>
              <a:chExt cx="3503" cy="2598"/>
            </a:xfrm>
          </p:grpSpPr>
          <p:sp>
            <p:nvSpPr>
              <p:cNvPr id="8" name="Oval 34">
                <a:extLst>
                  <a:ext uri="{FF2B5EF4-FFF2-40B4-BE49-F238E27FC236}">
                    <a16:creationId xmlns:a16="http://schemas.microsoft.com/office/drawing/2014/main" id="{821D171C-94F1-4E18-A4A5-FC025479B97A}"/>
                  </a:ext>
                </a:extLst>
              </p:cNvPr>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35">
                <a:extLst>
                  <a:ext uri="{FF2B5EF4-FFF2-40B4-BE49-F238E27FC236}">
                    <a16:creationId xmlns:a16="http://schemas.microsoft.com/office/drawing/2014/main" id="{F01E7C09-8321-45CD-BBD6-CAF9C872DC2A}"/>
                  </a:ext>
                </a:extLst>
              </p:cNvPr>
              <p:cNvGrpSpPr>
                <a:grpSpLocks/>
              </p:cNvGrpSpPr>
              <p:nvPr/>
            </p:nvGrpSpPr>
            <p:grpSpPr bwMode="auto">
              <a:xfrm>
                <a:off x="10704" y="5568"/>
                <a:ext cx="3503" cy="2598"/>
                <a:chOff x="12672" y="5760"/>
                <a:chExt cx="3503" cy="2598"/>
              </a:xfrm>
            </p:grpSpPr>
            <p:sp>
              <p:nvSpPr>
                <p:cNvPr id="10" name="Oval 36">
                  <a:extLst>
                    <a:ext uri="{FF2B5EF4-FFF2-40B4-BE49-F238E27FC236}">
                      <a16:creationId xmlns:a16="http://schemas.microsoft.com/office/drawing/2014/main" id="{5F746CC7-B52B-4D3C-893D-F504A32407F9}"/>
                    </a:ext>
                  </a:extLst>
                </p:cNvPr>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37">
                  <a:extLst>
                    <a:ext uri="{FF2B5EF4-FFF2-40B4-BE49-F238E27FC236}">
                      <a16:creationId xmlns:a16="http://schemas.microsoft.com/office/drawing/2014/main" id="{A1399170-A803-48B6-A007-9089F58FF058}"/>
                    </a:ext>
                  </a:extLst>
                </p:cNvPr>
                <p:cNvGrpSpPr>
                  <a:grpSpLocks/>
                </p:cNvGrpSpPr>
                <p:nvPr/>
              </p:nvGrpSpPr>
              <p:grpSpPr bwMode="auto">
                <a:xfrm>
                  <a:off x="12672" y="5760"/>
                  <a:ext cx="3503" cy="2598"/>
                  <a:chOff x="12768" y="5280"/>
                  <a:chExt cx="3503" cy="2598"/>
                </a:xfrm>
              </p:grpSpPr>
              <p:sp>
                <p:nvSpPr>
                  <p:cNvPr id="12" name="Oval 38">
                    <a:extLst>
                      <a:ext uri="{FF2B5EF4-FFF2-40B4-BE49-F238E27FC236}">
                        <a16:creationId xmlns:a16="http://schemas.microsoft.com/office/drawing/2014/main" id="{127F99EE-1291-44B2-BEA6-EE7CEABB2525}"/>
                      </a:ext>
                    </a:extLst>
                  </p:cNvPr>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13" name="Group 39">
                    <a:extLst>
                      <a:ext uri="{FF2B5EF4-FFF2-40B4-BE49-F238E27FC236}">
                        <a16:creationId xmlns:a16="http://schemas.microsoft.com/office/drawing/2014/main" id="{BEB62FAC-6795-410B-9366-B745E7C4C37C}"/>
                      </a:ext>
                    </a:extLst>
                  </p:cNvPr>
                  <p:cNvGrpSpPr>
                    <a:grpSpLocks/>
                  </p:cNvGrpSpPr>
                  <p:nvPr/>
                </p:nvGrpSpPr>
                <p:grpSpPr bwMode="auto">
                  <a:xfrm>
                    <a:off x="12768" y="5280"/>
                    <a:ext cx="3503" cy="2598"/>
                    <a:chOff x="12768" y="5280"/>
                    <a:chExt cx="3503" cy="2598"/>
                  </a:xfrm>
                </p:grpSpPr>
                <p:sp>
                  <p:nvSpPr>
                    <p:cNvPr id="14" name="Oval 40">
                      <a:extLst>
                        <a:ext uri="{FF2B5EF4-FFF2-40B4-BE49-F238E27FC236}">
                          <a16:creationId xmlns:a16="http://schemas.microsoft.com/office/drawing/2014/main" id="{D49AC35B-C288-4BC9-95CE-B11A9F915BB3}"/>
                        </a:ext>
                      </a:extLst>
                    </p:cNvPr>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 name="Group 41">
                      <a:extLst>
                        <a:ext uri="{FF2B5EF4-FFF2-40B4-BE49-F238E27FC236}">
                          <a16:creationId xmlns:a16="http://schemas.microsoft.com/office/drawing/2014/main" id="{5CA50D9F-3B16-4C77-9C65-BF985FB8E79D}"/>
                        </a:ext>
                      </a:extLst>
                    </p:cNvPr>
                    <p:cNvGrpSpPr>
                      <a:grpSpLocks/>
                    </p:cNvGrpSpPr>
                    <p:nvPr/>
                  </p:nvGrpSpPr>
                  <p:grpSpPr bwMode="auto">
                    <a:xfrm>
                      <a:off x="12768" y="5280"/>
                      <a:ext cx="3503" cy="2598"/>
                      <a:chOff x="12768" y="5472"/>
                      <a:chExt cx="3503" cy="2598"/>
                    </a:xfrm>
                  </p:grpSpPr>
                  <p:grpSp>
                    <p:nvGrpSpPr>
                      <p:cNvPr id="16" name="Group 42">
                        <a:extLst>
                          <a:ext uri="{FF2B5EF4-FFF2-40B4-BE49-F238E27FC236}">
                            <a16:creationId xmlns:a16="http://schemas.microsoft.com/office/drawing/2014/main" id="{E71578EC-1E20-4793-BB12-7E7BAAA1822B}"/>
                          </a:ext>
                        </a:extLst>
                      </p:cNvPr>
                      <p:cNvGrpSpPr>
                        <a:grpSpLocks/>
                      </p:cNvGrpSpPr>
                      <p:nvPr/>
                    </p:nvGrpSpPr>
                    <p:grpSpPr bwMode="auto">
                      <a:xfrm>
                        <a:off x="13503" y="7632"/>
                        <a:ext cx="301" cy="319"/>
                        <a:chOff x="11987" y="7857"/>
                        <a:chExt cx="301" cy="319"/>
                      </a:xfrm>
                    </p:grpSpPr>
                    <p:sp>
                      <p:nvSpPr>
                        <p:cNvPr id="18" name="Oval 43">
                          <a:extLst>
                            <a:ext uri="{FF2B5EF4-FFF2-40B4-BE49-F238E27FC236}">
                              <a16:creationId xmlns:a16="http://schemas.microsoft.com/office/drawing/2014/main" id="{827BBCAF-6E08-4C17-8231-362B94130A1B}"/>
                            </a:ext>
                          </a:extLst>
                        </p:cNvPr>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44">
                          <a:extLst>
                            <a:ext uri="{FF2B5EF4-FFF2-40B4-BE49-F238E27FC236}">
                              <a16:creationId xmlns:a16="http://schemas.microsoft.com/office/drawing/2014/main" id="{913CEA3A-05AE-4EA1-BF10-A94FC1B22A17}"/>
                            </a:ext>
                          </a:extLst>
                        </p:cNvPr>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45">
                        <a:extLst>
                          <a:ext uri="{FF2B5EF4-FFF2-40B4-BE49-F238E27FC236}">
                            <a16:creationId xmlns:a16="http://schemas.microsoft.com/office/drawing/2014/main" id="{ED9F0C77-3AB0-44E6-819B-726887648EC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23" name="Slide Number Placeholder 22">
            <a:extLst>
              <a:ext uri="{FF2B5EF4-FFF2-40B4-BE49-F238E27FC236}">
                <a16:creationId xmlns:a16="http://schemas.microsoft.com/office/drawing/2014/main" id="{B740AD4B-8C31-4D99-BEC0-0D0B4D8E9E96}"/>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a:t>
            </a:fld>
            <a:endParaRPr lang="en-US" altLang="en-US" dirty="0"/>
          </a:p>
        </p:txBody>
      </p:sp>
    </p:spTree>
    <p:extLst>
      <p:ext uri="{BB962C8B-B14F-4D97-AF65-F5344CB8AC3E}">
        <p14:creationId xmlns:p14="http://schemas.microsoft.com/office/powerpoint/2010/main" val="3751773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dirty="0"/>
              <a:t>Use </a:t>
            </a:r>
            <a:r>
              <a:rPr lang="en-US" b="1" dirty="0"/>
              <a:t>repellent</a:t>
            </a:r>
            <a:r>
              <a:rPr lang="en-US" dirty="0"/>
              <a:t> when outdoors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431800" y="1722437"/>
            <a:ext cx="4800600" cy="4373563"/>
          </a:xfrm>
        </p:spPr>
        <p:txBody>
          <a:bodyPr/>
          <a:lstStyle/>
          <a:p>
            <a:r>
              <a:rPr lang="en-US" sz="2800" dirty="0"/>
              <a:t>Protect yourself from ticks by wearing bug repellent</a:t>
            </a:r>
          </a:p>
          <a:p>
            <a:pPr lvl="1">
              <a:spcAft>
                <a:spcPts val="1200"/>
              </a:spcAft>
            </a:pPr>
            <a:r>
              <a:rPr lang="en-US" sz="2400" dirty="0"/>
              <a:t>Usually comes as a spray</a:t>
            </a:r>
          </a:p>
          <a:p>
            <a:r>
              <a:rPr lang="en-US" sz="2800" dirty="0"/>
              <a:t>You should ask for help from an adult to use repellent (it’s important </a:t>
            </a:r>
            <a:br>
              <a:rPr lang="en-US" sz="2800" dirty="0"/>
            </a:br>
            <a:r>
              <a:rPr lang="en-US" sz="2800" dirty="0"/>
              <a:t>to follow the label instructions closely)</a:t>
            </a:r>
          </a:p>
        </p:txBody>
      </p:sp>
      <p:grpSp>
        <p:nvGrpSpPr>
          <p:cNvPr id="4" name="Group 5" descr="Timothy Tickfinder spraying repellent on his arm">
            <a:extLst>
              <a:ext uri="{FF2B5EF4-FFF2-40B4-BE49-F238E27FC236}">
                <a16:creationId xmlns:a16="http://schemas.microsoft.com/office/drawing/2014/main" id="{48D112AF-5650-41A7-99CC-0A9C5A41F94B}"/>
              </a:ext>
            </a:extLst>
          </p:cNvPr>
          <p:cNvGrpSpPr>
            <a:grpSpLocks noChangeAspect="1"/>
          </p:cNvGrpSpPr>
          <p:nvPr/>
        </p:nvGrpSpPr>
        <p:grpSpPr bwMode="auto">
          <a:xfrm flipH="1">
            <a:off x="5144267" y="1860362"/>
            <a:ext cx="3509403" cy="3946525"/>
            <a:chOff x="11808" y="7056"/>
            <a:chExt cx="2670" cy="3378"/>
          </a:xfrm>
        </p:grpSpPr>
        <p:sp>
          <p:nvSpPr>
            <p:cNvPr id="5" name="Oval 6">
              <a:extLst>
                <a:ext uri="{FF2B5EF4-FFF2-40B4-BE49-F238E27FC236}">
                  <a16:creationId xmlns:a16="http://schemas.microsoft.com/office/drawing/2014/main" id="{47AA1186-7F31-4FA0-8E2B-1399B4ABB967}"/>
                </a:ext>
              </a:extLst>
            </p:cNvPr>
            <p:cNvSpPr>
              <a:spLocks noChangeAspect="1" noChangeArrowheads="1"/>
            </p:cNvSpPr>
            <p:nvPr/>
          </p:nvSpPr>
          <p:spPr bwMode="auto">
            <a:xfrm rot="501261">
              <a:off x="12432" y="7776"/>
              <a:ext cx="1584" cy="38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7">
              <a:extLst>
                <a:ext uri="{FF2B5EF4-FFF2-40B4-BE49-F238E27FC236}">
                  <a16:creationId xmlns:a16="http://schemas.microsoft.com/office/drawing/2014/main" id="{97FBCE7F-91FB-4210-A531-EA6EC7E624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08" y="7056"/>
              <a:ext cx="2670" cy="337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7">
            <a:extLst>
              <a:ext uri="{FF2B5EF4-FFF2-40B4-BE49-F238E27FC236}">
                <a16:creationId xmlns:a16="http://schemas.microsoft.com/office/drawing/2014/main" id="{59DD9D8B-6890-4087-A8ED-EEB1C29704AF}"/>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30</a:t>
            </a:fld>
            <a:endParaRPr lang="en-US" altLang="en-US" dirty="0"/>
          </a:p>
        </p:txBody>
      </p:sp>
    </p:spTree>
    <p:extLst>
      <p:ext uri="{BB962C8B-B14F-4D97-AF65-F5344CB8AC3E}">
        <p14:creationId xmlns:p14="http://schemas.microsoft.com/office/powerpoint/2010/main" val="1001808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b="1" dirty="0"/>
              <a:t>Wear </a:t>
            </a:r>
            <a:r>
              <a:rPr lang="en-US" dirty="0"/>
              <a:t>protective clothing</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088" y="1676400"/>
            <a:ext cx="8001512" cy="1120774"/>
          </a:xfrm>
        </p:spPr>
        <p:txBody>
          <a:bodyPr/>
          <a:lstStyle/>
          <a:p>
            <a:pPr>
              <a:buFont typeface="Wingdings" panose="05000000000000000000" pitchFamily="2" charset="2"/>
              <a:buChar char="ü"/>
            </a:pPr>
            <a:r>
              <a:rPr lang="en-US" sz="2800" dirty="0"/>
              <a:t>Wear long pants and a long-sleeved shirt in light colors so it’s easier to spot a tick crawling on you</a:t>
            </a:r>
          </a:p>
        </p:txBody>
      </p:sp>
      <p:grpSp>
        <p:nvGrpSpPr>
          <p:cNvPr id="5" name="Group 4" descr="Ticks are easier to spot on a light-colored shirt than a dark-colored shirt. ">
            <a:extLst>
              <a:ext uri="{FF2B5EF4-FFF2-40B4-BE49-F238E27FC236}">
                <a16:creationId xmlns:a16="http://schemas.microsoft.com/office/drawing/2014/main" id="{68D63242-1735-48FE-8FF6-80AA56F3A688}"/>
              </a:ext>
            </a:extLst>
          </p:cNvPr>
          <p:cNvGrpSpPr/>
          <p:nvPr/>
        </p:nvGrpSpPr>
        <p:grpSpPr>
          <a:xfrm>
            <a:off x="1262829" y="2778124"/>
            <a:ext cx="6618342" cy="3445565"/>
            <a:chOff x="1230258" y="2778124"/>
            <a:chExt cx="6618342" cy="3445565"/>
          </a:xfrm>
        </p:grpSpPr>
        <p:pic>
          <p:nvPicPr>
            <p:cNvPr id="6" name="Graphic 5" descr="Long sleeve shirt with solid fill">
              <a:extLst>
                <a:ext uri="{FF2B5EF4-FFF2-40B4-BE49-F238E27FC236}">
                  <a16:creationId xmlns:a16="http://schemas.microsoft.com/office/drawing/2014/main" id="{4A9EB392-BD60-45BE-8396-BE8A28E657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9600" y="2778124"/>
              <a:ext cx="3429000" cy="3429000"/>
            </a:xfrm>
            <a:prstGeom prst="rect">
              <a:avLst/>
            </a:prstGeom>
          </p:spPr>
        </p:pic>
        <p:pic>
          <p:nvPicPr>
            <p:cNvPr id="24" name="Graphic 23" descr="Long sleeve shirt outline">
              <a:extLst>
                <a:ext uri="{FF2B5EF4-FFF2-40B4-BE49-F238E27FC236}">
                  <a16:creationId xmlns:a16="http://schemas.microsoft.com/office/drawing/2014/main" id="{A1237299-BA44-48B4-99E0-A46F7B127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30258" y="2794689"/>
              <a:ext cx="3429000" cy="3429000"/>
            </a:xfrm>
            <a:prstGeom prst="rect">
              <a:avLst/>
            </a:prstGeom>
          </p:spPr>
        </p:pic>
        <p:pic>
          <p:nvPicPr>
            <p:cNvPr id="25" name="Picture 24">
              <a:extLst>
                <a:ext uri="{FF2B5EF4-FFF2-40B4-BE49-F238E27FC236}">
                  <a16:creationId xmlns:a16="http://schemas.microsoft.com/office/drawing/2014/main" id="{BCD26042-0A9D-4E1C-9541-03B7DAB2AF5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50934">
              <a:off x="6411858" y="5302876"/>
              <a:ext cx="304800" cy="277368"/>
            </a:xfrm>
            <a:prstGeom prst="rect">
              <a:avLst/>
            </a:prstGeom>
          </p:spPr>
        </p:pic>
        <p:pic>
          <p:nvPicPr>
            <p:cNvPr id="26" name="Picture 25" descr="A black and white logo&#10;&#10;Description automatically generated with low confidence">
              <a:extLst>
                <a:ext uri="{FF2B5EF4-FFF2-40B4-BE49-F238E27FC236}">
                  <a16:creationId xmlns:a16="http://schemas.microsoft.com/office/drawing/2014/main" id="{6FE6F536-D9F9-4563-8DD9-8D2C68FD4A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50934">
              <a:off x="3146437" y="5302877"/>
              <a:ext cx="304800" cy="277368"/>
            </a:xfrm>
            <a:prstGeom prst="rect">
              <a:avLst/>
            </a:prstGeom>
          </p:spPr>
        </p:pic>
        <p:pic>
          <p:nvPicPr>
            <p:cNvPr id="7" name="Graphic 6" descr="Checkmark">
              <a:extLst>
                <a:ext uri="{FF2B5EF4-FFF2-40B4-BE49-F238E27FC236}">
                  <a16:creationId xmlns:a16="http://schemas.microsoft.com/office/drawing/2014/main" id="{96636B92-D98A-4045-B59C-CA062B232C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5704" y="3603627"/>
              <a:ext cx="914400" cy="914400"/>
            </a:xfrm>
            <a:prstGeom prst="rect">
              <a:avLst/>
            </a:prstGeom>
          </p:spPr>
        </p:pic>
        <p:pic>
          <p:nvPicPr>
            <p:cNvPr id="9" name="Graphic 8" descr="Close">
              <a:extLst>
                <a:ext uri="{FF2B5EF4-FFF2-40B4-BE49-F238E27FC236}">
                  <a16:creationId xmlns:a16="http://schemas.microsoft.com/office/drawing/2014/main" id="{FC6974CB-5BAD-4ED2-9C4C-4076EBAB154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8000" y="3666330"/>
              <a:ext cx="914400" cy="914400"/>
            </a:xfrm>
            <a:prstGeom prst="rect">
              <a:avLst/>
            </a:prstGeom>
          </p:spPr>
        </p:pic>
      </p:grpSp>
      <p:sp>
        <p:nvSpPr>
          <p:cNvPr id="8" name="Slide Number Placeholder 7">
            <a:extLst>
              <a:ext uri="{FF2B5EF4-FFF2-40B4-BE49-F238E27FC236}">
                <a16:creationId xmlns:a16="http://schemas.microsoft.com/office/drawing/2014/main" id="{05583A4B-3818-4B4E-81E6-A1DFEC941B77}"/>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31</a:t>
            </a:fld>
            <a:endParaRPr lang="en-US" altLang="en-US" dirty="0"/>
          </a:p>
        </p:txBody>
      </p:sp>
      <p:sp>
        <p:nvSpPr>
          <p:cNvPr id="10" name="Oval 9">
            <a:extLst>
              <a:ext uri="{FF2B5EF4-FFF2-40B4-BE49-F238E27FC236}">
                <a16:creationId xmlns:a16="http://schemas.microsoft.com/office/drawing/2014/main" id="{97443DA8-3439-4FAC-9B70-D7037C0BD313}"/>
              </a:ext>
              <a:ext uri="{C183D7F6-B498-43B3-948B-1728B52AA6E4}">
                <adec:decorative xmlns:adec="http://schemas.microsoft.com/office/drawing/2017/decorative" val="1"/>
              </a:ext>
            </a:extLst>
          </p:cNvPr>
          <p:cNvSpPr/>
          <p:nvPr/>
        </p:nvSpPr>
        <p:spPr>
          <a:xfrm>
            <a:off x="3169482" y="5279634"/>
            <a:ext cx="323851" cy="32385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10EE56-9C46-465C-B296-B394140BF2B8}"/>
              </a:ext>
              <a:ext uri="{C183D7F6-B498-43B3-948B-1728B52AA6E4}">
                <adec:decorative xmlns:adec="http://schemas.microsoft.com/office/drawing/2017/decorative" val="1"/>
              </a:ext>
            </a:extLst>
          </p:cNvPr>
          <p:cNvSpPr/>
          <p:nvPr/>
        </p:nvSpPr>
        <p:spPr>
          <a:xfrm>
            <a:off x="6415755" y="5279633"/>
            <a:ext cx="323851" cy="32385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95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p:txBody>
          <a:bodyPr/>
          <a:lstStyle/>
          <a:p>
            <a:r>
              <a:rPr lang="en-US" b="1" dirty="0"/>
              <a:t>Be aware </a:t>
            </a:r>
            <a:r>
              <a:rPr lang="en-US" dirty="0"/>
              <a:t>of ticks when outside</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088" y="1447800"/>
            <a:ext cx="7468112" cy="4733926"/>
          </a:xfrm>
        </p:spPr>
        <p:txBody>
          <a:bodyPr/>
          <a:lstStyle/>
          <a:p>
            <a:pPr>
              <a:buFont typeface="Wingdings" panose="05000000000000000000" pitchFamily="2" charset="2"/>
              <a:buChar char="ü"/>
            </a:pPr>
            <a:r>
              <a:rPr lang="en-US" sz="2600" dirty="0"/>
              <a:t>Stay in the middle of the path when hiking or exploring </a:t>
            </a:r>
          </a:p>
          <a:p>
            <a:pPr>
              <a:buFont typeface="Wingdings" panose="05000000000000000000" pitchFamily="2" charset="2"/>
              <a:buChar char="ü"/>
            </a:pPr>
            <a:r>
              <a:rPr lang="en-US" sz="2600" dirty="0"/>
              <a:t>Try not to brush up against bushes, shrubs, or grass</a:t>
            </a:r>
          </a:p>
        </p:txBody>
      </p:sp>
      <p:pic>
        <p:nvPicPr>
          <p:cNvPr id="9" name="Picture 8" descr="A person walking a dog on a trail in the woods">
            <a:extLst>
              <a:ext uri="{FF2B5EF4-FFF2-40B4-BE49-F238E27FC236}">
                <a16:creationId xmlns:a16="http://schemas.microsoft.com/office/drawing/2014/main" id="{72648C0B-897B-4C67-87FB-1E0332A4E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048000"/>
            <a:ext cx="39624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descr="Zoomed in view of ticks on a piece of grass at the edge of the hiking trail">
            <a:extLst>
              <a:ext uri="{FF2B5EF4-FFF2-40B4-BE49-F238E27FC236}">
                <a16:creationId xmlns:a16="http://schemas.microsoft.com/office/drawing/2014/main" id="{1E0E5097-13AC-40A0-8BB6-BB53C5765A6E}"/>
              </a:ext>
            </a:extLst>
          </p:cNvPr>
          <p:cNvGrpSpPr/>
          <p:nvPr/>
        </p:nvGrpSpPr>
        <p:grpSpPr>
          <a:xfrm>
            <a:off x="696642" y="2758077"/>
            <a:ext cx="5627958" cy="4168805"/>
            <a:chOff x="696642" y="2758077"/>
            <a:chExt cx="5627958" cy="4168805"/>
          </a:xfrm>
        </p:grpSpPr>
        <p:grpSp>
          <p:nvGrpSpPr>
            <p:cNvPr id="7" name="Group 6">
              <a:extLst>
                <a:ext uri="{FF2B5EF4-FFF2-40B4-BE49-F238E27FC236}">
                  <a16:creationId xmlns:a16="http://schemas.microsoft.com/office/drawing/2014/main" id="{B531021C-AA5A-4C2C-8751-543FB3399454}"/>
                </a:ext>
              </a:extLst>
            </p:cNvPr>
            <p:cNvGrpSpPr/>
            <p:nvPr/>
          </p:nvGrpSpPr>
          <p:grpSpPr>
            <a:xfrm>
              <a:off x="3886200" y="3505200"/>
              <a:ext cx="2438400" cy="2209800"/>
              <a:chOff x="3886200" y="3505200"/>
              <a:chExt cx="2438400" cy="2209800"/>
            </a:xfrm>
          </p:grpSpPr>
          <p:cxnSp>
            <p:nvCxnSpPr>
              <p:cNvPr id="15" name="Straight Connector 14">
                <a:extLst>
                  <a:ext uri="{FF2B5EF4-FFF2-40B4-BE49-F238E27FC236}">
                    <a16:creationId xmlns:a16="http://schemas.microsoft.com/office/drawing/2014/main" id="{6E022517-1B3D-42DF-BA0B-7E16CD7F4F0C}"/>
                  </a:ext>
                </a:extLst>
              </p:cNvPr>
              <p:cNvCxnSpPr>
                <a:cxnSpLocks/>
              </p:cNvCxnSpPr>
              <p:nvPr/>
            </p:nvCxnSpPr>
            <p:spPr>
              <a:xfrm flipH="1" flipV="1">
                <a:off x="4038600" y="3505200"/>
                <a:ext cx="2286000" cy="1337282"/>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B71645-C94D-48CD-BD0F-1BDEFD55B054}"/>
                  </a:ext>
                </a:extLst>
              </p:cNvPr>
              <p:cNvCxnSpPr>
                <a:cxnSpLocks/>
              </p:cNvCxnSpPr>
              <p:nvPr/>
            </p:nvCxnSpPr>
            <p:spPr>
              <a:xfrm flipH="1">
                <a:off x="3886200" y="4842480"/>
                <a:ext cx="2438400" cy="87252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ADC50B42-F2EC-487E-8E4D-1E5DE6CC4823}"/>
                </a:ext>
              </a:extLst>
            </p:cNvPr>
            <p:cNvGrpSpPr/>
            <p:nvPr/>
          </p:nvGrpSpPr>
          <p:grpSpPr>
            <a:xfrm>
              <a:off x="696642" y="2758077"/>
              <a:ext cx="4168805" cy="4168805"/>
              <a:chOff x="696642" y="2758077"/>
              <a:chExt cx="4168805" cy="4168805"/>
            </a:xfrm>
          </p:grpSpPr>
          <p:pic>
            <p:nvPicPr>
              <p:cNvPr id="11" name="Picture 10" descr="A bug on a leaf&#10;&#10;Description automatically generated with medium confidence">
                <a:extLst>
                  <a:ext uri="{FF2B5EF4-FFF2-40B4-BE49-F238E27FC236}">
                    <a16:creationId xmlns:a16="http://schemas.microsoft.com/office/drawing/2014/main" id="{52B0A806-32DA-4E70-976A-EBD85190B7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276600"/>
                <a:ext cx="2667000" cy="2590800"/>
              </a:xfrm>
              <a:prstGeom prst="ellipse">
                <a:avLst/>
              </a:prstGeom>
              <a:ln>
                <a:noFill/>
              </a:ln>
              <a:effectLst>
                <a:softEdge rad="112500"/>
              </a:effectLst>
            </p:spPr>
          </p:pic>
          <p:pic>
            <p:nvPicPr>
              <p:cNvPr id="6" name="Graphic 5" descr="Magnifying glass outline">
                <a:extLst>
                  <a:ext uri="{FF2B5EF4-FFF2-40B4-BE49-F238E27FC236}">
                    <a16:creationId xmlns:a16="http://schemas.microsoft.com/office/drawing/2014/main" id="{329A81E8-19EE-4606-B441-83A141B263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45953">
                <a:off x="696642" y="2758077"/>
                <a:ext cx="4168805" cy="4168805"/>
              </a:xfrm>
              <a:prstGeom prst="rect">
                <a:avLst/>
              </a:prstGeom>
            </p:spPr>
          </p:pic>
        </p:grpSp>
      </p:grpSp>
      <p:sp>
        <p:nvSpPr>
          <p:cNvPr id="5" name="Slide Number Placeholder 4">
            <a:extLst>
              <a:ext uri="{FF2B5EF4-FFF2-40B4-BE49-F238E27FC236}">
                <a16:creationId xmlns:a16="http://schemas.microsoft.com/office/drawing/2014/main" id="{F7449612-B68C-4FB6-AA68-1C19C61F44DA}"/>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32</a:t>
            </a:fld>
            <a:endParaRPr lang="en-US" altLang="en-US" dirty="0"/>
          </a:p>
        </p:txBody>
      </p:sp>
    </p:spTree>
    <p:extLst>
      <p:ext uri="{BB962C8B-B14F-4D97-AF65-F5344CB8AC3E}">
        <p14:creationId xmlns:p14="http://schemas.microsoft.com/office/powerpoint/2010/main" val="273607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a:xfrm>
            <a:off x="457200" y="127156"/>
            <a:ext cx="8229600" cy="1143000"/>
          </a:xfrm>
        </p:spPr>
        <p:txBody>
          <a:bodyPr/>
          <a:lstStyle/>
          <a:p>
            <a:r>
              <a:rPr lang="en-US" b="1" dirty="0"/>
              <a:t>Check</a:t>
            </a:r>
            <a:r>
              <a:rPr lang="en-US" dirty="0"/>
              <a:t> your body for ticks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211777" y="1524000"/>
            <a:ext cx="4893624" cy="4886326"/>
          </a:xfrm>
        </p:spPr>
        <p:txBody>
          <a:bodyPr/>
          <a:lstStyle/>
          <a:p>
            <a:r>
              <a:rPr lang="en-US" sz="2800" dirty="0"/>
              <a:t>Check your body for ticks while you’re outside and after coming indoors</a:t>
            </a:r>
          </a:p>
          <a:p>
            <a:pPr>
              <a:spcAft>
                <a:spcPts val="1200"/>
              </a:spcAft>
            </a:pPr>
            <a:r>
              <a:rPr lang="en-US" sz="2800" dirty="0"/>
              <a:t>Ask a parent to help you check for ticks where you can’t see (like your back)</a:t>
            </a:r>
          </a:p>
          <a:p>
            <a:pPr lvl="1"/>
            <a:r>
              <a:rPr lang="en-US" sz="2400" dirty="0"/>
              <a:t>Ticks like to find a good hiding place on your body, so it can be hard to find them</a:t>
            </a:r>
          </a:p>
        </p:txBody>
      </p:sp>
      <p:pic>
        <p:nvPicPr>
          <p:cNvPr id="7" name="Picture 6" descr="Timothy Tickfinder is checking under his arm for a tick on his shirt">
            <a:extLst>
              <a:ext uri="{FF2B5EF4-FFF2-40B4-BE49-F238E27FC236}">
                <a16:creationId xmlns:a16="http://schemas.microsoft.com/office/drawing/2014/main" id="{8951CA49-34BC-4C0C-9ACA-DCF61AC0B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752600"/>
            <a:ext cx="3048000" cy="3944470"/>
          </a:xfrm>
          <a:prstGeom prst="rect">
            <a:avLst/>
          </a:prstGeom>
        </p:spPr>
      </p:pic>
      <p:pic>
        <p:nvPicPr>
          <p:cNvPr id="41" name="Picture 40" descr="Tick">
            <a:extLst>
              <a:ext uri="{FF2B5EF4-FFF2-40B4-BE49-F238E27FC236}">
                <a16:creationId xmlns:a16="http://schemas.microsoft.com/office/drawing/2014/main" id="{45710C61-4736-4D6F-BF31-2B0A0C119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50934">
            <a:off x="6934200" y="3200400"/>
            <a:ext cx="304800" cy="277368"/>
          </a:xfrm>
          <a:prstGeom prst="rect">
            <a:avLst/>
          </a:prstGeom>
        </p:spPr>
      </p:pic>
      <p:sp>
        <p:nvSpPr>
          <p:cNvPr id="4" name="Slide Number Placeholder 3">
            <a:extLst>
              <a:ext uri="{FF2B5EF4-FFF2-40B4-BE49-F238E27FC236}">
                <a16:creationId xmlns:a16="http://schemas.microsoft.com/office/drawing/2014/main" id="{15DDA97A-B5D5-401C-9E4B-C67B6B9FA08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33</a:t>
            </a:fld>
            <a:endParaRPr lang="en-US" altLang="en-US" dirty="0"/>
          </a:p>
        </p:txBody>
      </p:sp>
    </p:spTree>
    <p:extLst>
      <p:ext uri="{BB962C8B-B14F-4D97-AF65-F5344CB8AC3E}">
        <p14:creationId xmlns:p14="http://schemas.microsoft.com/office/powerpoint/2010/main" val="3596533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7F94A-CC66-4802-989D-DAEABE2B5690}"/>
              </a:ext>
            </a:extLst>
          </p:cNvPr>
          <p:cNvSpPr>
            <a:spLocks noGrp="1"/>
          </p:cNvSpPr>
          <p:nvPr>
            <p:ph type="title"/>
          </p:nvPr>
        </p:nvSpPr>
        <p:spPr/>
        <p:txBody>
          <a:bodyPr/>
          <a:lstStyle/>
          <a:p>
            <a:r>
              <a:rPr lang="en-US" sz="2800" dirty="0">
                <a:solidFill>
                  <a:schemeClr val="bg1"/>
                </a:solidFill>
              </a:rPr>
              <a:t>Check your body for ticks (continued)</a:t>
            </a:r>
          </a:p>
        </p:txBody>
      </p:sp>
      <p:pic>
        <p:nvPicPr>
          <p:cNvPr id="5" name="Picture 2" descr="Clipart image of a girl illustrating where on the body to look for ticks: in and around the hair, in and around ears, under the arms, inside belly button, between the legs, back of the knees">
            <a:extLst>
              <a:ext uri="{FF2B5EF4-FFF2-40B4-BE49-F238E27FC236}">
                <a16:creationId xmlns:a16="http://schemas.microsoft.com/office/drawing/2014/main" id="{909FDEDB-8F27-402E-9065-1A6BF6940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39"/>
          <a:stretch/>
        </p:blipFill>
        <p:spPr bwMode="auto">
          <a:xfrm>
            <a:off x="1751294" y="76200"/>
            <a:ext cx="5641413"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Image source: CDC">
            <a:extLst>
              <a:ext uri="{FF2B5EF4-FFF2-40B4-BE49-F238E27FC236}">
                <a16:creationId xmlns:a16="http://schemas.microsoft.com/office/drawing/2014/main" id="{DE5FE591-12E8-4AAA-80D5-5A103D03C4A1}"/>
              </a:ext>
            </a:extLst>
          </p:cNvPr>
          <p:cNvSpPr txBox="1"/>
          <p:nvPr/>
        </p:nvSpPr>
        <p:spPr>
          <a:xfrm>
            <a:off x="6308898" y="5688053"/>
            <a:ext cx="1311102"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Image: CDC</a:t>
            </a:r>
          </a:p>
        </p:txBody>
      </p:sp>
      <p:sp>
        <p:nvSpPr>
          <p:cNvPr id="2" name="Slide Number Placeholder 1">
            <a:extLst>
              <a:ext uri="{FF2B5EF4-FFF2-40B4-BE49-F238E27FC236}">
                <a16:creationId xmlns:a16="http://schemas.microsoft.com/office/drawing/2014/main" id="{D9A4AF14-1A5F-4A36-BE19-791B98913BB6}"/>
              </a:ext>
            </a:extLst>
          </p:cNvPr>
          <p:cNvSpPr>
            <a:spLocks noGrp="1"/>
          </p:cNvSpPr>
          <p:nvPr>
            <p:ph type="sldNum" sz="quarter" idx="12"/>
          </p:nvPr>
        </p:nvSpPr>
        <p:spPr/>
        <p:txBody>
          <a:bodyPr/>
          <a:lstStyle/>
          <a:p>
            <a:fld id="{A74F3F3D-AA83-49C9-8E77-7D06AD0F75E7}" type="slidenum">
              <a:rPr lang="en-US" altLang="en-US" smtClean="0"/>
              <a:pPr/>
              <a:t>34</a:t>
            </a:fld>
            <a:endParaRPr lang="en-US" altLang="en-US" dirty="0"/>
          </a:p>
        </p:txBody>
      </p:sp>
    </p:spTree>
    <p:extLst>
      <p:ext uri="{BB962C8B-B14F-4D97-AF65-F5344CB8AC3E}">
        <p14:creationId xmlns:p14="http://schemas.microsoft.com/office/powerpoint/2010/main" val="352052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DCC4-8854-4DB9-A333-2C172D9E5929}"/>
              </a:ext>
            </a:extLst>
          </p:cNvPr>
          <p:cNvSpPr>
            <a:spLocks noGrp="1"/>
          </p:cNvSpPr>
          <p:nvPr>
            <p:ph type="title"/>
          </p:nvPr>
        </p:nvSpPr>
        <p:spPr>
          <a:xfrm>
            <a:off x="457200" y="76200"/>
            <a:ext cx="8229600" cy="1143000"/>
          </a:xfrm>
        </p:spPr>
        <p:txBody>
          <a:bodyPr/>
          <a:lstStyle/>
          <a:p>
            <a:r>
              <a:rPr lang="en-US" b="1" dirty="0"/>
              <a:t>Check</a:t>
            </a:r>
            <a:r>
              <a:rPr lang="en-US" dirty="0"/>
              <a:t> pets for ticks</a:t>
            </a:r>
          </a:p>
        </p:txBody>
      </p:sp>
      <p:sp>
        <p:nvSpPr>
          <p:cNvPr id="3" name="Content Placeholder 2">
            <a:extLst>
              <a:ext uri="{FF2B5EF4-FFF2-40B4-BE49-F238E27FC236}">
                <a16:creationId xmlns:a16="http://schemas.microsoft.com/office/drawing/2014/main" id="{07D2498D-1362-44AF-94D2-594061E392AC}"/>
              </a:ext>
            </a:extLst>
          </p:cNvPr>
          <p:cNvSpPr>
            <a:spLocks noGrp="1"/>
          </p:cNvSpPr>
          <p:nvPr>
            <p:ph idx="1"/>
          </p:nvPr>
        </p:nvSpPr>
        <p:spPr>
          <a:xfrm>
            <a:off x="609600" y="1257300"/>
            <a:ext cx="3352800" cy="4590622"/>
          </a:xfrm>
        </p:spPr>
        <p:txBody>
          <a:bodyPr anchor="ctr"/>
          <a:lstStyle/>
          <a:p>
            <a:pPr>
              <a:spcAft>
                <a:spcPts val="1200"/>
              </a:spcAft>
            </a:pPr>
            <a:r>
              <a:rPr lang="en-US" dirty="0"/>
              <a:t>Pets can bring ticks inside the house, so check them carefully!</a:t>
            </a:r>
          </a:p>
          <a:p>
            <a:r>
              <a:rPr lang="en-US" dirty="0"/>
              <a:t>Ticks can easily hide in your pet’s fur.</a:t>
            </a:r>
          </a:p>
        </p:txBody>
      </p:sp>
      <p:pic>
        <p:nvPicPr>
          <p:cNvPr id="6" name="Picture 5" descr="Timothy is looking under his dog Bullseye's ear for ticks">
            <a:extLst>
              <a:ext uri="{FF2B5EF4-FFF2-40B4-BE49-F238E27FC236}">
                <a16:creationId xmlns:a16="http://schemas.microsoft.com/office/drawing/2014/main" id="{3384C489-F0AA-4BBF-A63D-03A982298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14800" y="1257300"/>
            <a:ext cx="4781898" cy="4590622"/>
          </a:xfrm>
          <a:prstGeom prst="rect">
            <a:avLst/>
          </a:prstGeom>
        </p:spPr>
      </p:pic>
      <p:sp>
        <p:nvSpPr>
          <p:cNvPr id="4" name="Slide Number Placeholder 3">
            <a:extLst>
              <a:ext uri="{FF2B5EF4-FFF2-40B4-BE49-F238E27FC236}">
                <a16:creationId xmlns:a16="http://schemas.microsoft.com/office/drawing/2014/main" id="{F6417A89-6F27-409D-A621-A51A90C6974D}"/>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35</a:t>
            </a:fld>
            <a:endParaRPr lang="en-US" altLang="en-US" dirty="0"/>
          </a:p>
        </p:txBody>
      </p:sp>
    </p:spTree>
    <p:extLst>
      <p:ext uri="{BB962C8B-B14F-4D97-AF65-F5344CB8AC3E}">
        <p14:creationId xmlns:p14="http://schemas.microsoft.com/office/powerpoint/2010/main" val="425873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FD8E2-97B8-4321-9DDE-0504B6FABFA3}"/>
              </a:ext>
            </a:extLst>
          </p:cNvPr>
          <p:cNvSpPr>
            <a:spLocks noGrp="1"/>
          </p:cNvSpPr>
          <p:nvPr>
            <p:ph type="title"/>
          </p:nvPr>
        </p:nvSpPr>
        <p:spPr/>
        <p:txBody>
          <a:bodyPr/>
          <a:lstStyle/>
          <a:p>
            <a:r>
              <a:rPr lang="en-US" dirty="0">
                <a:solidFill>
                  <a:schemeClr val="bg1"/>
                </a:solidFill>
              </a:rPr>
              <a:t>Check pets for ticks (continued)</a:t>
            </a:r>
          </a:p>
        </p:txBody>
      </p:sp>
      <p:pic>
        <p:nvPicPr>
          <p:cNvPr id="7" name="Picture 6" descr="Where to check your pet for ticks (using a dog as an example): in and around the ears, around the eyelids, under the collar, around the tail, under the front legs, between the back legs, and between the toes. ">
            <a:extLst>
              <a:ext uri="{FF2B5EF4-FFF2-40B4-BE49-F238E27FC236}">
                <a16:creationId xmlns:a16="http://schemas.microsoft.com/office/drawing/2014/main" id="{53E644CF-2368-4DD9-B119-8F31E1AAF8EA}"/>
              </a:ext>
            </a:extLst>
          </p:cNvPr>
          <p:cNvPicPr>
            <a:picLocks noChangeAspect="1"/>
          </p:cNvPicPr>
          <p:nvPr/>
        </p:nvPicPr>
        <p:blipFill>
          <a:blip r:embed="rId2"/>
          <a:stretch>
            <a:fillRect/>
          </a:stretch>
        </p:blipFill>
        <p:spPr>
          <a:xfrm>
            <a:off x="1600200" y="152400"/>
            <a:ext cx="5943600" cy="5943600"/>
          </a:xfrm>
          <a:prstGeom prst="rect">
            <a:avLst/>
          </a:prstGeom>
        </p:spPr>
      </p:pic>
      <p:sp>
        <p:nvSpPr>
          <p:cNvPr id="2" name="Slide Number Placeholder 1">
            <a:extLst>
              <a:ext uri="{FF2B5EF4-FFF2-40B4-BE49-F238E27FC236}">
                <a16:creationId xmlns:a16="http://schemas.microsoft.com/office/drawing/2014/main" id="{73A0EE48-1655-4984-938C-6128EAC3A21F}"/>
              </a:ext>
            </a:extLst>
          </p:cNvPr>
          <p:cNvSpPr>
            <a:spLocks noGrp="1"/>
          </p:cNvSpPr>
          <p:nvPr>
            <p:ph type="sldNum" sz="quarter" idx="12"/>
          </p:nvPr>
        </p:nvSpPr>
        <p:spPr/>
        <p:txBody>
          <a:bodyPr/>
          <a:lstStyle/>
          <a:p>
            <a:fld id="{A74F3F3D-AA83-49C9-8E77-7D06AD0F75E7}" type="slidenum">
              <a:rPr lang="en-US" altLang="en-US" smtClean="0"/>
              <a:pPr/>
              <a:t>36</a:t>
            </a:fld>
            <a:endParaRPr lang="en-US" altLang="en-US" dirty="0"/>
          </a:p>
        </p:txBody>
      </p:sp>
    </p:spTree>
    <p:extLst>
      <p:ext uri="{BB962C8B-B14F-4D97-AF65-F5344CB8AC3E}">
        <p14:creationId xmlns:p14="http://schemas.microsoft.com/office/powerpoint/2010/main" val="395347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F785-48AE-4307-AA0E-D97F43C6C380}"/>
              </a:ext>
            </a:extLst>
          </p:cNvPr>
          <p:cNvSpPr>
            <a:spLocks noGrp="1"/>
          </p:cNvSpPr>
          <p:nvPr>
            <p:ph type="ctrTitle"/>
          </p:nvPr>
        </p:nvSpPr>
        <p:spPr/>
        <p:txBody>
          <a:bodyPr/>
          <a:lstStyle/>
          <a:p>
            <a:r>
              <a:rPr lang="en-US" dirty="0"/>
              <a:t>What should you do if you find a tick on your body?</a:t>
            </a:r>
          </a:p>
        </p:txBody>
      </p:sp>
      <p:pic>
        <p:nvPicPr>
          <p:cNvPr id="9" name="Graphic 8">
            <a:extLst>
              <a:ext uri="{FF2B5EF4-FFF2-40B4-BE49-F238E27FC236}">
                <a16:creationId xmlns:a16="http://schemas.microsoft.com/office/drawing/2014/main" id="{72BD1425-BD1E-4E34-BCE7-93DF506772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3261" y="3505200"/>
            <a:ext cx="2590800" cy="2590800"/>
          </a:xfrm>
          <a:prstGeom prst="rect">
            <a:avLst/>
          </a:prstGeom>
        </p:spPr>
      </p:pic>
      <p:pic>
        <p:nvPicPr>
          <p:cNvPr id="5" name="Graphic 4" descr="Magnifying glass with solid fill">
            <a:extLst>
              <a:ext uri="{FF2B5EF4-FFF2-40B4-BE49-F238E27FC236}">
                <a16:creationId xmlns:a16="http://schemas.microsoft.com/office/drawing/2014/main" id="{2C837053-C613-4ADD-B964-7D359CA61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995809">
            <a:off x="6240475" y="3833799"/>
            <a:ext cx="1524000" cy="1524000"/>
          </a:xfrm>
          <a:prstGeom prst="rect">
            <a:avLst/>
          </a:prstGeom>
        </p:spPr>
      </p:pic>
      <p:sp>
        <p:nvSpPr>
          <p:cNvPr id="4" name="Slide Number Placeholder 3">
            <a:extLst>
              <a:ext uri="{FF2B5EF4-FFF2-40B4-BE49-F238E27FC236}">
                <a16:creationId xmlns:a16="http://schemas.microsoft.com/office/drawing/2014/main" id="{38C46C7A-F702-49B9-8AD8-0DC840073EF2}"/>
              </a:ext>
            </a:extLst>
          </p:cNvPr>
          <p:cNvSpPr>
            <a:spLocks noGrp="1"/>
          </p:cNvSpPr>
          <p:nvPr>
            <p:ph type="sldNum" sz="quarter" idx="12"/>
          </p:nvPr>
        </p:nvSpPr>
        <p:spPr/>
        <p:txBody>
          <a:bodyPr/>
          <a:lstStyle/>
          <a:p>
            <a:fld id="{A74F3F3D-AA83-49C9-8E77-7D06AD0F75E7}" type="slidenum">
              <a:rPr lang="en-US" altLang="en-US" smtClean="0"/>
              <a:pPr/>
              <a:t>37</a:t>
            </a:fld>
            <a:endParaRPr lang="en-US" altLang="en-US" dirty="0"/>
          </a:p>
        </p:txBody>
      </p:sp>
    </p:spTree>
    <p:extLst>
      <p:ext uri="{BB962C8B-B14F-4D97-AF65-F5344CB8AC3E}">
        <p14:creationId xmlns:p14="http://schemas.microsoft.com/office/powerpoint/2010/main" val="4209548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7300-CB7A-490A-AB79-D43DC6576124}"/>
              </a:ext>
            </a:extLst>
          </p:cNvPr>
          <p:cNvSpPr>
            <a:spLocks noGrp="1"/>
          </p:cNvSpPr>
          <p:nvPr>
            <p:ph type="title"/>
          </p:nvPr>
        </p:nvSpPr>
        <p:spPr>
          <a:xfrm>
            <a:off x="457200" y="228600"/>
            <a:ext cx="8229600" cy="1143000"/>
          </a:xfrm>
        </p:spPr>
        <p:txBody>
          <a:bodyPr/>
          <a:lstStyle/>
          <a:p>
            <a:r>
              <a:rPr lang="en-US" dirty="0"/>
              <a:t>If you find a tick </a:t>
            </a:r>
            <a:r>
              <a:rPr lang="en-US" b="1" dirty="0"/>
              <a:t>crawling </a:t>
            </a:r>
            <a:r>
              <a:rPr lang="en-US" dirty="0"/>
              <a:t>on you…</a:t>
            </a:r>
          </a:p>
        </p:txBody>
      </p:sp>
      <p:grpSp>
        <p:nvGrpSpPr>
          <p:cNvPr id="6" name="Group 5" descr="Startled kid that has found a tick on their shirt">
            <a:extLst>
              <a:ext uri="{FF2B5EF4-FFF2-40B4-BE49-F238E27FC236}">
                <a16:creationId xmlns:a16="http://schemas.microsoft.com/office/drawing/2014/main" id="{8433645F-2C24-4799-ADF6-23FFE5F1CCDC}"/>
              </a:ext>
            </a:extLst>
          </p:cNvPr>
          <p:cNvGrpSpPr/>
          <p:nvPr/>
        </p:nvGrpSpPr>
        <p:grpSpPr>
          <a:xfrm>
            <a:off x="2667000" y="1295400"/>
            <a:ext cx="2971800" cy="4891457"/>
            <a:chOff x="981529" y="1676400"/>
            <a:chExt cx="2499943" cy="4114800"/>
          </a:xfrm>
        </p:grpSpPr>
        <p:pic>
          <p:nvPicPr>
            <p:cNvPr id="22" name="Graphic 21" descr="Woman wearing striped t-shirt">
              <a:extLst>
                <a:ext uri="{FF2B5EF4-FFF2-40B4-BE49-F238E27FC236}">
                  <a16:creationId xmlns:a16="http://schemas.microsoft.com/office/drawing/2014/main" id="{7C0AF460-BB99-4A91-AEE2-1A337C0F43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529" y="3389680"/>
              <a:ext cx="2499943" cy="2401520"/>
            </a:xfrm>
            <a:prstGeom prst="rect">
              <a:avLst/>
            </a:prstGeom>
          </p:spPr>
        </p:pic>
        <p:pic>
          <p:nvPicPr>
            <p:cNvPr id="15" name="Graphic 14" descr="Boy with wavy hair">
              <a:extLst>
                <a:ext uri="{FF2B5EF4-FFF2-40B4-BE49-F238E27FC236}">
                  <a16:creationId xmlns:a16="http://schemas.microsoft.com/office/drawing/2014/main" id="{88DB0BBB-AD22-435E-96AC-B2FE013770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82678" y="1676400"/>
              <a:ext cx="1641522" cy="1954192"/>
            </a:xfrm>
            <a:prstGeom prst="rect">
              <a:avLst/>
            </a:prstGeom>
          </p:spPr>
        </p:pic>
        <p:pic>
          <p:nvPicPr>
            <p:cNvPr id="11" name="Graphic 10" descr="A surprised face">
              <a:extLst>
                <a:ext uri="{FF2B5EF4-FFF2-40B4-BE49-F238E27FC236}">
                  <a16:creationId xmlns:a16="http://schemas.microsoft.com/office/drawing/2014/main" id="{A3F66EE1-A735-4F09-85AB-F8AAACB0A5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87286">
              <a:off x="2034966" y="2360223"/>
              <a:ext cx="913472" cy="1084747"/>
            </a:xfrm>
            <a:prstGeom prst="rect">
              <a:avLst/>
            </a:prstGeom>
          </p:spPr>
        </p:pic>
        <p:pic>
          <p:nvPicPr>
            <p:cNvPr id="39" name="Picture 38" descr="Tick">
              <a:extLst>
                <a:ext uri="{FF2B5EF4-FFF2-40B4-BE49-F238E27FC236}">
                  <a16:creationId xmlns:a16="http://schemas.microsoft.com/office/drawing/2014/main" id="{F7FF9C43-A03C-4767-A525-0FDC096B5B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02969">
              <a:off x="2895031" y="4118474"/>
              <a:ext cx="197795" cy="169609"/>
            </a:xfrm>
            <a:prstGeom prst="rect">
              <a:avLst/>
            </a:prstGeom>
          </p:spPr>
        </p:pic>
      </p:grpSp>
      <p:sp>
        <p:nvSpPr>
          <p:cNvPr id="9" name="Oval 8">
            <a:extLst>
              <a:ext uri="{FF2B5EF4-FFF2-40B4-BE49-F238E27FC236}">
                <a16:creationId xmlns:a16="http://schemas.microsoft.com/office/drawing/2014/main" id="{9D1E8B39-03ED-4C54-9F96-EE6045E913B1}"/>
              </a:ext>
              <a:ext uri="{C183D7F6-B498-43B3-948B-1728B52AA6E4}">
                <adec:decorative xmlns:adec="http://schemas.microsoft.com/office/drawing/2017/decorative" val="1"/>
              </a:ext>
            </a:extLst>
          </p:cNvPr>
          <p:cNvSpPr/>
          <p:nvPr/>
        </p:nvSpPr>
        <p:spPr>
          <a:xfrm>
            <a:off x="4874948" y="4111999"/>
            <a:ext cx="374441" cy="37444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ullseye is saying to the kid: &quot;Don't worry, it happens to me all the time...&quot;">
            <a:extLst>
              <a:ext uri="{FF2B5EF4-FFF2-40B4-BE49-F238E27FC236}">
                <a16:creationId xmlns:a16="http://schemas.microsoft.com/office/drawing/2014/main" id="{F0FDFDA4-AA5D-4401-947F-892B3F4CEB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305572" flipH="1">
            <a:off x="6670575" y="3381230"/>
            <a:ext cx="2395103" cy="3263327"/>
          </a:xfrm>
          <a:prstGeom prst="rect">
            <a:avLst/>
          </a:prstGeom>
        </p:spPr>
      </p:pic>
      <p:sp>
        <p:nvSpPr>
          <p:cNvPr id="19" name="Speech Bubble: Oval 18">
            <a:extLst>
              <a:ext uri="{FF2B5EF4-FFF2-40B4-BE49-F238E27FC236}">
                <a16:creationId xmlns:a16="http://schemas.microsoft.com/office/drawing/2014/main" id="{E3C592B3-6C24-48C3-A4C7-0C3388028253}"/>
              </a:ext>
              <a:ext uri="{C183D7F6-B498-43B3-948B-1728B52AA6E4}">
                <adec:decorative xmlns:adec="http://schemas.microsoft.com/office/drawing/2017/decorative" val="1"/>
              </a:ext>
            </a:extLst>
          </p:cNvPr>
          <p:cNvSpPr/>
          <p:nvPr/>
        </p:nvSpPr>
        <p:spPr>
          <a:xfrm flipH="1">
            <a:off x="6172200" y="1752600"/>
            <a:ext cx="2834651" cy="1791997"/>
          </a:xfrm>
          <a:custGeom>
            <a:avLst/>
            <a:gdLst>
              <a:gd name="connsiteX0" fmla="*/ 826783 w 2834651"/>
              <a:gd name="connsiteY0" fmla="*/ 2015997 h 1791997"/>
              <a:gd name="connsiteX1" fmla="*/ 720808 w 2834651"/>
              <a:gd name="connsiteY1" fmla="*/ 1676338 h 1791997"/>
              <a:gd name="connsiteX2" fmla="*/ 452559 w 2834651"/>
              <a:gd name="connsiteY2" fmla="*/ 239618 h 1791997"/>
              <a:gd name="connsiteX3" fmla="*/ 1846905 w 2834651"/>
              <a:gd name="connsiteY3" fmla="*/ 42145 h 1791997"/>
              <a:gd name="connsiteX4" fmla="*/ 2659001 w 2834651"/>
              <a:gd name="connsiteY4" fmla="*/ 1328035 h 1791997"/>
              <a:gd name="connsiteX5" fmla="*/ 1233929 w 2834651"/>
              <a:gd name="connsiteY5" fmla="*/ 1784463 h 1791997"/>
              <a:gd name="connsiteX6" fmla="*/ 826783 w 2834651"/>
              <a:gd name="connsiteY6" fmla="*/ 2015997 h 179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4651" h="1791997" fill="none" extrusionOk="0">
                <a:moveTo>
                  <a:pt x="826783" y="2015997"/>
                </a:moveTo>
                <a:cubicBezTo>
                  <a:pt x="787542" y="1965312"/>
                  <a:pt x="734664" y="1790461"/>
                  <a:pt x="720808" y="1676338"/>
                </a:cubicBezTo>
                <a:cubicBezTo>
                  <a:pt x="-26308" y="1452156"/>
                  <a:pt x="-354810" y="615692"/>
                  <a:pt x="452559" y="239618"/>
                </a:cubicBezTo>
                <a:cubicBezTo>
                  <a:pt x="826209" y="78714"/>
                  <a:pt x="1316184" y="21929"/>
                  <a:pt x="1846905" y="42145"/>
                </a:cubicBezTo>
                <a:cubicBezTo>
                  <a:pt x="2684109" y="216677"/>
                  <a:pt x="3015163" y="755734"/>
                  <a:pt x="2659001" y="1328035"/>
                </a:cubicBezTo>
                <a:cubicBezTo>
                  <a:pt x="2407478" y="1703802"/>
                  <a:pt x="1772794" y="1880853"/>
                  <a:pt x="1233929" y="1784463"/>
                </a:cubicBezTo>
                <a:cubicBezTo>
                  <a:pt x="1184551" y="1815330"/>
                  <a:pt x="1026674" y="1903919"/>
                  <a:pt x="826783" y="2015997"/>
                </a:cubicBezTo>
                <a:close/>
              </a:path>
              <a:path w="2834651" h="1791997" stroke="0" extrusionOk="0">
                <a:moveTo>
                  <a:pt x="826783" y="2015997"/>
                </a:moveTo>
                <a:cubicBezTo>
                  <a:pt x="791775" y="1921886"/>
                  <a:pt x="794215" y="1808228"/>
                  <a:pt x="720808" y="1676338"/>
                </a:cubicBezTo>
                <a:cubicBezTo>
                  <a:pt x="-111855" y="1420678"/>
                  <a:pt x="-146629" y="750231"/>
                  <a:pt x="452559" y="239618"/>
                </a:cubicBezTo>
                <a:cubicBezTo>
                  <a:pt x="915306" y="-1582"/>
                  <a:pt x="1411725" y="-116832"/>
                  <a:pt x="1846905" y="42145"/>
                </a:cubicBezTo>
                <a:cubicBezTo>
                  <a:pt x="2699097" y="203753"/>
                  <a:pt x="3135288" y="805613"/>
                  <a:pt x="2659001" y="1328035"/>
                </a:cubicBezTo>
                <a:cubicBezTo>
                  <a:pt x="2454286" y="1581758"/>
                  <a:pt x="1888991" y="1805451"/>
                  <a:pt x="1233929" y="1784463"/>
                </a:cubicBezTo>
                <a:cubicBezTo>
                  <a:pt x="1050431" y="1840579"/>
                  <a:pt x="946797" y="1943744"/>
                  <a:pt x="826783" y="2015997"/>
                </a:cubicBezTo>
                <a:close/>
              </a:path>
            </a:pathLst>
          </a:custGeom>
          <a:solidFill>
            <a:schemeClr val="bg1"/>
          </a:solidFill>
          <a:ln w="57150">
            <a:extLst>
              <a:ext uri="{C807C97D-BFC1-408E-A445-0C87EB9F89A2}">
                <ask:lineSketchStyleProps xmlns:ask="http://schemas.microsoft.com/office/drawing/2018/sketchyshapes" sd="2596922332">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12037D-00B5-414C-AD0F-08FBBFBE7F92}"/>
              </a:ext>
              <a:ext uri="{C183D7F6-B498-43B3-948B-1728B52AA6E4}">
                <adec:decorative xmlns:adec="http://schemas.microsoft.com/office/drawing/2017/decorative" val="1"/>
              </a:ext>
            </a:extLst>
          </p:cNvPr>
          <p:cNvSpPr txBox="1"/>
          <p:nvPr/>
        </p:nvSpPr>
        <p:spPr>
          <a:xfrm>
            <a:off x="6347635" y="2100881"/>
            <a:ext cx="2498748" cy="1200329"/>
          </a:xfrm>
          <a:prstGeom prst="rect">
            <a:avLst/>
          </a:prstGeom>
          <a:noFill/>
        </p:spPr>
        <p:txBody>
          <a:bodyPr wrap="square" rtlCol="0">
            <a:spAutoFit/>
          </a:bodyPr>
          <a:lstStyle/>
          <a:p>
            <a:pPr algn="ctr"/>
            <a:r>
              <a:rPr lang="en-US" sz="2400" dirty="0"/>
              <a:t>Don’t worry, it happens to me all the time…</a:t>
            </a:r>
          </a:p>
        </p:txBody>
      </p:sp>
      <p:sp>
        <p:nvSpPr>
          <p:cNvPr id="3" name="Slide Number Placeholder 2">
            <a:extLst>
              <a:ext uri="{FF2B5EF4-FFF2-40B4-BE49-F238E27FC236}">
                <a16:creationId xmlns:a16="http://schemas.microsoft.com/office/drawing/2014/main" id="{BD8C8F0E-00D7-419A-89F6-A4D1E7B290B7}"/>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38</a:t>
            </a:fld>
            <a:endParaRPr lang="en-US" altLang="en-US" dirty="0"/>
          </a:p>
        </p:txBody>
      </p:sp>
    </p:spTree>
    <p:extLst>
      <p:ext uri="{BB962C8B-B14F-4D97-AF65-F5344CB8AC3E}">
        <p14:creationId xmlns:p14="http://schemas.microsoft.com/office/powerpoint/2010/main" val="264991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5062AC4-6070-40C6-8DF7-38B97F63EBF6}"/>
              </a:ext>
            </a:extLst>
          </p:cNvPr>
          <p:cNvSpPr>
            <a:spLocks noGrp="1"/>
          </p:cNvSpPr>
          <p:nvPr>
            <p:ph type="title"/>
          </p:nvPr>
        </p:nvSpPr>
        <p:spPr/>
        <p:txBody>
          <a:bodyPr/>
          <a:lstStyle/>
          <a:p>
            <a:r>
              <a:rPr lang="en-US" dirty="0">
                <a:solidFill>
                  <a:schemeClr val="bg1"/>
                </a:solidFill>
              </a:rPr>
              <a:t>If you find a tick crawling on you</a:t>
            </a:r>
            <a:r>
              <a:rPr lang="en-US" baseline="0" dirty="0">
                <a:solidFill>
                  <a:schemeClr val="bg1"/>
                </a:solidFill>
              </a:rPr>
              <a:t> (continued)</a:t>
            </a:r>
            <a:endParaRPr lang="en-US" dirty="0">
              <a:solidFill>
                <a:schemeClr val="bg1"/>
              </a:solidFill>
            </a:endParaRPr>
          </a:p>
        </p:txBody>
      </p:sp>
      <p:sp>
        <p:nvSpPr>
          <p:cNvPr id="8" name="Content Placeholder 7">
            <a:extLst>
              <a:ext uri="{FF2B5EF4-FFF2-40B4-BE49-F238E27FC236}">
                <a16:creationId xmlns:a16="http://schemas.microsoft.com/office/drawing/2014/main" id="{CA7641B9-0E02-47C1-A3A7-2E60B432C7CD}"/>
              </a:ext>
            </a:extLst>
          </p:cNvPr>
          <p:cNvSpPr>
            <a:spLocks noGrp="1"/>
          </p:cNvSpPr>
          <p:nvPr>
            <p:ph sz="half" idx="1"/>
          </p:nvPr>
        </p:nvSpPr>
        <p:spPr>
          <a:xfrm>
            <a:off x="457200" y="1600201"/>
            <a:ext cx="4038600" cy="3886200"/>
          </a:xfrm>
        </p:spPr>
        <p:txBody>
          <a:bodyPr anchor="ctr"/>
          <a:lstStyle/>
          <a:p>
            <a:pPr marL="0" indent="0" algn="ctr">
              <a:spcBef>
                <a:spcPts val="0"/>
              </a:spcBef>
              <a:spcAft>
                <a:spcPts val="3000"/>
              </a:spcAft>
              <a:buNone/>
            </a:pPr>
            <a:r>
              <a:rPr lang="en-US" sz="4400" dirty="0"/>
              <a:t>Brush or flick </a:t>
            </a:r>
            <a:br>
              <a:rPr lang="en-US" sz="4400" dirty="0"/>
            </a:br>
            <a:r>
              <a:rPr lang="en-US" sz="4400" dirty="0"/>
              <a:t>it off.</a:t>
            </a:r>
          </a:p>
        </p:txBody>
      </p:sp>
      <p:sp>
        <p:nvSpPr>
          <p:cNvPr id="2" name="Slide Number Placeholder 1">
            <a:extLst>
              <a:ext uri="{FF2B5EF4-FFF2-40B4-BE49-F238E27FC236}">
                <a16:creationId xmlns:a16="http://schemas.microsoft.com/office/drawing/2014/main" id="{1094FE63-7775-43AF-84E0-EBA310E9A5C7}"/>
              </a:ext>
            </a:extLst>
          </p:cNvPr>
          <p:cNvSpPr>
            <a:spLocks noGrp="1"/>
          </p:cNvSpPr>
          <p:nvPr>
            <p:ph type="sldNum" sz="quarter" idx="12"/>
          </p:nvPr>
        </p:nvSpPr>
        <p:spPr/>
        <p:txBody>
          <a:bodyPr/>
          <a:lstStyle/>
          <a:p>
            <a:fld id="{7981AE10-BD8D-4034-9A20-891454F56C26}" type="slidenum">
              <a:rPr lang="en-US" altLang="en-US" smtClean="0"/>
              <a:pPr/>
              <a:t>39</a:t>
            </a:fld>
            <a:endParaRPr lang="en-US" altLang="en-US" dirty="0"/>
          </a:p>
        </p:txBody>
      </p:sp>
      <p:grpSp>
        <p:nvGrpSpPr>
          <p:cNvPr id="3" name="Group 2" descr="The kid is casually brushing the tick off of their shirt. ">
            <a:extLst>
              <a:ext uri="{FF2B5EF4-FFF2-40B4-BE49-F238E27FC236}">
                <a16:creationId xmlns:a16="http://schemas.microsoft.com/office/drawing/2014/main" id="{67C40249-799A-492E-8A8B-2254EE61C174}"/>
              </a:ext>
            </a:extLst>
          </p:cNvPr>
          <p:cNvGrpSpPr/>
          <p:nvPr/>
        </p:nvGrpSpPr>
        <p:grpSpPr>
          <a:xfrm>
            <a:off x="4914900" y="775153"/>
            <a:ext cx="2996675" cy="5079096"/>
            <a:chOff x="4914900" y="775153"/>
            <a:chExt cx="2996675" cy="5079096"/>
          </a:xfrm>
        </p:grpSpPr>
        <p:pic>
          <p:nvPicPr>
            <p:cNvPr id="24" name="Graphic 23" descr="Woman wearing a striped t-shirt">
              <a:extLst>
                <a:ext uri="{FF2B5EF4-FFF2-40B4-BE49-F238E27FC236}">
                  <a16:creationId xmlns:a16="http://schemas.microsoft.com/office/drawing/2014/main" id="{19475275-1052-4990-BAE4-C126C939DE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900" y="2763191"/>
              <a:ext cx="2996675" cy="3091058"/>
            </a:xfrm>
            <a:prstGeom prst="rect">
              <a:avLst/>
            </a:prstGeom>
          </p:spPr>
        </p:pic>
        <p:pic>
          <p:nvPicPr>
            <p:cNvPr id="27" name="Graphic 26" descr="Boy with wavy hair">
              <a:extLst>
                <a:ext uri="{FF2B5EF4-FFF2-40B4-BE49-F238E27FC236}">
                  <a16:creationId xmlns:a16="http://schemas.microsoft.com/office/drawing/2014/main" id="{B4DDA4BA-357C-4DDD-9882-72310BB15D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3203" y="775153"/>
              <a:ext cx="1970681" cy="2346048"/>
            </a:xfrm>
            <a:prstGeom prst="rect">
              <a:avLst/>
            </a:prstGeom>
          </p:spPr>
        </p:pic>
        <p:pic>
          <p:nvPicPr>
            <p:cNvPr id="37" name="Graphic 36" descr="An eye rolling face">
              <a:extLst>
                <a:ext uri="{FF2B5EF4-FFF2-40B4-BE49-F238E27FC236}">
                  <a16:creationId xmlns:a16="http://schemas.microsoft.com/office/drawing/2014/main" id="{935637EC-831D-41DC-BEBE-0E46F549F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7224" y="1718356"/>
              <a:ext cx="1126147" cy="1161339"/>
            </a:xfrm>
            <a:prstGeom prst="rect">
              <a:avLst/>
            </a:prstGeom>
          </p:spPr>
        </p:pic>
      </p:grpSp>
      <p:grpSp>
        <p:nvGrpSpPr>
          <p:cNvPr id="6" name="Group 5" descr="Tick flying off shirt">
            <a:extLst>
              <a:ext uri="{FF2B5EF4-FFF2-40B4-BE49-F238E27FC236}">
                <a16:creationId xmlns:a16="http://schemas.microsoft.com/office/drawing/2014/main" id="{00BB84C6-8602-48BD-B8BA-3D5D36F98126}"/>
              </a:ext>
            </a:extLst>
          </p:cNvPr>
          <p:cNvGrpSpPr/>
          <p:nvPr/>
        </p:nvGrpSpPr>
        <p:grpSpPr>
          <a:xfrm>
            <a:off x="7596915" y="3733800"/>
            <a:ext cx="663141" cy="424348"/>
            <a:chOff x="7596915" y="3733800"/>
            <a:chExt cx="663141" cy="424348"/>
          </a:xfrm>
        </p:grpSpPr>
        <p:pic>
          <p:nvPicPr>
            <p:cNvPr id="29" name="Picture 28" descr="Shape&#10;&#10;Description automatically generated">
              <a:extLst>
                <a:ext uri="{FF2B5EF4-FFF2-40B4-BE49-F238E27FC236}">
                  <a16:creationId xmlns:a16="http://schemas.microsoft.com/office/drawing/2014/main" id="{17FA6CBF-58E5-4655-9E9F-0B8DF3B722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2000"/>
            <a:stretch/>
          </p:blipFill>
          <p:spPr>
            <a:xfrm rot="19847957">
              <a:off x="8063174" y="3919338"/>
              <a:ext cx="196882" cy="238810"/>
            </a:xfrm>
            <a:prstGeom prst="rect">
              <a:avLst/>
            </a:prstGeom>
          </p:spPr>
        </p:pic>
        <p:sp>
          <p:nvSpPr>
            <p:cNvPr id="12" name="Arc 11">
              <a:extLst>
                <a:ext uri="{FF2B5EF4-FFF2-40B4-BE49-F238E27FC236}">
                  <a16:creationId xmlns:a16="http://schemas.microsoft.com/office/drawing/2014/main" id="{608225B5-A7BF-4EC6-B489-A9CA293CDBF6}"/>
                </a:ext>
              </a:extLst>
            </p:cNvPr>
            <p:cNvSpPr/>
            <p:nvPr/>
          </p:nvSpPr>
          <p:spPr>
            <a:xfrm rot="440964">
              <a:off x="7596915" y="3733800"/>
              <a:ext cx="407691" cy="181049"/>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C09937D4-3A34-4CF7-B99B-E331D12D7FF3}"/>
                </a:ext>
              </a:extLst>
            </p:cNvPr>
            <p:cNvSpPr/>
            <p:nvPr/>
          </p:nvSpPr>
          <p:spPr>
            <a:xfrm rot="636914">
              <a:off x="7615564" y="3852973"/>
              <a:ext cx="407691" cy="181049"/>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182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57D5CB-F421-4E2A-81B6-FF4D60AECD48}"/>
              </a:ext>
            </a:extLst>
          </p:cNvPr>
          <p:cNvSpPr>
            <a:spLocks noGrp="1"/>
          </p:cNvSpPr>
          <p:nvPr>
            <p:ph type="ctrTitle"/>
          </p:nvPr>
        </p:nvSpPr>
        <p:spPr>
          <a:xfrm>
            <a:off x="685800" y="2035175"/>
            <a:ext cx="7772400" cy="1470025"/>
          </a:xfrm>
        </p:spPr>
        <p:txBody>
          <a:bodyPr/>
          <a:lstStyle/>
          <a:p>
            <a:r>
              <a:rPr lang="en-US" dirty="0"/>
              <a:t>So…what are ticks?</a:t>
            </a:r>
          </a:p>
        </p:txBody>
      </p:sp>
      <p:pic>
        <p:nvPicPr>
          <p:cNvPr id="4" name="Graphic 3" descr="Question Mark with solid fill">
            <a:extLst>
              <a:ext uri="{FF2B5EF4-FFF2-40B4-BE49-F238E27FC236}">
                <a16:creationId xmlns:a16="http://schemas.microsoft.com/office/drawing/2014/main" id="{CABCA764-6510-4C06-9D1C-93AA449522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75">
            <a:off x="6258523" y="3134324"/>
            <a:ext cx="2362200" cy="2362200"/>
          </a:xfrm>
          <a:prstGeom prst="rect">
            <a:avLst/>
          </a:prstGeom>
        </p:spPr>
      </p:pic>
      <p:sp>
        <p:nvSpPr>
          <p:cNvPr id="3" name="Slide Number Placeholder 2">
            <a:extLst>
              <a:ext uri="{FF2B5EF4-FFF2-40B4-BE49-F238E27FC236}">
                <a16:creationId xmlns:a16="http://schemas.microsoft.com/office/drawing/2014/main" id="{7914A110-055B-4DD6-B474-D812E8DD5115}"/>
              </a:ext>
            </a:extLst>
          </p:cNvPr>
          <p:cNvSpPr>
            <a:spLocks noGrp="1"/>
          </p:cNvSpPr>
          <p:nvPr>
            <p:ph type="sldNum" sz="quarter" idx="12"/>
          </p:nvPr>
        </p:nvSpPr>
        <p:spPr/>
        <p:txBody>
          <a:bodyPr/>
          <a:lstStyle/>
          <a:p>
            <a:fld id="{A74F3F3D-AA83-49C9-8E77-7D06AD0F75E7}" type="slidenum">
              <a:rPr lang="en-US" altLang="en-US" smtClean="0"/>
              <a:pPr/>
              <a:t>4</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p:txBody>
          <a:bodyPr/>
          <a:lstStyle/>
          <a:p>
            <a:r>
              <a:rPr lang="en-US" dirty="0"/>
              <a:t>If you find a tick </a:t>
            </a:r>
            <a:r>
              <a:rPr lang="en-US" b="1" dirty="0"/>
              <a:t>ATTACHED</a:t>
            </a:r>
            <a:r>
              <a:rPr lang="en-US" dirty="0"/>
              <a:t> to your skin…</a:t>
            </a: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981200"/>
            <a:ext cx="3331431" cy="4144963"/>
          </a:xfrm>
        </p:spPr>
        <p:txBody>
          <a:bodyPr/>
          <a:lstStyle/>
          <a:p>
            <a:pPr marL="0" indent="0">
              <a:spcAft>
                <a:spcPts val="100"/>
              </a:spcAft>
              <a:buNone/>
            </a:pPr>
            <a:r>
              <a:rPr lang="en-US" sz="3600" b="1" dirty="0"/>
              <a:t>Tell an adult –</a:t>
            </a:r>
          </a:p>
          <a:p>
            <a:pPr marL="0" indent="0">
              <a:spcAft>
                <a:spcPts val="1200"/>
              </a:spcAft>
              <a:buNone/>
            </a:pPr>
            <a:r>
              <a:rPr lang="en-US" sz="3600" dirty="0"/>
              <a:t>biting ticks should be removed right away.</a:t>
            </a:r>
          </a:p>
        </p:txBody>
      </p:sp>
      <p:grpSp>
        <p:nvGrpSpPr>
          <p:cNvPr id="4" name="Group 3" descr="Kid talking to an adult about a tick that is attached to the skin on their arm">
            <a:extLst>
              <a:ext uri="{FF2B5EF4-FFF2-40B4-BE49-F238E27FC236}">
                <a16:creationId xmlns:a16="http://schemas.microsoft.com/office/drawing/2014/main" id="{DF0F2DE0-4A39-4D5B-AE4C-780CA099DFBA}"/>
              </a:ext>
            </a:extLst>
          </p:cNvPr>
          <p:cNvGrpSpPr/>
          <p:nvPr/>
        </p:nvGrpSpPr>
        <p:grpSpPr>
          <a:xfrm>
            <a:off x="3588402" y="1655762"/>
            <a:ext cx="5352592" cy="4379682"/>
            <a:chOff x="3588402" y="1655762"/>
            <a:chExt cx="5352592" cy="4379682"/>
          </a:xfrm>
        </p:grpSpPr>
        <p:grpSp>
          <p:nvGrpSpPr>
            <p:cNvPr id="29" name="Group 28">
              <a:extLst>
                <a:ext uri="{FF2B5EF4-FFF2-40B4-BE49-F238E27FC236}">
                  <a16:creationId xmlns:a16="http://schemas.microsoft.com/office/drawing/2014/main" id="{126B9EE8-4D48-4DB5-9427-0E3A7071A88A}"/>
                </a:ext>
              </a:extLst>
            </p:cNvPr>
            <p:cNvGrpSpPr/>
            <p:nvPr/>
          </p:nvGrpSpPr>
          <p:grpSpPr>
            <a:xfrm>
              <a:off x="5740593" y="1655762"/>
              <a:ext cx="3200401" cy="4379682"/>
              <a:chOff x="5334000" y="1347556"/>
              <a:chExt cx="3200401" cy="4379682"/>
            </a:xfrm>
          </p:grpSpPr>
          <p:pic>
            <p:nvPicPr>
              <p:cNvPr id="9" name="Graphic 8" descr="Man crossing arms">
                <a:extLst>
                  <a:ext uri="{FF2B5EF4-FFF2-40B4-BE49-F238E27FC236}">
                    <a16:creationId xmlns:a16="http://schemas.microsoft.com/office/drawing/2014/main" id="{B5E3DD04-844B-4F92-850B-FB15540A3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334000" y="2667000"/>
                <a:ext cx="3200401" cy="3060238"/>
              </a:xfrm>
              <a:prstGeom prst="rect">
                <a:avLst/>
              </a:prstGeom>
            </p:spPr>
          </p:pic>
          <p:pic>
            <p:nvPicPr>
              <p:cNvPr id="16" name="Graphic 15" descr="Boy with a flat top">
                <a:extLst>
                  <a:ext uri="{FF2B5EF4-FFF2-40B4-BE49-F238E27FC236}">
                    <a16:creationId xmlns:a16="http://schemas.microsoft.com/office/drawing/2014/main" id="{6909B3F1-6FA6-4C72-88B6-6CDCD9F1DD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324600" y="1347556"/>
                <a:ext cx="1631300" cy="1841038"/>
              </a:xfrm>
              <a:prstGeom prst="rect">
                <a:avLst/>
              </a:prstGeom>
            </p:spPr>
          </p:pic>
          <p:pic>
            <p:nvPicPr>
              <p:cNvPr id="20" name="Graphic 19" descr="A talking face">
                <a:extLst>
                  <a:ext uri="{FF2B5EF4-FFF2-40B4-BE49-F238E27FC236}">
                    <a16:creationId xmlns:a16="http://schemas.microsoft.com/office/drawing/2014/main" id="{D5564FB8-6B0E-438E-B9FE-E6090710B3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77000" y="2095347"/>
                <a:ext cx="758184" cy="900344"/>
              </a:xfrm>
              <a:prstGeom prst="rect">
                <a:avLst/>
              </a:prstGeom>
            </p:spPr>
          </p:pic>
        </p:grpSp>
        <p:grpSp>
          <p:nvGrpSpPr>
            <p:cNvPr id="24" name="Group 23">
              <a:extLst>
                <a:ext uri="{FF2B5EF4-FFF2-40B4-BE49-F238E27FC236}">
                  <a16:creationId xmlns:a16="http://schemas.microsoft.com/office/drawing/2014/main" id="{1A198360-62F8-4C89-B32D-4B083D813604}"/>
                </a:ext>
              </a:extLst>
            </p:cNvPr>
            <p:cNvGrpSpPr/>
            <p:nvPr/>
          </p:nvGrpSpPr>
          <p:grpSpPr>
            <a:xfrm>
              <a:off x="3588402" y="2535154"/>
              <a:ext cx="2126598" cy="3500290"/>
              <a:chOff x="981529" y="1676400"/>
              <a:chExt cx="2499943" cy="4114800"/>
            </a:xfrm>
          </p:grpSpPr>
          <p:pic>
            <p:nvPicPr>
              <p:cNvPr id="25" name="Graphic 24" descr="Woman wearing striped t-shirt">
                <a:extLst>
                  <a:ext uri="{FF2B5EF4-FFF2-40B4-BE49-F238E27FC236}">
                    <a16:creationId xmlns:a16="http://schemas.microsoft.com/office/drawing/2014/main" id="{E89E8B76-79A7-4CA1-9F8E-6462CD93FE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1529" y="3389680"/>
                <a:ext cx="2499943" cy="2401520"/>
              </a:xfrm>
              <a:prstGeom prst="rect">
                <a:avLst/>
              </a:prstGeom>
            </p:spPr>
          </p:pic>
          <p:pic>
            <p:nvPicPr>
              <p:cNvPr id="26" name="Graphic 25" descr="Boy with wavy hair">
                <a:extLst>
                  <a:ext uri="{FF2B5EF4-FFF2-40B4-BE49-F238E27FC236}">
                    <a16:creationId xmlns:a16="http://schemas.microsoft.com/office/drawing/2014/main" id="{EFAAE428-0979-4E72-9BD3-DDFB560F4C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82678" y="1676400"/>
                <a:ext cx="1641522" cy="1954192"/>
              </a:xfrm>
              <a:prstGeom prst="rect">
                <a:avLst/>
              </a:prstGeom>
            </p:spPr>
          </p:pic>
          <p:pic>
            <p:nvPicPr>
              <p:cNvPr id="28" name="Picture 27" descr="Icon&#10;&#10;Description automatically generated">
                <a:extLst>
                  <a:ext uri="{FF2B5EF4-FFF2-40B4-BE49-F238E27FC236}">
                    <a16:creationId xmlns:a16="http://schemas.microsoft.com/office/drawing/2014/main" id="{6CBF7EAA-9666-4BAD-9E89-2A734BB26439}"/>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132" t="15133"/>
              <a:stretch/>
            </p:blipFill>
            <p:spPr>
              <a:xfrm rot="2402969">
                <a:off x="1264687" y="4983973"/>
                <a:ext cx="175777" cy="143943"/>
              </a:xfrm>
              <a:prstGeom prst="rect">
                <a:avLst/>
              </a:prstGeom>
            </p:spPr>
          </p:pic>
        </p:grpSp>
        <p:pic>
          <p:nvPicPr>
            <p:cNvPr id="31" name="Graphic 30" descr="A crying face">
              <a:extLst>
                <a:ext uri="{FF2B5EF4-FFF2-40B4-BE49-F238E27FC236}">
                  <a16:creationId xmlns:a16="http://schemas.microsoft.com/office/drawing/2014/main" id="{37C27EDC-B0CE-4879-ADF2-0F2515E2FC84}"/>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29174"/>
            <a:stretch/>
          </p:blipFill>
          <p:spPr>
            <a:xfrm rot="21415661">
              <a:off x="4472912" y="3233501"/>
              <a:ext cx="799498" cy="566251"/>
            </a:xfrm>
            <a:prstGeom prst="rect">
              <a:avLst/>
            </a:prstGeom>
          </p:spPr>
        </p:pic>
        <p:sp>
          <p:nvSpPr>
            <p:cNvPr id="32" name="Rectangle 31">
              <a:extLst>
                <a:ext uri="{FF2B5EF4-FFF2-40B4-BE49-F238E27FC236}">
                  <a16:creationId xmlns:a16="http://schemas.microsoft.com/office/drawing/2014/main" id="{D969B989-F0B3-42E3-A332-E12DB25A33DF}"/>
                </a:ext>
              </a:extLst>
            </p:cNvPr>
            <p:cNvSpPr/>
            <p:nvPr/>
          </p:nvSpPr>
          <p:spPr>
            <a:xfrm>
              <a:off x="4458312" y="3610049"/>
              <a:ext cx="189888" cy="18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Happy face with missing teeth">
              <a:extLst>
                <a:ext uri="{FF2B5EF4-FFF2-40B4-BE49-F238E27FC236}">
                  <a16:creationId xmlns:a16="http://schemas.microsoft.com/office/drawing/2014/main" id="{33D26E94-5970-49C0-96C8-C97FAF667ABE}"/>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62480" b="1"/>
            <a:stretch/>
          </p:blipFill>
          <p:spPr>
            <a:xfrm>
              <a:off x="4571248" y="3757119"/>
              <a:ext cx="642794" cy="299104"/>
            </a:xfrm>
            <a:prstGeom prst="rect">
              <a:avLst/>
            </a:prstGeom>
          </p:spPr>
        </p:pic>
      </p:grpSp>
      <p:sp>
        <p:nvSpPr>
          <p:cNvPr id="17" name="Oval 16">
            <a:extLst>
              <a:ext uri="{FF2B5EF4-FFF2-40B4-BE49-F238E27FC236}">
                <a16:creationId xmlns:a16="http://schemas.microsoft.com/office/drawing/2014/main" id="{83EED97E-BEF2-4D6F-B2CA-AB9528F1F48D}"/>
              </a:ext>
              <a:ext uri="{C183D7F6-B498-43B3-948B-1728B52AA6E4}">
                <adec:decorative xmlns:adec="http://schemas.microsoft.com/office/drawing/2017/decorative" val="1"/>
              </a:ext>
            </a:extLst>
          </p:cNvPr>
          <p:cNvSpPr/>
          <p:nvPr/>
        </p:nvSpPr>
        <p:spPr>
          <a:xfrm>
            <a:off x="3751227" y="5257800"/>
            <a:ext cx="304260" cy="30426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2B6BC7A-2D29-41E7-A849-04DA79DD6990}"/>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40</a:t>
            </a:fld>
            <a:endParaRPr lang="en-US" altLang="en-US" dirty="0"/>
          </a:p>
        </p:txBody>
      </p:sp>
    </p:spTree>
    <p:extLst>
      <p:ext uri="{BB962C8B-B14F-4D97-AF65-F5344CB8AC3E}">
        <p14:creationId xmlns:p14="http://schemas.microsoft.com/office/powerpoint/2010/main" val="413313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p:txBody>
          <a:bodyPr/>
          <a:lstStyle/>
          <a:p>
            <a:r>
              <a:rPr lang="en-US" dirty="0"/>
              <a:t>If you find a tick </a:t>
            </a:r>
            <a:r>
              <a:rPr lang="en-US" b="1" dirty="0"/>
              <a:t>ATTACHED</a:t>
            </a:r>
            <a:r>
              <a:rPr lang="en-US" dirty="0"/>
              <a:t> to your skin…</a:t>
            </a:r>
            <a:r>
              <a:rPr lang="en-US" sz="400" dirty="0">
                <a:solidFill>
                  <a:schemeClr val="bg1"/>
                </a:solidFill>
              </a:rPr>
              <a:t>(</a:t>
            </a:r>
            <a:r>
              <a:rPr lang="en-US" sz="100" dirty="0">
                <a:solidFill>
                  <a:schemeClr val="bg1"/>
                </a:solidFill>
              </a:rPr>
              <a:t>continued)</a:t>
            </a:r>
            <a:endParaRPr lang="en-US" dirty="0">
              <a:solidFill>
                <a:schemeClr val="bg1"/>
              </a:solidFill>
            </a:endParaRP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981201"/>
            <a:ext cx="5029200" cy="3733800"/>
          </a:xfrm>
        </p:spPr>
        <p:txBody>
          <a:bodyPr anchor="ctr"/>
          <a:lstStyle/>
          <a:p>
            <a:pPr>
              <a:spcAft>
                <a:spcPts val="2400"/>
              </a:spcAft>
            </a:pPr>
            <a:r>
              <a:rPr lang="en-US" sz="3100" dirty="0"/>
              <a:t>An adult can help you get the tick out of your skin safely using </a:t>
            </a:r>
            <a:r>
              <a:rPr lang="en-US" sz="3100" b="1" dirty="0"/>
              <a:t>tweezers.</a:t>
            </a:r>
          </a:p>
          <a:p>
            <a:r>
              <a:rPr lang="en-US" sz="3100" u="sng" dirty="0"/>
              <a:t>Do not</a:t>
            </a:r>
            <a:r>
              <a:rPr lang="en-US" sz="3100" dirty="0"/>
              <a:t> squish or crush </a:t>
            </a:r>
            <a:br>
              <a:rPr lang="en-US" sz="3100" dirty="0"/>
            </a:br>
            <a:r>
              <a:rPr lang="en-US" sz="3100" dirty="0"/>
              <a:t>the tick.</a:t>
            </a:r>
          </a:p>
        </p:txBody>
      </p:sp>
      <p:pic>
        <p:nvPicPr>
          <p:cNvPr id="4" name="Picture 15" descr="Tick being removed with tweezers">
            <a:extLst>
              <a:ext uri="{FF2B5EF4-FFF2-40B4-BE49-F238E27FC236}">
                <a16:creationId xmlns:a16="http://schemas.microsoft.com/office/drawing/2014/main" id="{A8C62191-0D39-4444-A14E-AA20C68B57D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388" y="2362200"/>
            <a:ext cx="30464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D69C3E9-151A-4D75-ACBD-FEC2CCBD7B99}"/>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41</a:t>
            </a:fld>
            <a:endParaRPr lang="en-US" altLang="en-US" dirty="0"/>
          </a:p>
        </p:txBody>
      </p:sp>
    </p:spTree>
    <p:extLst>
      <p:ext uri="{BB962C8B-B14F-4D97-AF65-F5344CB8AC3E}">
        <p14:creationId xmlns:p14="http://schemas.microsoft.com/office/powerpoint/2010/main" val="292253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BE7-5A9F-4FA6-A1CE-5E4184C6C91A}"/>
              </a:ext>
            </a:extLst>
          </p:cNvPr>
          <p:cNvSpPr>
            <a:spLocks noGrp="1"/>
          </p:cNvSpPr>
          <p:nvPr>
            <p:ph type="title"/>
          </p:nvPr>
        </p:nvSpPr>
        <p:spPr>
          <a:xfrm>
            <a:off x="1257300" y="274638"/>
            <a:ext cx="6629400" cy="1143000"/>
          </a:xfrm>
        </p:spPr>
        <p:txBody>
          <a:bodyPr/>
          <a:lstStyle/>
          <a:p>
            <a:r>
              <a:rPr lang="en-US" dirty="0"/>
              <a:t>How to remove a tick the </a:t>
            </a:r>
            <a:r>
              <a:rPr lang="en-US" b="1" dirty="0"/>
              <a:t>RIGHT</a:t>
            </a:r>
            <a:r>
              <a:rPr lang="en-US" dirty="0"/>
              <a:t> way </a:t>
            </a:r>
          </a:p>
        </p:txBody>
      </p:sp>
      <p:sp>
        <p:nvSpPr>
          <p:cNvPr id="3" name="Content Placeholder 2">
            <a:extLst>
              <a:ext uri="{FF2B5EF4-FFF2-40B4-BE49-F238E27FC236}">
                <a16:creationId xmlns:a16="http://schemas.microsoft.com/office/drawing/2014/main" id="{B37A0EA5-7125-479A-8AD5-9AFAA7FC8BC3}"/>
              </a:ext>
            </a:extLst>
          </p:cNvPr>
          <p:cNvSpPr>
            <a:spLocks noGrp="1"/>
          </p:cNvSpPr>
          <p:nvPr>
            <p:ph idx="1"/>
          </p:nvPr>
        </p:nvSpPr>
        <p:spPr>
          <a:xfrm>
            <a:off x="457200" y="1600200"/>
            <a:ext cx="4876800" cy="4419600"/>
          </a:xfrm>
        </p:spPr>
        <p:txBody>
          <a:bodyPr/>
          <a:lstStyle/>
          <a:p>
            <a:pPr marL="514350" indent="-514350" algn="l">
              <a:buFont typeface="+mj-lt"/>
              <a:buAutoNum type="arabicPeriod"/>
            </a:pPr>
            <a:r>
              <a:rPr lang="en-US" sz="2500" i="0" dirty="0">
                <a:solidFill>
                  <a:srgbClr val="202020"/>
                </a:solidFill>
                <a:effectLst/>
              </a:rPr>
              <a:t>An adult should use tweezers (or a tissue) to grab the tick as close to your skin possible.</a:t>
            </a:r>
            <a:endParaRPr lang="en-US" sz="2500" dirty="0">
              <a:solidFill>
                <a:srgbClr val="202020"/>
              </a:solidFill>
            </a:endParaRPr>
          </a:p>
          <a:p>
            <a:pPr marL="514350" indent="-514350" algn="l">
              <a:spcBef>
                <a:spcPts val="1200"/>
              </a:spcBef>
              <a:spcAft>
                <a:spcPts val="600"/>
              </a:spcAft>
              <a:buFont typeface="+mj-lt"/>
              <a:buAutoNum type="arabicPeriod"/>
            </a:pPr>
            <a:r>
              <a:rPr lang="en-US" sz="2500" i="0" dirty="0">
                <a:solidFill>
                  <a:srgbClr val="202020"/>
                </a:solidFill>
                <a:effectLst/>
              </a:rPr>
              <a:t>Slowly and steadily pull the tick up and out – do not jerk or twist the tick.</a:t>
            </a:r>
          </a:p>
          <a:p>
            <a:pPr marL="514350" indent="-514350" algn="l">
              <a:spcBef>
                <a:spcPts val="1200"/>
              </a:spcBef>
              <a:spcAft>
                <a:spcPts val="600"/>
              </a:spcAft>
              <a:buFont typeface="+mj-lt"/>
              <a:buAutoNum type="arabicPeriod"/>
            </a:pPr>
            <a:r>
              <a:rPr lang="en-US" sz="2500" dirty="0">
                <a:solidFill>
                  <a:srgbClr val="202020"/>
                </a:solidFill>
              </a:rPr>
              <a:t>Put the tick in a sealed bag or flush it down the toilet.</a:t>
            </a:r>
            <a:endParaRPr lang="en-US" sz="2500" i="0" dirty="0">
              <a:solidFill>
                <a:srgbClr val="202020"/>
              </a:solidFill>
              <a:effectLst/>
            </a:endParaRPr>
          </a:p>
          <a:p>
            <a:pPr marL="514350" indent="-514350" algn="l">
              <a:buFont typeface="+mj-lt"/>
              <a:buAutoNum type="arabicPeriod"/>
            </a:pPr>
            <a:r>
              <a:rPr lang="en-US" sz="2500" i="0" dirty="0">
                <a:solidFill>
                  <a:srgbClr val="202020"/>
                </a:solidFill>
                <a:effectLst/>
              </a:rPr>
              <a:t>Clean the bite area (and your hands) with soap and water.</a:t>
            </a:r>
          </a:p>
        </p:txBody>
      </p:sp>
      <p:pic>
        <p:nvPicPr>
          <p:cNvPr id="2050" name="Picture 2" descr="Remove tick with tweezers">
            <a:extLst>
              <a:ext uri="{FF2B5EF4-FFF2-40B4-BE49-F238E27FC236}">
                <a16:creationId xmlns:a16="http://schemas.microsoft.com/office/drawing/2014/main" id="{1CEC8F37-FEDB-4282-9D53-CB39EA143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81200"/>
            <a:ext cx="3505200" cy="32936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2ED3FBE-2413-498F-BB07-50C534C4A03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42</a:t>
            </a:fld>
            <a:endParaRPr lang="en-US" altLang="en-US" dirty="0"/>
          </a:p>
        </p:txBody>
      </p:sp>
    </p:spTree>
    <p:extLst>
      <p:ext uri="{BB962C8B-B14F-4D97-AF65-F5344CB8AC3E}">
        <p14:creationId xmlns:p14="http://schemas.microsoft.com/office/powerpoint/2010/main" val="243975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8C4E-20A9-47C4-9FEB-22417AA07E63}"/>
              </a:ext>
            </a:extLst>
          </p:cNvPr>
          <p:cNvSpPr>
            <a:spLocks noGrp="1"/>
          </p:cNvSpPr>
          <p:nvPr>
            <p:ph type="title"/>
          </p:nvPr>
        </p:nvSpPr>
        <p:spPr>
          <a:xfrm>
            <a:off x="457200" y="609599"/>
            <a:ext cx="8229600" cy="838201"/>
          </a:xfrm>
        </p:spPr>
        <p:txBody>
          <a:bodyPr/>
          <a:lstStyle/>
          <a:p>
            <a:r>
              <a:rPr lang="en-US" dirty="0"/>
              <a:t>Why should you remove a tick </a:t>
            </a:r>
            <a:br>
              <a:rPr lang="en-US" dirty="0"/>
            </a:br>
            <a:r>
              <a:rPr lang="en-US" dirty="0"/>
              <a:t>right away?</a:t>
            </a:r>
          </a:p>
        </p:txBody>
      </p:sp>
      <p:sp>
        <p:nvSpPr>
          <p:cNvPr id="3" name="Content Placeholder 2">
            <a:extLst>
              <a:ext uri="{FF2B5EF4-FFF2-40B4-BE49-F238E27FC236}">
                <a16:creationId xmlns:a16="http://schemas.microsoft.com/office/drawing/2014/main" id="{3DD1DB2A-ABB6-4ECE-ABE1-AE0CB576ACF1}"/>
              </a:ext>
            </a:extLst>
          </p:cNvPr>
          <p:cNvSpPr>
            <a:spLocks noGrp="1"/>
          </p:cNvSpPr>
          <p:nvPr>
            <p:ph idx="1"/>
          </p:nvPr>
        </p:nvSpPr>
        <p:spPr>
          <a:xfrm>
            <a:off x="457200" y="2057400"/>
            <a:ext cx="7772400" cy="4068763"/>
          </a:xfrm>
        </p:spPr>
        <p:txBody>
          <a:bodyPr/>
          <a:lstStyle/>
          <a:p>
            <a:pPr>
              <a:spcAft>
                <a:spcPts val="1200"/>
              </a:spcAft>
            </a:pPr>
            <a:r>
              <a:rPr lang="en-US" dirty="0"/>
              <a:t>Ticks can </a:t>
            </a:r>
            <a:r>
              <a:rPr lang="en-US" b="1" dirty="0"/>
              <a:t>spread germs </a:t>
            </a:r>
            <a:r>
              <a:rPr lang="en-US" dirty="0"/>
              <a:t>when they bite. </a:t>
            </a:r>
          </a:p>
          <a:p>
            <a:pPr>
              <a:spcAft>
                <a:spcPts val="1200"/>
              </a:spcAft>
            </a:pPr>
            <a:r>
              <a:rPr lang="en-US" dirty="0"/>
              <a:t>It’s important to remove a tick as soon as you find one so you don’t get sick.</a:t>
            </a:r>
          </a:p>
          <a:p>
            <a:r>
              <a:rPr lang="en-US" dirty="0"/>
              <a:t>If you feel sick after a tick bite, tell an adult so that you can talk to a doctor.</a:t>
            </a:r>
          </a:p>
        </p:txBody>
      </p:sp>
      <p:sp>
        <p:nvSpPr>
          <p:cNvPr id="4" name="Slide Number Placeholder 3">
            <a:extLst>
              <a:ext uri="{FF2B5EF4-FFF2-40B4-BE49-F238E27FC236}">
                <a16:creationId xmlns:a16="http://schemas.microsoft.com/office/drawing/2014/main" id="{86001361-DF7E-4F79-BF4C-8E19233D8872}"/>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43</a:t>
            </a:fld>
            <a:endParaRPr lang="en-US" altLang="en-US" dirty="0"/>
          </a:p>
        </p:txBody>
      </p:sp>
    </p:spTree>
    <p:extLst>
      <p:ext uri="{BB962C8B-B14F-4D97-AF65-F5344CB8AC3E}">
        <p14:creationId xmlns:p14="http://schemas.microsoft.com/office/powerpoint/2010/main" val="194274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13BAA-CD99-4C11-809C-6EE98D27EB2B}"/>
              </a:ext>
            </a:extLst>
          </p:cNvPr>
          <p:cNvSpPr>
            <a:spLocks noGrp="1"/>
          </p:cNvSpPr>
          <p:nvPr>
            <p:ph type="title"/>
          </p:nvPr>
        </p:nvSpPr>
        <p:spPr/>
        <p:txBody>
          <a:bodyPr/>
          <a:lstStyle/>
          <a:p>
            <a:r>
              <a:rPr lang="en-US" dirty="0"/>
              <a:t>Now, get out there and </a:t>
            </a:r>
            <a:br>
              <a:rPr lang="en-US" dirty="0"/>
            </a:br>
            <a:r>
              <a:rPr lang="en-US" dirty="0"/>
              <a:t>start exploring!</a:t>
            </a:r>
          </a:p>
        </p:txBody>
      </p:sp>
      <p:sp>
        <p:nvSpPr>
          <p:cNvPr id="3" name="Content Placeholder 2">
            <a:extLst>
              <a:ext uri="{FF2B5EF4-FFF2-40B4-BE49-F238E27FC236}">
                <a16:creationId xmlns:a16="http://schemas.microsoft.com/office/drawing/2014/main" id="{044E8B76-D396-49A5-B158-9221E0CD2931}"/>
              </a:ext>
            </a:extLst>
          </p:cNvPr>
          <p:cNvSpPr>
            <a:spLocks noGrp="1"/>
          </p:cNvSpPr>
          <p:nvPr>
            <p:ph idx="1"/>
          </p:nvPr>
        </p:nvSpPr>
        <p:spPr>
          <a:xfrm>
            <a:off x="457200" y="1600200"/>
            <a:ext cx="8534400" cy="4648200"/>
          </a:xfrm>
        </p:spPr>
        <p:txBody>
          <a:bodyPr anchor="b"/>
          <a:lstStyle/>
          <a:p>
            <a:pPr marL="0" indent="0" algn="r">
              <a:buNone/>
            </a:pPr>
            <a:r>
              <a:rPr lang="en-US" dirty="0"/>
              <a:t>Because now you know how to…</a:t>
            </a:r>
          </a:p>
        </p:txBody>
      </p:sp>
      <p:grpSp>
        <p:nvGrpSpPr>
          <p:cNvPr id="23" name="Group 30">
            <a:extLst>
              <a:ext uri="{FF2B5EF4-FFF2-40B4-BE49-F238E27FC236}">
                <a16:creationId xmlns:a16="http://schemas.microsoft.com/office/drawing/2014/main" id="{1C9DB2CC-3873-4066-AF4A-F541D4E3C53B}"/>
              </a:ext>
              <a:ext uri="{C183D7F6-B498-43B3-948B-1728B52AA6E4}">
                <adec:decorative xmlns:adec="http://schemas.microsoft.com/office/drawing/2017/decorative" val="1"/>
              </a:ext>
            </a:extLst>
          </p:cNvPr>
          <p:cNvGrpSpPr>
            <a:grpSpLocks/>
          </p:cNvGrpSpPr>
          <p:nvPr/>
        </p:nvGrpSpPr>
        <p:grpSpPr bwMode="auto">
          <a:xfrm>
            <a:off x="2133600" y="1751725"/>
            <a:ext cx="5280554" cy="3887075"/>
            <a:chOff x="12048" y="5904"/>
            <a:chExt cx="3503" cy="2598"/>
          </a:xfrm>
        </p:grpSpPr>
        <p:sp>
          <p:nvSpPr>
            <p:cNvPr id="24" name="Oval 31">
              <a:extLst>
                <a:ext uri="{FF2B5EF4-FFF2-40B4-BE49-F238E27FC236}">
                  <a16:creationId xmlns:a16="http://schemas.microsoft.com/office/drawing/2014/main" id="{FE399B5A-531A-4FF0-913A-65DDE180077E}"/>
                </a:ext>
              </a:extLst>
            </p:cNvPr>
            <p:cNvSpPr>
              <a:spLocks noChangeAspect="1" noChangeArrowheads="1"/>
            </p:cNvSpPr>
            <p:nvPr/>
          </p:nvSpPr>
          <p:spPr bwMode="auto">
            <a:xfrm rot="567740">
              <a:off x="13288" y="5960"/>
              <a:ext cx="142"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2">
              <a:extLst>
                <a:ext uri="{FF2B5EF4-FFF2-40B4-BE49-F238E27FC236}">
                  <a16:creationId xmlns:a16="http://schemas.microsoft.com/office/drawing/2014/main" id="{75150E5A-D01D-4770-A81C-717DD3A3556C}"/>
                </a:ext>
              </a:extLst>
            </p:cNvPr>
            <p:cNvSpPr>
              <a:spLocks noChangeAspect="1" noChangeArrowheads="1"/>
            </p:cNvSpPr>
            <p:nvPr/>
          </p:nvSpPr>
          <p:spPr bwMode="auto">
            <a:xfrm rot="-567740">
              <a:off x="13536" y="5960"/>
              <a:ext cx="141" cy="3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 name="Group 33">
              <a:extLst>
                <a:ext uri="{FF2B5EF4-FFF2-40B4-BE49-F238E27FC236}">
                  <a16:creationId xmlns:a16="http://schemas.microsoft.com/office/drawing/2014/main" id="{83E62935-CC39-44C4-9A9D-26AA6AD62701}"/>
                </a:ext>
              </a:extLst>
            </p:cNvPr>
            <p:cNvGrpSpPr>
              <a:grpSpLocks/>
            </p:cNvGrpSpPr>
            <p:nvPr/>
          </p:nvGrpSpPr>
          <p:grpSpPr bwMode="auto">
            <a:xfrm>
              <a:off x="12048" y="5904"/>
              <a:ext cx="3503" cy="2598"/>
              <a:chOff x="10704" y="5568"/>
              <a:chExt cx="3503" cy="2598"/>
            </a:xfrm>
          </p:grpSpPr>
          <p:sp>
            <p:nvSpPr>
              <p:cNvPr id="27" name="Oval 34">
                <a:extLst>
                  <a:ext uri="{FF2B5EF4-FFF2-40B4-BE49-F238E27FC236}">
                    <a16:creationId xmlns:a16="http://schemas.microsoft.com/office/drawing/2014/main" id="{80D324AB-94C6-4E2A-BF74-734328A46685}"/>
                  </a:ext>
                </a:extLst>
              </p:cNvPr>
              <p:cNvSpPr>
                <a:spLocks noChangeAspect="1" noChangeArrowheads="1"/>
              </p:cNvSpPr>
              <p:nvPr/>
            </p:nvSpPr>
            <p:spPr bwMode="auto">
              <a:xfrm>
                <a:off x="13248" y="6816"/>
                <a:ext cx="459" cy="17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35">
                <a:extLst>
                  <a:ext uri="{FF2B5EF4-FFF2-40B4-BE49-F238E27FC236}">
                    <a16:creationId xmlns:a16="http://schemas.microsoft.com/office/drawing/2014/main" id="{996D4BCC-6EA8-4963-A5CD-96A2D2D34B1D}"/>
                  </a:ext>
                </a:extLst>
              </p:cNvPr>
              <p:cNvGrpSpPr>
                <a:grpSpLocks/>
              </p:cNvGrpSpPr>
              <p:nvPr/>
            </p:nvGrpSpPr>
            <p:grpSpPr bwMode="auto">
              <a:xfrm>
                <a:off x="10704" y="5568"/>
                <a:ext cx="3503" cy="2598"/>
                <a:chOff x="12672" y="5760"/>
                <a:chExt cx="3503" cy="2598"/>
              </a:xfrm>
            </p:grpSpPr>
            <p:sp>
              <p:nvSpPr>
                <p:cNvPr id="29" name="Oval 36">
                  <a:extLst>
                    <a:ext uri="{FF2B5EF4-FFF2-40B4-BE49-F238E27FC236}">
                      <a16:creationId xmlns:a16="http://schemas.microsoft.com/office/drawing/2014/main" id="{BCCBF2A0-7F17-4A85-A220-3198AC50F078}"/>
                    </a:ext>
                  </a:extLst>
                </p:cNvPr>
                <p:cNvSpPr>
                  <a:spLocks noChangeAspect="1" noChangeArrowheads="1"/>
                </p:cNvSpPr>
                <p:nvPr/>
              </p:nvSpPr>
              <p:spPr bwMode="auto">
                <a:xfrm>
                  <a:off x="13680" y="6144"/>
                  <a:ext cx="955" cy="27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37">
                  <a:extLst>
                    <a:ext uri="{FF2B5EF4-FFF2-40B4-BE49-F238E27FC236}">
                      <a16:creationId xmlns:a16="http://schemas.microsoft.com/office/drawing/2014/main" id="{D4E3D6DD-1BAA-4A92-9207-F4BA38C4148A}"/>
                    </a:ext>
                  </a:extLst>
                </p:cNvPr>
                <p:cNvGrpSpPr>
                  <a:grpSpLocks/>
                </p:cNvGrpSpPr>
                <p:nvPr/>
              </p:nvGrpSpPr>
              <p:grpSpPr bwMode="auto">
                <a:xfrm>
                  <a:off x="12672" y="5760"/>
                  <a:ext cx="3503" cy="2598"/>
                  <a:chOff x="12768" y="5280"/>
                  <a:chExt cx="3503" cy="2598"/>
                </a:xfrm>
              </p:grpSpPr>
              <p:sp>
                <p:nvSpPr>
                  <p:cNvPr id="31" name="Oval 38">
                    <a:extLst>
                      <a:ext uri="{FF2B5EF4-FFF2-40B4-BE49-F238E27FC236}">
                        <a16:creationId xmlns:a16="http://schemas.microsoft.com/office/drawing/2014/main" id="{4325E75E-A813-4234-BC45-D1E0DA6B5980}"/>
                      </a:ext>
                    </a:extLst>
                  </p:cNvPr>
                  <p:cNvSpPr>
                    <a:spLocks noChangeArrowheads="1"/>
                  </p:cNvSpPr>
                  <p:nvPr/>
                </p:nvSpPr>
                <p:spPr bwMode="auto">
                  <a:xfrm rot="-2868322">
                    <a:off x="14895" y="7347"/>
                    <a:ext cx="236" cy="12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pSp>
                <p:nvGrpSpPr>
                  <p:cNvPr id="32" name="Group 39">
                    <a:extLst>
                      <a:ext uri="{FF2B5EF4-FFF2-40B4-BE49-F238E27FC236}">
                        <a16:creationId xmlns:a16="http://schemas.microsoft.com/office/drawing/2014/main" id="{754055C0-5589-4DF3-8D99-2BBE02FC9A67}"/>
                      </a:ext>
                    </a:extLst>
                  </p:cNvPr>
                  <p:cNvGrpSpPr>
                    <a:grpSpLocks/>
                  </p:cNvGrpSpPr>
                  <p:nvPr/>
                </p:nvGrpSpPr>
                <p:grpSpPr bwMode="auto">
                  <a:xfrm>
                    <a:off x="12768" y="5280"/>
                    <a:ext cx="3503" cy="2598"/>
                    <a:chOff x="12768" y="5280"/>
                    <a:chExt cx="3503" cy="2598"/>
                  </a:xfrm>
                </p:grpSpPr>
                <p:sp>
                  <p:nvSpPr>
                    <p:cNvPr id="33" name="Oval 40">
                      <a:extLst>
                        <a:ext uri="{FF2B5EF4-FFF2-40B4-BE49-F238E27FC236}">
                          <a16:creationId xmlns:a16="http://schemas.microsoft.com/office/drawing/2014/main" id="{0B9D5CBE-1877-4E52-A685-92CC973BD08D}"/>
                        </a:ext>
                      </a:extLst>
                    </p:cNvPr>
                    <p:cNvSpPr>
                      <a:spLocks noChangeAspect="1" noChangeArrowheads="1"/>
                    </p:cNvSpPr>
                    <p:nvPr/>
                  </p:nvSpPr>
                  <p:spPr bwMode="auto">
                    <a:xfrm>
                      <a:off x="14819" y="7440"/>
                      <a:ext cx="200" cy="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 name="Group 41">
                      <a:extLst>
                        <a:ext uri="{FF2B5EF4-FFF2-40B4-BE49-F238E27FC236}">
                          <a16:creationId xmlns:a16="http://schemas.microsoft.com/office/drawing/2014/main" id="{88013FBF-697A-4667-A897-C3D395BEA0BD}"/>
                        </a:ext>
                      </a:extLst>
                    </p:cNvPr>
                    <p:cNvGrpSpPr>
                      <a:grpSpLocks/>
                    </p:cNvGrpSpPr>
                    <p:nvPr/>
                  </p:nvGrpSpPr>
                  <p:grpSpPr bwMode="auto">
                    <a:xfrm>
                      <a:off x="12768" y="5280"/>
                      <a:ext cx="3503" cy="2598"/>
                      <a:chOff x="12768" y="5472"/>
                      <a:chExt cx="3503" cy="2598"/>
                    </a:xfrm>
                  </p:grpSpPr>
                  <p:grpSp>
                    <p:nvGrpSpPr>
                      <p:cNvPr id="35" name="Group 42">
                        <a:extLst>
                          <a:ext uri="{FF2B5EF4-FFF2-40B4-BE49-F238E27FC236}">
                            <a16:creationId xmlns:a16="http://schemas.microsoft.com/office/drawing/2014/main" id="{007B4ECA-504E-4E07-95E8-C17033FDB328}"/>
                          </a:ext>
                        </a:extLst>
                      </p:cNvPr>
                      <p:cNvGrpSpPr>
                        <a:grpSpLocks/>
                      </p:cNvGrpSpPr>
                      <p:nvPr/>
                    </p:nvGrpSpPr>
                    <p:grpSpPr bwMode="auto">
                      <a:xfrm>
                        <a:off x="13503" y="7632"/>
                        <a:ext cx="301" cy="319"/>
                        <a:chOff x="11987" y="7857"/>
                        <a:chExt cx="301" cy="319"/>
                      </a:xfrm>
                    </p:grpSpPr>
                    <p:sp>
                      <p:nvSpPr>
                        <p:cNvPr id="37" name="Oval 43">
                          <a:extLst>
                            <a:ext uri="{FF2B5EF4-FFF2-40B4-BE49-F238E27FC236}">
                              <a16:creationId xmlns:a16="http://schemas.microsoft.com/office/drawing/2014/main" id="{61F214BA-AA9C-4740-88E7-EF4DC22803E6}"/>
                            </a:ext>
                          </a:extLst>
                        </p:cNvPr>
                        <p:cNvSpPr>
                          <a:spLocks noChangeAspect="1" noChangeArrowheads="1"/>
                        </p:cNvSpPr>
                        <p:nvPr/>
                      </p:nvSpPr>
                      <p:spPr bwMode="auto">
                        <a:xfrm>
                          <a:off x="12093" y="7857"/>
                          <a:ext cx="106" cy="141"/>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4">
                          <a:extLst>
                            <a:ext uri="{FF2B5EF4-FFF2-40B4-BE49-F238E27FC236}">
                              <a16:creationId xmlns:a16="http://schemas.microsoft.com/office/drawing/2014/main" id="{DEAD6350-056F-4A34-B93F-9E50990EEF05}"/>
                            </a:ext>
                          </a:extLst>
                        </p:cNvPr>
                        <p:cNvSpPr>
                          <a:spLocks noChangeAspect="1" noChangeArrowheads="1"/>
                        </p:cNvSpPr>
                        <p:nvPr/>
                      </p:nvSpPr>
                      <p:spPr bwMode="auto">
                        <a:xfrm>
                          <a:off x="11987" y="7942"/>
                          <a:ext cx="301"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6" name="Picture 45">
                        <a:extLst>
                          <a:ext uri="{FF2B5EF4-FFF2-40B4-BE49-F238E27FC236}">
                            <a16:creationId xmlns:a16="http://schemas.microsoft.com/office/drawing/2014/main" id="{B52B16A6-A724-4959-8827-08127B24D5B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68" y="5472"/>
                        <a:ext cx="3503" cy="2598"/>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grpSp>
      <p:sp>
        <p:nvSpPr>
          <p:cNvPr id="5" name="Slide Number Placeholder 4">
            <a:extLst>
              <a:ext uri="{FF2B5EF4-FFF2-40B4-BE49-F238E27FC236}">
                <a16:creationId xmlns:a16="http://schemas.microsoft.com/office/drawing/2014/main" id="{1E75195E-A07C-4A1B-BFE0-F9853144FFC1}"/>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44</a:t>
            </a:fld>
            <a:endParaRPr lang="en-US" altLang="en-US" dirty="0"/>
          </a:p>
        </p:txBody>
      </p:sp>
    </p:spTree>
    <p:extLst>
      <p:ext uri="{BB962C8B-B14F-4D97-AF65-F5344CB8AC3E}">
        <p14:creationId xmlns:p14="http://schemas.microsoft.com/office/powerpoint/2010/main" val="39550468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A7BE7B-B4F3-4999-9BD7-DA8E09DF5C20}"/>
              </a:ext>
            </a:extLst>
          </p:cNvPr>
          <p:cNvSpPr>
            <a:spLocks noGrp="1"/>
          </p:cNvSpPr>
          <p:nvPr>
            <p:ph type="title" idx="4294967295"/>
          </p:nvPr>
        </p:nvSpPr>
        <p:spPr/>
        <p:txBody>
          <a:bodyPr/>
          <a:lstStyle/>
          <a:p>
            <a:r>
              <a:rPr lang="en-US" sz="2000" dirty="0">
                <a:solidFill>
                  <a:schemeClr val="bg1"/>
                </a:solidFill>
              </a:rPr>
              <a:t>Don’t Let the Ticks Bite! (end of</a:t>
            </a:r>
            <a:r>
              <a:rPr lang="en-US" sz="2000" baseline="0" dirty="0">
                <a:solidFill>
                  <a:schemeClr val="bg1"/>
                </a:solidFill>
              </a:rPr>
              <a:t> presentation)</a:t>
            </a:r>
            <a:endParaRPr lang="en-US" dirty="0">
              <a:solidFill>
                <a:schemeClr val="bg1"/>
              </a:solidFill>
            </a:endParaRPr>
          </a:p>
        </p:txBody>
      </p:sp>
      <p:sp>
        <p:nvSpPr>
          <p:cNvPr id="3" name="Text Placeholder 2">
            <a:extLst>
              <a:ext uri="{FF2B5EF4-FFF2-40B4-BE49-F238E27FC236}">
                <a16:creationId xmlns:a16="http://schemas.microsoft.com/office/drawing/2014/main" id="{72FB1B56-C58E-4AF8-A4C1-592C39CADD06}"/>
              </a:ext>
            </a:extLst>
          </p:cNvPr>
          <p:cNvSpPr>
            <a:spLocks noGrp="1"/>
          </p:cNvSpPr>
          <p:nvPr>
            <p:ph type="body" sz="quarter" idx="13"/>
          </p:nvPr>
        </p:nvSpPr>
        <p:spPr/>
        <p:txBody>
          <a:bodyPr/>
          <a:lstStyle/>
          <a:p>
            <a:pPr marL="0" indent="0">
              <a:buNone/>
            </a:pPr>
            <a:r>
              <a:rPr lang="en-US" sz="2000" dirty="0">
                <a:solidFill>
                  <a:schemeClr val="bg1"/>
                </a:solidFill>
              </a:rPr>
              <a:t>California Department of Public Health</a:t>
            </a:r>
          </a:p>
          <a:p>
            <a:pPr marL="0" indent="0">
              <a:buNone/>
            </a:pPr>
            <a:r>
              <a:rPr lang="en-US" sz="2000" dirty="0">
                <a:solidFill>
                  <a:schemeClr val="bg1"/>
                </a:solidFill>
              </a:rPr>
              <a:t>Vector-Borne Disease Section </a:t>
            </a:r>
          </a:p>
        </p:txBody>
      </p:sp>
      <p:sp>
        <p:nvSpPr>
          <p:cNvPr id="3090" name="Text Box 18"/>
          <p:cNvSpPr txBox="1">
            <a:spLocks noChangeArrowheads="1"/>
          </p:cNvSpPr>
          <p:nvPr/>
        </p:nvSpPr>
        <p:spPr bwMode="auto">
          <a:xfrm>
            <a:off x="323138" y="5816600"/>
            <a:ext cx="8902700" cy="11684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lgn="ctr">
                <a:solidFill>
                  <a:srgbClr val="00CCFF"/>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lvl1pPr defTabSz="3970338">
              <a:defRPr>
                <a:solidFill>
                  <a:schemeClr val="tx1"/>
                </a:solidFill>
                <a:latin typeface="Arial" charset="0"/>
              </a:defRPr>
            </a:lvl1pPr>
            <a:lvl2pPr defTabSz="3970338">
              <a:defRPr>
                <a:solidFill>
                  <a:schemeClr val="tx1"/>
                </a:solidFill>
                <a:latin typeface="Arial" charset="0"/>
              </a:defRPr>
            </a:lvl2pPr>
            <a:lvl3pPr defTabSz="3970338">
              <a:defRPr>
                <a:solidFill>
                  <a:schemeClr val="tx1"/>
                </a:solidFill>
                <a:latin typeface="Arial" charset="0"/>
              </a:defRPr>
            </a:lvl3pPr>
            <a:lvl4pPr defTabSz="3970338">
              <a:defRPr>
                <a:solidFill>
                  <a:schemeClr val="tx1"/>
                </a:solidFill>
                <a:latin typeface="Arial" charset="0"/>
              </a:defRPr>
            </a:lvl4pPr>
            <a:lvl5pPr defTabSz="3970338">
              <a:defRPr>
                <a:solidFill>
                  <a:schemeClr val="tx1"/>
                </a:solidFill>
                <a:latin typeface="Arial" charset="0"/>
              </a:defRPr>
            </a:lvl5pPr>
            <a:lvl6pPr defTabSz="3970338" fontAlgn="base">
              <a:spcBef>
                <a:spcPct val="0"/>
              </a:spcBef>
              <a:spcAft>
                <a:spcPct val="0"/>
              </a:spcAft>
              <a:defRPr>
                <a:solidFill>
                  <a:schemeClr val="tx1"/>
                </a:solidFill>
                <a:latin typeface="Arial" charset="0"/>
              </a:defRPr>
            </a:lvl6pPr>
            <a:lvl7pPr defTabSz="3970338" fontAlgn="base">
              <a:spcBef>
                <a:spcPct val="0"/>
              </a:spcBef>
              <a:spcAft>
                <a:spcPct val="0"/>
              </a:spcAft>
              <a:defRPr>
                <a:solidFill>
                  <a:schemeClr val="tx1"/>
                </a:solidFill>
                <a:latin typeface="Arial" charset="0"/>
              </a:defRPr>
            </a:lvl7pPr>
            <a:lvl8pPr defTabSz="3970338" fontAlgn="base">
              <a:spcBef>
                <a:spcPct val="0"/>
              </a:spcBef>
              <a:spcAft>
                <a:spcPct val="0"/>
              </a:spcAft>
              <a:defRPr>
                <a:solidFill>
                  <a:schemeClr val="tx1"/>
                </a:solidFill>
                <a:latin typeface="Arial" charset="0"/>
              </a:defRPr>
            </a:lvl8pPr>
            <a:lvl9pPr defTabSz="3970338" fontAlgn="base">
              <a:spcBef>
                <a:spcPct val="0"/>
              </a:spcBef>
              <a:spcAft>
                <a:spcPct val="0"/>
              </a:spcAft>
              <a:defRPr>
                <a:solidFill>
                  <a:schemeClr val="tx1"/>
                </a:solidFill>
                <a:latin typeface="Arial" charset="0"/>
              </a:defRPr>
            </a:lvl9pPr>
          </a:lstStyle>
          <a:p>
            <a:pPr algn="ctr">
              <a:spcBef>
                <a:spcPct val="50000"/>
              </a:spcBef>
            </a:pPr>
            <a:r>
              <a:rPr lang="en-US" altLang="en-US" sz="2400" b="1" dirty="0">
                <a:latin typeface="Segoe UI" panose="020B0502040204020203" pitchFamily="34" charset="0"/>
                <a:cs typeface="Segoe UI" panose="020B0502040204020203" pitchFamily="34" charset="0"/>
              </a:rPr>
              <a:t>California Department of Public Health</a:t>
            </a:r>
            <a:br>
              <a:rPr lang="en-US" altLang="en-US" sz="2400" b="1" dirty="0">
                <a:latin typeface="Segoe UI" panose="020B0502040204020203" pitchFamily="34" charset="0"/>
                <a:cs typeface="Segoe UI" panose="020B0502040204020203" pitchFamily="34" charset="0"/>
              </a:rPr>
            </a:br>
            <a:r>
              <a:rPr lang="en-US" altLang="en-US" sz="2400" b="1" dirty="0">
                <a:latin typeface="Segoe UI" panose="020B0502040204020203" pitchFamily="34" charset="0"/>
                <a:cs typeface="Segoe UI" panose="020B0502040204020203" pitchFamily="34" charset="0"/>
              </a:rPr>
              <a:t>Vector-Borne Disease Section</a:t>
            </a:r>
          </a:p>
        </p:txBody>
      </p:sp>
      <p:grpSp>
        <p:nvGrpSpPr>
          <p:cNvPr id="3084" name="Group 12">
            <a:extLst>
              <a:ext uri="{C183D7F6-B498-43B3-948B-1728B52AA6E4}">
                <adec:decorative xmlns:adec="http://schemas.microsoft.com/office/drawing/2017/decorative" val="1"/>
              </a:ext>
            </a:extLst>
          </p:cNvPr>
          <p:cNvGrpSpPr>
            <a:grpSpLocks/>
          </p:cNvGrpSpPr>
          <p:nvPr/>
        </p:nvGrpSpPr>
        <p:grpSpPr bwMode="auto">
          <a:xfrm>
            <a:off x="228600" y="457200"/>
            <a:ext cx="8610600" cy="5105400"/>
            <a:chOff x="7848" y="568"/>
            <a:chExt cx="6979" cy="4032"/>
          </a:xfrm>
        </p:grpSpPr>
        <p:sp>
          <p:nvSpPr>
            <p:cNvPr id="3085" name="Oval 13"/>
            <p:cNvSpPr>
              <a:spLocks noChangeAspect="1" noChangeArrowheads="1"/>
            </p:cNvSpPr>
            <p:nvPr/>
          </p:nvSpPr>
          <p:spPr bwMode="auto">
            <a:xfrm>
              <a:off x="7848" y="568"/>
              <a:ext cx="6979" cy="4032"/>
            </a:xfrm>
            <a:prstGeom prst="ellipse">
              <a:avLst/>
            </a:prstGeom>
            <a:solidFill>
              <a:srgbClr val="75B6E5"/>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dirty="0"/>
            </a:p>
          </p:txBody>
        </p:sp>
        <p:sp>
          <p:nvSpPr>
            <p:cNvPr id="3086" name="Oval 14"/>
            <p:cNvSpPr>
              <a:spLocks noChangeAspect="1" noChangeArrowheads="1"/>
            </p:cNvSpPr>
            <p:nvPr/>
          </p:nvSpPr>
          <p:spPr bwMode="auto">
            <a:xfrm>
              <a:off x="8325" y="741"/>
              <a:ext cx="6415" cy="3686"/>
            </a:xfrm>
            <a:prstGeom prst="ellipse">
              <a:avLst/>
            </a:prstGeom>
            <a:solidFill>
              <a:schemeClr val="bg1"/>
            </a:solidFill>
            <a:ln>
              <a:noFill/>
            </a:ln>
            <a:effectLst/>
            <a:extLst>
              <a:ext uri="{91240B29-F687-4F45-9708-019B960494DF}">
                <a14:hiddenLine xmlns:a14="http://schemas.microsoft.com/office/drawing/2010/main" w="9525" algn="ctr">
                  <a:solidFill>
                    <a:srgbClr val="00CCFF"/>
                  </a:solidFill>
                  <a:round/>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3087" name="WordArt 15"/>
            <p:cNvSpPr>
              <a:spLocks noChangeAspect="1" noChangeArrowheads="1" noChangeShapeType="1" noTextEdit="1"/>
            </p:cNvSpPr>
            <p:nvPr/>
          </p:nvSpPr>
          <p:spPr bwMode="auto">
            <a:xfrm>
              <a:off x="8672" y="1714"/>
              <a:ext cx="5852" cy="2177"/>
            </a:xfrm>
            <a:prstGeom prst="rect">
              <a:avLst/>
            </a:prstGeom>
            <a:ln>
              <a:noFill/>
            </a:ln>
            <a:extLst>
              <a:ext uri="{AF507438-7753-43E0-B8FC-AC1667EBCBE1}">
                <a14:hiddenEffects xmlns:a14="http://schemas.microsoft.com/office/drawing/2010/main">
                  <a:effectLst/>
                </a14:hiddenEffects>
              </a:ext>
            </a:extLst>
          </p:spPr>
          <p:txBody>
            <a:bodyPr spcFirstLastPara="1" wrap="none" fromWordArt="1">
              <a:prstTxWarp prst="textButton">
                <a:avLst>
                  <a:gd name="adj" fmla="val 10800000"/>
                </a:avLst>
              </a:prstTxWarp>
            </a:bodyPr>
            <a:lstStyle/>
            <a:p>
              <a:pPr algn="ctr"/>
              <a:r>
                <a:rPr lang="en-US" sz="3600" b="1" kern="10" dirty="0">
                  <a:ln w="9525">
                    <a:noFill/>
                    <a:round/>
                    <a:headEnd/>
                    <a:tailEnd/>
                  </a:ln>
                  <a:solidFill>
                    <a:schemeClr val="accent5">
                      <a:lumMod val="75000"/>
                    </a:schemeClr>
                  </a:solidFill>
                  <a:latin typeface="Jokerman"/>
                </a:rPr>
                <a:t>   </a:t>
              </a: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Don't Let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the </a:t>
              </a:r>
            </a:p>
            <a:p>
              <a:pPr algn="ctr"/>
              <a:r>
                <a:rPr lang="en-US" sz="3600" b="1" kern="10" dirty="0">
                  <a:ln w="9525">
                    <a:noFill/>
                    <a:round/>
                    <a:headEnd/>
                    <a:tailEnd/>
                  </a:ln>
                  <a:solidFill>
                    <a:schemeClr val="accent5">
                      <a:lumMod val="75000"/>
                    </a:schemeClr>
                  </a:solidFill>
                  <a:latin typeface="Segoe UI" panose="020B0502040204020203" pitchFamily="34" charset="0"/>
                  <a:cs typeface="Segoe UI" panose="020B0502040204020203" pitchFamily="34" charset="0"/>
                </a:rPr>
                <a:t>   Ticks Bite!   </a:t>
              </a:r>
            </a:p>
          </p:txBody>
        </p:sp>
      </p:grpSp>
      <p:pic>
        <p:nvPicPr>
          <p:cNvPr id="4" name="Picture 3" descr="California Department of Public Health logo">
            <a:extLst>
              <a:ext uri="{FF2B5EF4-FFF2-40B4-BE49-F238E27FC236}">
                <a16:creationId xmlns:a16="http://schemas.microsoft.com/office/drawing/2014/main" id="{682C722A-FB2C-4503-8A9D-28ABD7CDC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87279"/>
            <a:ext cx="1895972" cy="1307353"/>
          </a:xfrm>
          <a:prstGeom prst="rect">
            <a:avLst/>
          </a:prstGeom>
        </p:spPr>
      </p:pic>
      <p:pic>
        <p:nvPicPr>
          <p:cNvPr id="5" name="Picture 4">
            <a:extLst>
              <a:ext uri="{FF2B5EF4-FFF2-40B4-BE49-F238E27FC236}">
                <a16:creationId xmlns:a16="http://schemas.microsoft.com/office/drawing/2014/main" id="{8CA6ECAC-3507-4461-84D2-B855EE96E12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39075">
            <a:off x="44628" y="1873428"/>
            <a:ext cx="2280797" cy="2280797"/>
          </a:xfrm>
          <a:prstGeom prst="rect">
            <a:avLst/>
          </a:prstGeom>
        </p:spPr>
      </p:pic>
      <p:sp>
        <p:nvSpPr>
          <p:cNvPr id="7" name="Slide Number Placeholder 6">
            <a:extLst>
              <a:ext uri="{FF2B5EF4-FFF2-40B4-BE49-F238E27FC236}">
                <a16:creationId xmlns:a16="http://schemas.microsoft.com/office/drawing/2014/main" id="{B2DE53AD-6A9A-4A81-BBB4-7E94CAD7B9A9}"/>
              </a:ext>
            </a:extLst>
          </p:cNvPr>
          <p:cNvSpPr>
            <a:spLocks noGrp="1"/>
          </p:cNvSpPr>
          <p:nvPr>
            <p:ph type="sldNum" sz="quarter" idx="12"/>
          </p:nvPr>
        </p:nvSpPr>
        <p:spPr>
          <a:xfrm>
            <a:off x="6553200" y="6245225"/>
            <a:ext cx="2133600" cy="476250"/>
          </a:xfrm>
        </p:spPr>
        <p:txBody>
          <a:bodyPr/>
          <a:lstStyle/>
          <a:p>
            <a:fld id="{A6740034-9DC6-430E-B40D-49E8DDC6180A}" type="slidenum">
              <a:rPr lang="en-US" altLang="en-US" smtClean="0"/>
              <a:pPr/>
              <a:t>45</a:t>
            </a:fld>
            <a:endParaRPr lang="en-US" altLang="en-US"/>
          </a:p>
        </p:txBody>
      </p:sp>
    </p:spTree>
    <p:extLst>
      <p:ext uri="{BB962C8B-B14F-4D97-AF65-F5344CB8AC3E}">
        <p14:creationId xmlns:p14="http://schemas.microsoft.com/office/powerpoint/2010/main" val="258155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2979-A3FE-4CE0-A5ED-5E05BFD0AC6F}"/>
              </a:ext>
            </a:extLst>
          </p:cNvPr>
          <p:cNvSpPr>
            <a:spLocks noGrp="1"/>
          </p:cNvSpPr>
          <p:nvPr>
            <p:ph type="title"/>
          </p:nvPr>
        </p:nvSpPr>
        <p:spPr>
          <a:xfrm>
            <a:off x="457200" y="685800"/>
            <a:ext cx="8229600" cy="1143000"/>
          </a:xfrm>
        </p:spPr>
        <p:txBody>
          <a:bodyPr/>
          <a:lstStyle/>
          <a:p>
            <a:r>
              <a:rPr lang="en-US" sz="2800" dirty="0"/>
              <a:t>Ticks can become infected with germs (like the germ that causes Lyme disease) when they feed on an infected animal in nature.</a:t>
            </a:r>
            <a:br>
              <a:rPr lang="en-US" sz="3200" dirty="0"/>
            </a:br>
            <a:endParaRPr lang="en-US" sz="3200" dirty="0"/>
          </a:p>
        </p:txBody>
      </p:sp>
      <p:grpSp>
        <p:nvGrpSpPr>
          <p:cNvPr id="6" name="Group 5" descr="Transmission cycle that depicts the transmission of Lyme disease bacteria. Ticks feed on infected rodents; then once the ticks are infected they can bite and infect people (during the nymphal or adult stages); ticks can also bite animals like deer; then blood-fed adult ticks lay eggs">
            <a:extLst>
              <a:ext uri="{FF2B5EF4-FFF2-40B4-BE49-F238E27FC236}">
                <a16:creationId xmlns:a16="http://schemas.microsoft.com/office/drawing/2014/main" id="{3434624A-4B3E-4617-BF06-96115A5EBC6E}"/>
              </a:ext>
            </a:extLst>
          </p:cNvPr>
          <p:cNvGrpSpPr/>
          <p:nvPr/>
        </p:nvGrpSpPr>
        <p:grpSpPr>
          <a:xfrm>
            <a:off x="0" y="1835210"/>
            <a:ext cx="8991600" cy="4343400"/>
            <a:chOff x="0" y="1835210"/>
            <a:chExt cx="8991600" cy="4343400"/>
          </a:xfrm>
        </p:grpSpPr>
        <p:pic>
          <p:nvPicPr>
            <p:cNvPr id="4" name="Picture 3">
              <a:extLst>
                <a:ext uri="{FF2B5EF4-FFF2-40B4-BE49-F238E27FC236}">
                  <a16:creationId xmlns:a16="http://schemas.microsoft.com/office/drawing/2014/main" id="{0443EDA1-9B1A-4B68-BD47-06091B9980C1}"/>
                </a:ext>
              </a:extLst>
            </p:cNvPr>
            <p:cNvPicPr>
              <a:picLocks noChangeAspect="1"/>
            </p:cNvPicPr>
            <p:nvPr/>
          </p:nvPicPr>
          <p:blipFill>
            <a:blip r:embed="rId3"/>
            <a:stretch>
              <a:fillRect/>
            </a:stretch>
          </p:blipFill>
          <p:spPr>
            <a:xfrm>
              <a:off x="152400" y="1835210"/>
              <a:ext cx="8839200" cy="4336990"/>
            </a:xfrm>
            <a:prstGeom prst="rect">
              <a:avLst/>
            </a:prstGeom>
          </p:spPr>
        </p:pic>
        <p:sp>
          <p:nvSpPr>
            <p:cNvPr id="5" name="Rectangle 4">
              <a:extLst>
                <a:ext uri="{FF2B5EF4-FFF2-40B4-BE49-F238E27FC236}">
                  <a16:creationId xmlns:a16="http://schemas.microsoft.com/office/drawing/2014/main" id="{373E5F08-EAAE-4A7E-9A5A-24FF9CC17F8E}"/>
                </a:ext>
              </a:extLst>
            </p:cNvPr>
            <p:cNvSpPr/>
            <p:nvPr/>
          </p:nvSpPr>
          <p:spPr>
            <a:xfrm>
              <a:off x="0" y="5334000"/>
              <a:ext cx="990600" cy="84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a:extLst>
              <a:ext uri="{FF2B5EF4-FFF2-40B4-BE49-F238E27FC236}">
                <a16:creationId xmlns:a16="http://schemas.microsoft.com/office/drawing/2014/main" id="{DF329F73-DA0B-4314-B3ED-B7D01A5EEBFB}"/>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46</a:t>
            </a:fld>
            <a:endParaRPr lang="en-US" altLang="en-US" dirty="0"/>
          </a:p>
        </p:txBody>
      </p:sp>
    </p:spTree>
    <p:extLst>
      <p:ext uri="{BB962C8B-B14F-4D97-AF65-F5344CB8AC3E}">
        <p14:creationId xmlns:p14="http://schemas.microsoft.com/office/powerpoint/2010/main" val="22113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hidden="1">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B2327A4-46F5-4140-9C91-5F2C531AE2F9}"/>
              </a:ext>
            </a:extLst>
          </p:cNvPr>
          <p:cNvSpPr>
            <a:spLocks noGrp="1"/>
          </p:cNvSpPr>
          <p:nvPr>
            <p:ph type="title"/>
          </p:nvPr>
        </p:nvSpPr>
        <p:spPr>
          <a:xfrm>
            <a:off x="480060" y="325369"/>
            <a:ext cx="3502573" cy="3179831"/>
          </a:xfrm>
        </p:spPr>
        <p:txBody>
          <a:bodyPr anchor="ctr">
            <a:noAutofit/>
          </a:bodyPr>
          <a:lstStyle/>
          <a:p>
            <a:pPr algn="l"/>
            <a:r>
              <a:rPr lang="en-US" sz="2800" dirty="0"/>
              <a:t>Ticks are small </a:t>
            </a:r>
            <a:r>
              <a:rPr lang="en-US" sz="2800" b="1" u="sng" dirty="0"/>
              <a:t>arthropods</a:t>
            </a:r>
            <a:r>
              <a:rPr lang="en-US" sz="2800" dirty="0"/>
              <a:t> that look like spiders and need to eat blood to survive. </a:t>
            </a:r>
          </a:p>
        </p:txBody>
      </p:sp>
      <p:sp>
        <p:nvSpPr>
          <p:cNvPr id="6" name="Content Placeholder 5">
            <a:extLst>
              <a:ext uri="{FF2B5EF4-FFF2-40B4-BE49-F238E27FC236}">
                <a16:creationId xmlns:a16="http://schemas.microsoft.com/office/drawing/2014/main" id="{16400526-3188-4BC3-A493-FD0AF46C5C48}"/>
              </a:ext>
            </a:extLst>
          </p:cNvPr>
          <p:cNvSpPr>
            <a:spLocks noGrp="1"/>
          </p:cNvSpPr>
          <p:nvPr>
            <p:ph idx="1"/>
          </p:nvPr>
        </p:nvSpPr>
        <p:spPr>
          <a:xfrm>
            <a:off x="480060" y="3505199"/>
            <a:ext cx="3182691" cy="2688367"/>
          </a:xfrm>
        </p:spPr>
        <p:txBody>
          <a:bodyPr>
            <a:normAutofit/>
          </a:bodyPr>
          <a:lstStyle/>
          <a:p>
            <a:pPr marL="0" indent="0">
              <a:buNone/>
            </a:pPr>
            <a:r>
              <a:rPr lang="en-US" sz="2600" dirty="0"/>
              <a:t>Let’s learn about the different kinds of </a:t>
            </a:r>
            <a:r>
              <a:rPr lang="en-US" sz="2600" i="1" dirty="0"/>
              <a:t>arthropods</a:t>
            </a:r>
            <a:r>
              <a:rPr lang="en-US" sz="2600" dirty="0"/>
              <a:t> so we know a tick when we see one!</a:t>
            </a:r>
          </a:p>
        </p:txBody>
      </p:sp>
      <p:pic>
        <p:nvPicPr>
          <p:cNvPr id="4" name="Picture 3" descr="A person holding a small, clear bottle containing ticks">
            <a:extLst>
              <a:ext uri="{FF2B5EF4-FFF2-40B4-BE49-F238E27FC236}">
                <a16:creationId xmlns:a16="http://schemas.microsoft.com/office/drawing/2014/main" id="{E1D024ED-225A-45A6-BAC7-0909E10AC1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83"/>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Rectangle 8">
            <a:extLst>
              <a:ext uri="{FF2B5EF4-FFF2-40B4-BE49-F238E27FC236}">
                <a16:creationId xmlns:a16="http://schemas.microsoft.com/office/drawing/2014/main" id="{E9BCBD13-BF69-460A-B1A3-CDAF7AAA8E83}"/>
              </a:ext>
              <a:ext uri="{C183D7F6-B498-43B3-948B-1728B52AA6E4}">
                <adec:decorative xmlns:adec="http://schemas.microsoft.com/office/drawing/2017/decorative" val="1"/>
              </a:ext>
            </a:extLst>
          </p:cNvPr>
          <p:cNvSpPr/>
          <p:nvPr/>
        </p:nvSpPr>
        <p:spPr>
          <a:xfrm>
            <a:off x="0" y="6245223"/>
            <a:ext cx="9144000" cy="4762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3D78246F-FFFC-4E65-8646-955D25D05F48}"/>
              </a:ext>
              <a:ext uri="{C183D7F6-B498-43B3-948B-1728B52AA6E4}">
                <adec:decorative xmlns:adec="http://schemas.microsoft.com/office/drawing/2017/decorative" val="1"/>
              </a:ext>
            </a:extLst>
          </p:cNvPr>
          <p:cNvSpPr txBox="1">
            <a:spLocks/>
          </p:cNvSpPr>
          <p:nvPr/>
        </p:nvSpPr>
        <p:spPr bwMode="auto">
          <a:xfrm>
            <a:off x="474453" y="6348412"/>
            <a:ext cx="272594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400" b="1" i="1" kern="1200">
                <a:solidFill>
                  <a:schemeClr val="accent5">
                    <a:lumMod val="25000"/>
                  </a:schemeClr>
                </a:solidFill>
                <a:latin typeface="Segoe UI" panose="020B0502040204020203" pitchFamily="34" charset="0"/>
                <a:ea typeface="+mn-ea"/>
                <a:cs typeface="Segoe UI" panose="020B0502040204020203"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b="0" dirty="0">
                <a:solidFill>
                  <a:schemeClr val="accent2">
                    <a:lumMod val="50000"/>
                  </a:schemeClr>
                </a:solidFill>
              </a:rPr>
              <a:t>Don’t Let the Ticks Bite!</a:t>
            </a:r>
          </a:p>
        </p:txBody>
      </p:sp>
      <p:pic>
        <p:nvPicPr>
          <p:cNvPr id="12" name="Picture 11">
            <a:extLst>
              <a:ext uri="{FF2B5EF4-FFF2-40B4-BE49-F238E27FC236}">
                <a16:creationId xmlns:a16="http://schemas.microsoft.com/office/drawing/2014/main" id="{F5C8264D-C88C-4708-90CB-C4904A5B362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176959"/>
            <a:ext cx="888672" cy="612778"/>
          </a:xfrm>
          <a:prstGeom prst="rect">
            <a:avLst/>
          </a:prstGeom>
        </p:spPr>
      </p:pic>
      <p:sp>
        <p:nvSpPr>
          <p:cNvPr id="3" name="Slide Number Placeholder 2">
            <a:extLst>
              <a:ext uri="{FF2B5EF4-FFF2-40B4-BE49-F238E27FC236}">
                <a16:creationId xmlns:a16="http://schemas.microsoft.com/office/drawing/2014/main" id="{76168F76-F935-461B-98CC-4462F1A2CB0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5</a:t>
            </a:fld>
            <a:endParaRPr lang="en-US" altLang="en-US" dirty="0"/>
          </a:p>
        </p:txBody>
      </p:sp>
    </p:spTree>
    <p:extLst>
      <p:ext uri="{BB962C8B-B14F-4D97-AF65-F5344CB8AC3E}">
        <p14:creationId xmlns:p14="http://schemas.microsoft.com/office/powerpoint/2010/main" val="29366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6EEDB-B740-46B3-B251-1B513F4E38A2}"/>
              </a:ext>
            </a:extLst>
          </p:cNvPr>
          <p:cNvSpPr>
            <a:spLocks noGrp="1"/>
          </p:cNvSpPr>
          <p:nvPr>
            <p:ph type="title"/>
          </p:nvPr>
        </p:nvSpPr>
        <p:spPr>
          <a:xfrm>
            <a:off x="457200" y="274638"/>
            <a:ext cx="8229600" cy="809884"/>
          </a:xfrm>
        </p:spPr>
        <p:txBody>
          <a:bodyPr/>
          <a:lstStyle/>
          <a:p>
            <a:r>
              <a:rPr lang="en-US" sz="3600" dirty="0"/>
              <a:t>Two different kinds of </a:t>
            </a:r>
            <a:r>
              <a:rPr lang="en-US" sz="3600" b="1" dirty="0"/>
              <a:t>arthropods</a:t>
            </a:r>
            <a:r>
              <a:rPr lang="en-US" sz="3600" dirty="0"/>
              <a:t>:</a:t>
            </a:r>
          </a:p>
        </p:txBody>
      </p:sp>
      <p:sp>
        <p:nvSpPr>
          <p:cNvPr id="5" name="Text Placeholder 4">
            <a:extLst>
              <a:ext uri="{FF2B5EF4-FFF2-40B4-BE49-F238E27FC236}">
                <a16:creationId xmlns:a16="http://schemas.microsoft.com/office/drawing/2014/main" id="{550DE3B8-1408-469C-B780-E1290623FC70}"/>
              </a:ext>
            </a:extLst>
          </p:cNvPr>
          <p:cNvSpPr>
            <a:spLocks noGrp="1"/>
          </p:cNvSpPr>
          <p:nvPr>
            <p:ph type="body" idx="1"/>
          </p:nvPr>
        </p:nvSpPr>
        <p:spPr>
          <a:xfrm>
            <a:off x="457200" y="1143000"/>
            <a:ext cx="4040188" cy="639762"/>
          </a:xfrm>
        </p:spPr>
        <p:txBody>
          <a:bodyPr/>
          <a:lstStyle/>
          <a:p>
            <a:pPr algn="ctr"/>
            <a:r>
              <a:rPr lang="en-US" sz="2800" dirty="0"/>
              <a:t>Arachnids</a:t>
            </a:r>
          </a:p>
        </p:txBody>
      </p:sp>
      <p:sp>
        <p:nvSpPr>
          <p:cNvPr id="6" name="Content Placeholder 5">
            <a:extLst>
              <a:ext uri="{FF2B5EF4-FFF2-40B4-BE49-F238E27FC236}">
                <a16:creationId xmlns:a16="http://schemas.microsoft.com/office/drawing/2014/main" id="{5FF44A27-DE73-41B0-90C8-FB181B7BFF78}"/>
              </a:ext>
            </a:extLst>
          </p:cNvPr>
          <p:cNvSpPr>
            <a:spLocks noGrp="1"/>
          </p:cNvSpPr>
          <p:nvPr>
            <p:ph sz="half" idx="2"/>
          </p:nvPr>
        </p:nvSpPr>
        <p:spPr>
          <a:xfrm>
            <a:off x="457200" y="1782761"/>
            <a:ext cx="4040188" cy="4408487"/>
          </a:xfrm>
        </p:spPr>
        <p:txBody>
          <a:bodyPr/>
          <a:lstStyle/>
          <a:p>
            <a:r>
              <a:rPr lang="en-US" sz="2600" dirty="0"/>
              <a:t>8 legs</a:t>
            </a:r>
          </a:p>
          <a:p>
            <a:r>
              <a:rPr lang="en-US" sz="2600" dirty="0"/>
              <a:t>No antennae</a:t>
            </a:r>
          </a:p>
          <a:p>
            <a:r>
              <a:rPr lang="en-US" sz="2600" dirty="0"/>
              <a:t>2 body sections</a:t>
            </a:r>
          </a:p>
          <a:p>
            <a:pPr lvl="1"/>
            <a:r>
              <a:rPr lang="en-US" sz="2400" dirty="0"/>
              <a:t>Head</a:t>
            </a:r>
          </a:p>
          <a:p>
            <a:pPr lvl="1">
              <a:spcAft>
                <a:spcPts val="3600"/>
              </a:spcAft>
            </a:pPr>
            <a:r>
              <a:rPr lang="en-US" sz="2400" dirty="0"/>
              <a:t>Abdomen </a:t>
            </a:r>
            <a:br>
              <a:rPr lang="en-US" sz="2400" dirty="0"/>
            </a:br>
            <a:r>
              <a:rPr lang="en-US" sz="2400" dirty="0"/>
              <a:t>(body)</a:t>
            </a:r>
          </a:p>
          <a:p>
            <a:pPr>
              <a:spcBef>
                <a:spcPts val="3000"/>
              </a:spcBef>
            </a:pPr>
            <a:r>
              <a:rPr lang="en-US" sz="2800" dirty="0"/>
              <a:t>Ticks are </a:t>
            </a:r>
            <a:r>
              <a:rPr lang="en-US" sz="2800" u="sng" dirty="0"/>
              <a:t>arachnids</a:t>
            </a:r>
            <a:r>
              <a:rPr lang="en-US" sz="2800" dirty="0"/>
              <a:t> </a:t>
            </a:r>
            <a:br>
              <a:rPr lang="en-US" dirty="0"/>
            </a:br>
            <a:r>
              <a:rPr lang="en-US" dirty="0"/>
              <a:t>(like spiders!)</a:t>
            </a:r>
            <a:endParaRPr lang="en-US" u="sng" dirty="0"/>
          </a:p>
        </p:txBody>
      </p:sp>
      <p:pic>
        <p:nvPicPr>
          <p:cNvPr id="10" name="Picture 9" descr="Outline of tick">
            <a:extLst>
              <a:ext uri="{FF2B5EF4-FFF2-40B4-BE49-F238E27FC236}">
                <a16:creationId xmlns:a16="http://schemas.microsoft.com/office/drawing/2014/main" id="{4EFE0D9C-023F-473A-BE2C-FFF5FC7F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08">
            <a:off x="2895600" y="2971800"/>
            <a:ext cx="1451593" cy="1802171"/>
          </a:xfrm>
          <a:prstGeom prst="rect">
            <a:avLst/>
          </a:prstGeom>
        </p:spPr>
      </p:pic>
      <p:sp>
        <p:nvSpPr>
          <p:cNvPr id="7" name="Text Placeholder 6">
            <a:extLst>
              <a:ext uri="{FF2B5EF4-FFF2-40B4-BE49-F238E27FC236}">
                <a16:creationId xmlns:a16="http://schemas.microsoft.com/office/drawing/2014/main" id="{9522FFC1-421C-450B-9FAC-AF3666770ACA}"/>
              </a:ext>
            </a:extLst>
          </p:cNvPr>
          <p:cNvSpPr>
            <a:spLocks noGrp="1"/>
          </p:cNvSpPr>
          <p:nvPr>
            <p:ph type="body" sz="quarter" idx="3"/>
          </p:nvPr>
        </p:nvSpPr>
        <p:spPr>
          <a:xfrm>
            <a:off x="4642349" y="1143000"/>
            <a:ext cx="4041775" cy="639762"/>
          </a:xfrm>
        </p:spPr>
        <p:txBody>
          <a:bodyPr/>
          <a:lstStyle/>
          <a:p>
            <a:pPr algn="ctr"/>
            <a:r>
              <a:rPr lang="en-US" sz="2800" dirty="0"/>
              <a:t>Insects</a:t>
            </a:r>
          </a:p>
        </p:txBody>
      </p:sp>
      <p:sp>
        <p:nvSpPr>
          <p:cNvPr id="8" name="Content Placeholder 7">
            <a:extLst>
              <a:ext uri="{FF2B5EF4-FFF2-40B4-BE49-F238E27FC236}">
                <a16:creationId xmlns:a16="http://schemas.microsoft.com/office/drawing/2014/main" id="{CF124C30-B5BF-403E-97C6-A102F6FE4FC6}"/>
              </a:ext>
            </a:extLst>
          </p:cNvPr>
          <p:cNvSpPr>
            <a:spLocks noGrp="1"/>
          </p:cNvSpPr>
          <p:nvPr>
            <p:ph sz="quarter" idx="4"/>
          </p:nvPr>
        </p:nvSpPr>
        <p:spPr>
          <a:xfrm>
            <a:off x="4642349" y="1782761"/>
            <a:ext cx="4273051" cy="4302125"/>
          </a:xfrm>
        </p:spPr>
        <p:txBody>
          <a:bodyPr/>
          <a:lstStyle/>
          <a:p>
            <a:r>
              <a:rPr lang="en-US" sz="2600" dirty="0"/>
              <a:t>6 legs</a:t>
            </a:r>
          </a:p>
          <a:p>
            <a:r>
              <a:rPr lang="en-US" sz="2600" dirty="0"/>
              <a:t>Antennae</a:t>
            </a:r>
          </a:p>
          <a:p>
            <a:r>
              <a:rPr lang="en-US" sz="2600" dirty="0"/>
              <a:t>3 body sections</a:t>
            </a:r>
          </a:p>
          <a:p>
            <a:pPr lvl="1"/>
            <a:r>
              <a:rPr lang="en-US" sz="2400" dirty="0"/>
              <a:t>Head</a:t>
            </a:r>
          </a:p>
          <a:p>
            <a:pPr lvl="1"/>
            <a:r>
              <a:rPr lang="en-US" sz="2400" dirty="0"/>
              <a:t>Thorax</a:t>
            </a:r>
          </a:p>
          <a:p>
            <a:pPr lvl="1">
              <a:spcAft>
                <a:spcPts val="5400"/>
              </a:spcAft>
            </a:pPr>
            <a:r>
              <a:rPr lang="en-US" sz="2400" dirty="0"/>
              <a:t>Abdomen</a:t>
            </a:r>
            <a:endParaRPr lang="en-US" sz="1600" dirty="0"/>
          </a:p>
          <a:p>
            <a:r>
              <a:rPr lang="en-US" sz="2800" dirty="0"/>
              <a:t>Mosquitoes are </a:t>
            </a:r>
            <a:r>
              <a:rPr lang="en-US" sz="2800" u="sng" dirty="0"/>
              <a:t>insects </a:t>
            </a:r>
            <a:r>
              <a:rPr lang="en-US" dirty="0"/>
              <a:t>(like butterflies or ants!)</a:t>
            </a:r>
          </a:p>
        </p:txBody>
      </p:sp>
      <p:pic>
        <p:nvPicPr>
          <p:cNvPr id="1027" name="Picture 3" descr="Outline of mosquito">
            <a:extLst>
              <a:ext uri="{FF2B5EF4-FFF2-40B4-BE49-F238E27FC236}">
                <a16:creationId xmlns:a16="http://schemas.microsoft.com/office/drawing/2014/main" id="{E46830C7-6357-4563-BDC5-B30BAD4030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1979">
            <a:off x="7250878" y="3153617"/>
            <a:ext cx="1295400" cy="172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EDCA631F-3F93-4DBA-8505-8FC7A90691B8}"/>
              </a:ext>
              <a:ext uri="{C183D7F6-B498-43B3-948B-1728B52AA6E4}">
                <adec:decorative xmlns:adec="http://schemas.microsoft.com/office/drawing/2017/decorative" val="1"/>
              </a:ext>
            </a:extLst>
          </p:cNvPr>
          <p:cNvCxnSpPr>
            <a:cxnSpLocks/>
          </p:cNvCxnSpPr>
          <p:nvPr/>
        </p:nvCxnSpPr>
        <p:spPr>
          <a:xfrm>
            <a:off x="2971800" y="3529805"/>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296809FE-6F8E-491E-B5F0-1096E293CE93}"/>
              </a:ext>
              <a:ext uri="{C183D7F6-B498-43B3-948B-1728B52AA6E4}">
                <adec:decorative xmlns:adec="http://schemas.microsoft.com/office/drawing/2017/decorative" val="1"/>
              </a:ext>
            </a:extLst>
          </p:cNvPr>
          <p:cNvCxnSpPr>
            <a:cxnSpLocks/>
          </p:cNvCxnSpPr>
          <p:nvPr/>
        </p:nvCxnSpPr>
        <p:spPr>
          <a:xfrm>
            <a:off x="7239000" y="3493421"/>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0DDFD2F6-713A-4CA3-B8C6-F5C4F37E9B2C}"/>
              </a:ext>
              <a:ext uri="{C183D7F6-B498-43B3-948B-1728B52AA6E4}">
                <adec:decorative xmlns:adec="http://schemas.microsoft.com/office/drawing/2017/decorative" val="1"/>
              </a:ext>
            </a:extLst>
          </p:cNvPr>
          <p:cNvCxnSpPr>
            <a:cxnSpLocks/>
          </p:cNvCxnSpPr>
          <p:nvPr/>
        </p:nvCxnSpPr>
        <p:spPr>
          <a:xfrm>
            <a:off x="7162800" y="3810000"/>
            <a:ext cx="1524000" cy="304800"/>
          </a:xfrm>
          <a:prstGeom prst="line">
            <a:avLst/>
          </a:prstGeom>
          <a:ln>
            <a:solidFill>
              <a:srgbClr val="FF5050"/>
            </a:solidFill>
            <a:prstDash val="dash"/>
          </a:ln>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B075D212-66B1-49DF-97C6-369A6F322831}"/>
              </a:ext>
            </a:extLst>
          </p:cNvPr>
          <p:cNvSpPr>
            <a:spLocks noGrp="1"/>
          </p:cNvSpPr>
          <p:nvPr>
            <p:ph type="sldNum" sz="quarter" idx="12"/>
          </p:nvPr>
        </p:nvSpPr>
        <p:spPr>
          <a:xfrm>
            <a:off x="6553200" y="6245225"/>
            <a:ext cx="2133600" cy="476250"/>
          </a:xfrm>
        </p:spPr>
        <p:txBody>
          <a:bodyPr/>
          <a:lstStyle/>
          <a:p>
            <a:fld id="{B3E819FB-8AEC-4847-B6E2-E537E4AC16D6}" type="slidenum">
              <a:rPr lang="en-US" altLang="en-US" smtClean="0"/>
              <a:pPr/>
              <a:t>6</a:t>
            </a:fld>
            <a:endParaRPr lang="en-US" altLang="en-US" dirty="0"/>
          </a:p>
        </p:txBody>
      </p:sp>
    </p:spTree>
    <p:extLst>
      <p:ext uri="{BB962C8B-B14F-4D97-AF65-F5344CB8AC3E}">
        <p14:creationId xmlns:p14="http://schemas.microsoft.com/office/powerpoint/2010/main" val="3079239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F938-1A88-46A1-AB66-FBDADF290087}"/>
              </a:ext>
            </a:extLst>
          </p:cNvPr>
          <p:cNvSpPr>
            <a:spLocks noGrp="1"/>
          </p:cNvSpPr>
          <p:nvPr>
            <p:ph type="title"/>
          </p:nvPr>
        </p:nvSpPr>
        <p:spPr>
          <a:xfrm>
            <a:off x="457200" y="152400"/>
            <a:ext cx="8229600" cy="1143000"/>
          </a:xfrm>
        </p:spPr>
        <p:txBody>
          <a:bodyPr/>
          <a:lstStyle/>
          <a:p>
            <a:r>
              <a:rPr lang="en-US" dirty="0"/>
              <a:t>Parts of a Tick</a:t>
            </a:r>
          </a:p>
        </p:txBody>
      </p:sp>
      <p:pic>
        <p:nvPicPr>
          <p:cNvPr id="16" name="Picture 15" descr="Illustration of a female tick">
            <a:extLst>
              <a:ext uri="{FF2B5EF4-FFF2-40B4-BE49-F238E27FC236}">
                <a16:creationId xmlns:a16="http://schemas.microsoft.com/office/drawing/2014/main" id="{06300286-AB74-44CD-91E1-33CCD5FA3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887" y="1137263"/>
            <a:ext cx="4960612" cy="4960612"/>
          </a:xfrm>
          <a:prstGeom prst="rect">
            <a:avLst/>
          </a:prstGeom>
        </p:spPr>
      </p:pic>
      <p:sp>
        <p:nvSpPr>
          <p:cNvPr id="7" name="Oval 6" descr="legs; 4 pairs = 8 legs">
            <a:extLst>
              <a:ext uri="{FF2B5EF4-FFF2-40B4-BE49-F238E27FC236}">
                <a16:creationId xmlns:a16="http://schemas.microsoft.com/office/drawing/2014/main" id="{52E0EC3D-EEB2-48D8-8EEE-5620623E5380}"/>
              </a:ext>
            </a:extLst>
          </p:cNvPr>
          <p:cNvSpPr/>
          <p:nvPr/>
        </p:nvSpPr>
        <p:spPr>
          <a:xfrm>
            <a:off x="2083463" y="1282740"/>
            <a:ext cx="2259937" cy="4584660"/>
          </a:xfrm>
          <a:prstGeom prst="ellipse">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CF7A0C-A7F4-478B-A25C-D7ACD54AC0B9}"/>
              </a:ext>
            </a:extLst>
          </p:cNvPr>
          <p:cNvSpPr txBox="1"/>
          <p:nvPr/>
        </p:nvSpPr>
        <p:spPr>
          <a:xfrm>
            <a:off x="182887" y="1477317"/>
            <a:ext cx="2103113" cy="769441"/>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Legs</a:t>
            </a:r>
            <a:r>
              <a:rPr lang="en-US" sz="2000" dirty="0">
                <a:latin typeface="Segoe UI" panose="020B0502040204020203" pitchFamily="34" charset="0"/>
                <a:cs typeface="Segoe UI" panose="020B0502040204020203" pitchFamily="34" charset="0"/>
              </a:rPr>
              <a:t> </a:t>
            </a:r>
          </a:p>
          <a:p>
            <a:pPr algn="ctr"/>
            <a:r>
              <a:rPr lang="en-US" sz="2000" dirty="0">
                <a:latin typeface="Segoe UI" panose="020B0502040204020203" pitchFamily="34" charset="0"/>
                <a:cs typeface="Segoe UI" panose="020B0502040204020203" pitchFamily="34" charset="0"/>
              </a:rPr>
              <a:t>(4 pairs = 8 legs)</a:t>
            </a:r>
          </a:p>
        </p:txBody>
      </p:sp>
      <p:sp>
        <p:nvSpPr>
          <p:cNvPr id="5" name="Oval 4" descr="Capitulum (or mouthparts)">
            <a:extLst>
              <a:ext uri="{FF2B5EF4-FFF2-40B4-BE49-F238E27FC236}">
                <a16:creationId xmlns:a16="http://schemas.microsoft.com/office/drawing/2014/main" id="{213E90BC-7540-421A-9E86-B7CCAEA689A2}"/>
              </a:ext>
            </a:extLst>
          </p:cNvPr>
          <p:cNvSpPr/>
          <p:nvPr/>
        </p:nvSpPr>
        <p:spPr>
          <a:xfrm>
            <a:off x="4000499" y="1591150"/>
            <a:ext cx="11430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2DEAE9D-E98A-4310-977D-E9B14DBD0558}"/>
              </a:ext>
            </a:extLst>
          </p:cNvPr>
          <p:cNvSpPr txBox="1"/>
          <p:nvPr/>
        </p:nvSpPr>
        <p:spPr>
          <a:xfrm>
            <a:off x="5867936" y="1263751"/>
            <a:ext cx="3218914"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Capitulum</a:t>
            </a:r>
            <a:r>
              <a:rPr lang="en-US" sz="2000" dirty="0">
                <a:latin typeface="Segoe UI" panose="020B0502040204020203" pitchFamily="34" charset="0"/>
                <a:cs typeface="Segoe UI" panose="020B0502040204020203" pitchFamily="34" charset="0"/>
              </a:rPr>
              <a:t> (mouthparts)</a:t>
            </a:r>
          </a:p>
        </p:txBody>
      </p:sp>
      <p:sp>
        <p:nvSpPr>
          <p:cNvPr id="9" name="Oval 8" descr="Scutum (or hard cover or body shield)">
            <a:extLst>
              <a:ext uri="{FF2B5EF4-FFF2-40B4-BE49-F238E27FC236}">
                <a16:creationId xmlns:a16="http://schemas.microsoft.com/office/drawing/2014/main" id="{A279D291-0B33-4F50-89F2-892121B82201}"/>
              </a:ext>
            </a:extLst>
          </p:cNvPr>
          <p:cNvSpPr/>
          <p:nvPr/>
        </p:nvSpPr>
        <p:spPr>
          <a:xfrm>
            <a:off x="3685154" y="2280263"/>
            <a:ext cx="1786078" cy="1800049"/>
          </a:xfrm>
          <a:prstGeom prst="ellipse">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8D569A-5F9E-4474-9365-7E084A7A87A1}"/>
              </a:ext>
            </a:extLst>
          </p:cNvPr>
          <p:cNvSpPr txBox="1"/>
          <p:nvPr/>
        </p:nvSpPr>
        <p:spPr>
          <a:xfrm>
            <a:off x="6324600" y="2951897"/>
            <a:ext cx="2807179" cy="769441"/>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Scutum</a:t>
            </a:r>
            <a:r>
              <a:rPr lang="en-US" sz="2000" dirty="0">
                <a:latin typeface="Segoe UI" panose="020B0502040204020203" pitchFamily="34" charset="0"/>
                <a:cs typeface="Segoe UI" panose="020B0502040204020203" pitchFamily="34" charset="0"/>
              </a:rPr>
              <a:t> (hard cover </a:t>
            </a:r>
            <a:br>
              <a:rPr lang="en-US" sz="2000" dirty="0">
                <a:latin typeface="Segoe UI" panose="020B0502040204020203" pitchFamily="34" charset="0"/>
                <a:cs typeface="Segoe UI" panose="020B0502040204020203" pitchFamily="34" charset="0"/>
              </a:rPr>
            </a:br>
            <a:r>
              <a:rPr lang="en-US" sz="2000" dirty="0">
                <a:latin typeface="Segoe UI" panose="020B0502040204020203" pitchFamily="34" charset="0"/>
                <a:cs typeface="Segoe UI" panose="020B0502040204020203" pitchFamily="34" charset="0"/>
              </a:rPr>
              <a:t>	or body shield)</a:t>
            </a:r>
          </a:p>
        </p:txBody>
      </p:sp>
      <p:sp>
        <p:nvSpPr>
          <p:cNvPr id="11" name="Oval 10" descr="Abdomen (or body)">
            <a:extLst>
              <a:ext uri="{FF2B5EF4-FFF2-40B4-BE49-F238E27FC236}">
                <a16:creationId xmlns:a16="http://schemas.microsoft.com/office/drawing/2014/main" id="{0527A374-E2F7-4B53-BBBC-6848A3E7E733}"/>
              </a:ext>
            </a:extLst>
          </p:cNvPr>
          <p:cNvSpPr/>
          <p:nvPr/>
        </p:nvSpPr>
        <p:spPr>
          <a:xfrm>
            <a:off x="3491083" y="3321229"/>
            <a:ext cx="2159796" cy="217691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2C3430-7A0D-4C0C-9B2F-F2D009FF5B4A}"/>
              </a:ext>
            </a:extLst>
          </p:cNvPr>
          <p:cNvSpPr txBox="1"/>
          <p:nvPr/>
        </p:nvSpPr>
        <p:spPr>
          <a:xfrm>
            <a:off x="3452941" y="5715000"/>
            <a:ext cx="2414459"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Abdomen</a:t>
            </a:r>
            <a:r>
              <a:rPr lang="en-US" sz="2000" b="1" dirty="0">
                <a:latin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rPr>
              <a:t>(body)</a:t>
            </a:r>
            <a:endParaRPr lang="en-US" sz="20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F19C0FA-C6CF-4CBA-B005-3AC841ED7FFD}"/>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7</a:t>
            </a:fld>
            <a:endParaRPr lang="en-US" altLang="en-US" dirty="0"/>
          </a:p>
        </p:txBody>
      </p:sp>
    </p:spTree>
    <p:extLst>
      <p:ext uri="{BB962C8B-B14F-4D97-AF65-F5344CB8AC3E}">
        <p14:creationId xmlns:p14="http://schemas.microsoft.com/office/powerpoint/2010/main" val="428198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8" grpId="1"/>
      <p:bldP spid="5" grpId="0" animBg="1"/>
      <p:bldP spid="5" grpId="1" animBg="1"/>
      <p:bldP spid="6" grpId="0"/>
      <p:bldP spid="6" grpId="1"/>
      <p:bldP spid="9" grpId="0" animBg="1"/>
      <p:bldP spid="9" grpId="1" animBg="1"/>
      <p:bldP spid="10" grpId="0"/>
      <p:bldP spid="10" grpId="1"/>
      <p:bldP spid="11" grpId="0" animBg="1"/>
      <p:bldP spid="11" grpId="1" animBg="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3DE6-4F57-4F5F-9C53-C3DC366830A5}"/>
              </a:ext>
            </a:extLst>
          </p:cNvPr>
          <p:cNvSpPr>
            <a:spLocks noGrp="1"/>
          </p:cNvSpPr>
          <p:nvPr>
            <p:ph type="title"/>
          </p:nvPr>
        </p:nvSpPr>
        <p:spPr/>
        <p:txBody>
          <a:bodyPr/>
          <a:lstStyle/>
          <a:p>
            <a:r>
              <a:rPr lang="en-US" dirty="0"/>
              <a:t>How </a:t>
            </a:r>
            <a:r>
              <a:rPr lang="en-US" sz="4800" dirty="0"/>
              <a:t>BIG</a:t>
            </a:r>
            <a:r>
              <a:rPr lang="en-US" dirty="0"/>
              <a:t> are ticks?</a:t>
            </a:r>
            <a:br>
              <a:rPr lang="en-US" dirty="0"/>
            </a:br>
            <a:r>
              <a:rPr lang="en-US" sz="2400" dirty="0"/>
              <a:t>(not very big)</a:t>
            </a:r>
          </a:p>
        </p:txBody>
      </p:sp>
      <p:sp>
        <p:nvSpPr>
          <p:cNvPr id="3" name="Content Placeholder 2">
            <a:extLst>
              <a:ext uri="{FF2B5EF4-FFF2-40B4-BE49-F238E27FC236}">
                <a16:creationId xmlns:a16="http://schemas.microsoft.com/office/drawing/2014/main" id="{D71CBDFF-21AB-4D6C-B31D-1551CACBEE63}"/>
              </a:ext>
            </a:extLst>
          </p:cNvPr>
          <p:cNvSpPr>
            <a:spLocks noGrp="1"/>
          </p:cNvSpPr>
          <p:nvPr>
            <p:ph idx="1"/>
          </p:nvPr>
        </p:nvSpPr>
        <p:spPr>
          <a:xfrm>
            <a:off x="457200" y="1600200"/>
            <a:ext cx="8207756" cy="4525963"/>
          </a:xfrm>
        </p:spPr>
        <p:txBody>
          <a:bodyPr/>
          <a:lstStyle/>
          <a:p>
            <a:r>
              <a:rPr lang="en-US" dirty="0"/>
              <a:t>Ticks are tiny! </a:t>
            </a:r>
          </a:p>
          <a:p>
            <a:pPr lvl="1"/>
            <a:r>
              <a:rPr lang="en-US" dirty="0"/>
              <a:t>You might need a </a:t>
            </a:r>
            <a:br>
              <a:rPr lang="en-US" dirty="0"/>
            </a:br>
            <a:r>
              <a:rPr lang="en-US" dirty="0"/>
              <a:t>magnifying glass to see </a:t>
            </a:r>
            <a:br>
              <a:rPr lang="en-US" dirty="0"/>
            </a:br>
            <a:r>
              <a:rPr lang="en-US" dirty="0"/>
              <a:t>all their body parts</a:t>
            </a:r>
          </a:p>
          <a:p>
            <a:pPr marL="457200" lvl="1" indent="0">
              <a:buNone/>
            </a:pPr>
            <a:endParaRPr lang="en-US" dirty="0"/>
          </a:p>
          <a:p>
            <a:pPr>
              <a:spcBef>
                <a:spcPts val="1200"/>
              </a:spcBef>
            </a:pPr>
            <a:r>
              <a:rPr lang="en-US" dirty="0"/>
              <a:t>Ticks get bigger as they grow</a:t>
            </a:r>
          </a:p>
          <a:p>
            <a:pPr lvl="1"/>
            <a:r>
              <a:rPr lang="en-US" dirty="0"/>
              <a:t>Different life stages are different sizes</a:t>
            </a:r>
          </a:p>
        </p:txBody>
      </p:sp>
      <p:pic>
        <p:nvPicPr>
          <p:cNvPr id="5" name="Picture 4" descr="Timothy Tickfinder looking with a magnifying glass.">
            <a:extLst>
              <a:ext uri="{FF2B5EF4-FFF2-40B4-BE49-F238E27FC236}">
                <a16:creationId xmlns:a16="http://schemas.microsoft.com/office/drawing/2014/main" id="{84405785-7B11-47E4-9446-DFC54EBBB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628" y="1417638"/>
            <a:ext cx="4262937" cy="3048000"/>
          </a:xfrm>
          <a:prstGeom prst="rect">
            <a:avLst/>
          </a:prstGeom>
        </p:spPr>
      </p:pic>
      <p:sp>
        <p:nvSpPr>
          <p:cNvPr id="4" name="Slide Number Placeholder 3">
            <a:extLst>
              <a:ext uri="{FF2B5EF4-FFF2-40B4-BE49-F238E27FC236}">
                <a16:creationId xmlns:a16="http://schemas.microsoft.com/office/drawing/2014/main" id="{B99AFEB0-AA3A-4F19-B24F-EAF0C4EC7458}"/>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8</a:t>
            </a:fld>
            <a:endParaRPr lang="en-US" altLang="en-US" dirty="0"/>
          </a:p>
        </p:txBody>
      </p:sp>
    </p:spTree>
    <p:extLst>
      <p:ext uri="{BB962C8B-B14F-4D97-AF65-F5344CB8AC3E}">
        <p14:creationId xmlns:p14="http://schemas.microsoft.com/office/powerpoint/2010/main" val="17226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55EE-1E75-4F5F-839C-496B75E1ED8F}"/>
              </a:ext>
            </a:extLst>
          </p:cNvPr>
          <p:cNvSpPr>
            <a:spLocks noGrp="1"/>
          </p:cNvSpPr>
          <p:nvPr>
            <p:ph type="title"/>
          </p:nvPr>
        </p:nvSpPr>
        <p:spPr/>
        <p:txBody>
          <a:bodyPr/>
          <a:lstStyle/>
          <a:p>
            <a:r>
              <a:rPr lang="en-US" dirty="0"/>
              <a:t>Tick Life Stages</a:t>
            </a:r>
          </a:p>
        </p:txBody>
      </p:sp>
      <p:sp>
        <p:nvSpPr>
          <p:cNvPr id="5" name="Content Placeholder 4">
            <a:extLst>
              <a:ext uri="{FF2B5EF4-FFF2-40B4-BE49-F238E27FC236}">
                <a16:creationId xmlns:a16="http://schemas.microsoft.com/office/drawing/2014/main" id="{300C445A-BB02-47B8-BE77-D98B3D2D922A}"/>
              </a:ext>
            </a:extLst>
          </p:cNvPr>
          <p:cNvSpPr>
            <a:spLocks noGrp="1"/>
          </p:cNvSpPr>
          <p:nvPr>
            <p:ph idx="1"/>
          </p:nvPr>
        </p:nvSpPr>
        <p:spPr/>
        <p:txBody>
          <a:bodyPr/>
          <a:lstStyle/>
          <a:p>
            <a:pPr marL="514350" indent="-514350">
              <a:buFont typeface="+mj-lt"/>
              <a:buAutoNum type="arabicPeriod"/>
            </a:pPr>
            <a:r>
              <a:rPr lang="en-US" dirty="0"/>
              <a:t>Egg</a:t>
            </a:r>
          </a:p>
          <a:p>
            <a:pPr marL="514350" indent="-514350">
              <a:buFont typeface="+mj-lt"/>
              <a:buAutoNum type="arabicPeriod"/>
            </a:pPr>
            <a:r>
              <a:rPr lang="en-US" dirty="0"/>
              <a:t>Larva</a:t>
            </a:r>
          </a:p>
          <a:p>
            <a:pPr marL="514350" indent="-514350">
              <a:buFont typeface="+mj-lt"/>
              <a:buAutoNum type="arabicPeriod"/>
            </a:pPr>
            <a:r>
              <a:rPr lang="en-US" dirty="0"/>
              <a:t>Nymph – about the size of a poppy seed</a:t>
            </a:r>
          </a:p>
          <a:p>
            <a:pPr marL="514350" indent="-514350">
              <a:buFont typeface="+mj-lt"/>
              <a:buAutoNum type="arabicPeriod"/>
            </a:pPr>
            <a:r>
              <a:rPr lang="en-US" dirty="0"/>
              <a:t>Adult (female) – about the size of an apple seed</a:t>
            </a:r>
          </a:p>
        </p:txBody>
      </p:sp>
      <p:pic>
        <p:nvPicPr>
          <p:cNvPr id="7" name="Picture 6">
            <a:extLst>
              <a:ext uri="{FF2B5EF4-FFF2-40B4-BE49-F238E27FC236}">
                <a16:creationId xmlns:a16="http://schemas.microsoft.com/office/drawing/2014/main" id="{8DC22E24-AABF-4C8B-AF74-A446CEDAE7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07363"/>
            <a:ext cx="2026611" cy="2209006"/>
          </a:xfrm>
          <a:prstGeom prst="rect">
            <a:avLst/>
          </a:prstGeom>
        </p:spPr>
      </p:pic>
      <p:sp>
        <p:nvSpPr>
          <p:cNvPr id="14" name="Arrow: Right 13">
            <a:extLst>
              <a:ext uri="{FF2B5EF4-FFF2-40B4-BE49-F238E27FC236}">
                <a16:creationId xmlns:a16="http://schemas.microsoft.com/office/drawing/2014/main" id="{2E09FF17-586E-41CC-8970-47F1075A1296}"/>
              </a:ext>
              <a:ext uri="{C183D7F6-B498-43B3-948B-1728B52AA6E4}">
                <adec:decorative xmlns:adec="http://schemas.microsoft.com/office/drawing/2017/decorative" val="1"/>
              </a:ext>
            </a:extLst>
          </p:cNvPr>
          <p:cNvSpPr/>
          <p:nvPr/>
        </p:nvSpPr>
        <p:spPr>
          <a:xfrm>
            <a:off x="1926713" y="5256525"/>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5C97202-90AC-4182-8C12-9ED769EA4E9D}"/>
              </a:ext>
              <a:ext uri="{C183D7F6-B498-43B3-948B-1728B52AA6E4}">
                <adec:decorative xmlns:adec="http://schemas.microsoft.com/office/drawing/2017/decorative" val="1"/>
              </a:ext>
            </a:extLst>
          </p:cNvPr>
          <p:cNvSpPr/>
          <p:nvPr/>
        </p:nvSpPr>
        <p:spPr>
          <a:xfrm>
            <a:off x="4073849" y="5256525"/>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4E0E187-BBEB-4B0B-A0B0-C192D39FBF7C}"/>
              </a:ext>
              <a:ext uri="{C183D7F6-B498-43B3-948B-1728B52AA6E4}">
                <adec:decorative xmlns:adec="http://schemas.microsoft.com/office/drawing/2017/decorative" val="1"/>
              </a:ext>
            </a:extLst>
          </p:cNvPr>
          <p:cNvSpPr/>
          <p:nvPr/>
        </p:nvSpPr>
        <p:spPr>
          <a:xfrm>
            <a:off x="6233981" y="5256490"/>
            <a:ext cx="457200" cy="2264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4DF1D2E-0B66-47B6-A08C-36C29297065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183" y="4333315"/>
            <a:ext cx="2277817" cy="2072813"/>
          </a:xfrm>
          <a:prstGeom prst="rect">
            <a:avLst/>
          </a:prstGeom>
        </p:spPr>
      </p:pic>
      <p:pic>
        <p:nvPicPr>
          <p:cNvPr id="10" name="Picture 9">
            <a:extLst>
              <a:ext uri="{FF2B5EF4-FFF2-40B4-BE49-F238E27FC236}">
                <a16:creationId xmlns:a16="http://schemas.microsoft.com/office/drawing/2014/main" id="{51CEC955-1E04-427E-AD80-7160079B6258}"/>
              </a:ext>
              <a:ext uri="{C183D7F6-B498-43B3-948B-1728B52AA6E4}">
                <adec:decorative xmlns:adec="http://schemas.microsoft.com/office/drawing/2017/decorative" val="1"/>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961521" y="5135981"/>
            <a:ext cx="467479" cy="467479"/>
          </a:xfrm>
          <a:prstGeom prst="rect">
            <a:avLst/>
          </a:prstGeom>
        </p:spPr>
      </p:pic>
      <p:grpSp>
        <p:nvGrpSpPr>
          <p:cNvPr id="19" name="Group 18">
            <a:extLst>
              <a:ext uri="{FF2B5EF4-FFF2-40B4-BE49-F238E27FC236}">
                <a16:creationId xmlns:a16="http://schemas.microsoft.com/office/drawing/2014/main" id="{9209F18E-EECD-4E33-B4CC-79F36F099A54}"/>
              </a:ext>
              <a:ext uri="{C183D7F6-B498-43B3-948B-1728B52AA6E4}">
                <adec:decorative xmlns:adec="http://schemas.microsoft.com/office/drawing/2017/decorative" val="1"/>
              </a:ext>
            </a:extLst>
          </p:cNvPr>
          <p:cNvGrpSpPr/>
          <p:nvPr/>
        </p:nvGrpSpPr>
        <p:grpSpPr>
          <a:xfrm>
            <a:off x="7068025" y="4647428"/>
            <a:ext cx="1618775" cy="1400817"/>
            <a:chOff x="6763225" y="4647428"/>
            <a:chExt cx="1618775" cy="1400817"/>
          </a:xfrm>
        </p:grpSpPr>
        <p:pic>
          <p:nvPicPr>
            <p:cNvPr id="13" name="Picture 12">
              <a:extLst>
                <a:ext uri="{FF2B5EF4-FFF2-40B4-BE49-F238E27FC236}">
                  <a16:creationId xmlns:a16="http://schemas.microsoft.com/office/drawing/2014/main" id="{841F75D9-18BF-4510-8F50-BD1EA74CF66C}"/>
                </a:ext>
              </a:extLst>
            </p:cNvPr>
            <p:cNvPicPr>
              <a:picLocks noChangeAspect="1"/>
            </p:cNvPicPr>
            <p:nvPr/>
          </p:nvPicPr>
          <p:blipFill rotWithShape="1">
            <a:blip r:embed="rId6">
              <a:extLst>
                <a:ext uri="{28A0092B-C50C-407E-A947-70E740481C1C}">
                  <a14:useLocalDpi xmlns:a14="http://schemas.microsoft.com/office/drawing/2010/main" val="0"/>
                </a:ext>
              </a:extLst>
            </a:blip>
            <a:srcRect r="42915" b="28071"/>
            <a:stretch/>
          </p:blipFill>
          <p:spPr>
            <a:xfrm>
              <a:off x="6763225" y="4647428"/>
              <a:ext cx="1517723" cy="1400817"/>
            </a:xfrm>
            <a:prstGeom prst="rect">
              <a:avLst/>
            </a:prstGeom>
          </p:spPr>
        </p:pic>
        <p:sp>
          <p:nvSpPr>
            <p:cNvPr id="12" name="Rectangle 11">
              <a:extLst>
                <a:ext uri="{FF2B5EF4-FFF2-40B4-BE49-F238E27FC236}">
                  <a16:creationId xmlns:a16="http://schemas.microsoft.com/office/drawing/2014/main" id="{154926A4-2912-4AF5-B10C-9D2A4CB0E7C9}"/>
                </a:ext>
              </a:extLst>
            </p:cNvPr>
            <p:cNvSpPr/>
            <p:nvPr/>
          </p:nvSpPr>
          <p:spPr>
            <a:xfrm>
              <a:off x="8153400" y="5482954"/>
              <a:ext cx="228600" cy="565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52B21033-FFB9-465C-BCB9-F09215A35903}"/>
              </a:ext>
            </a:extLst>
          </p:cNvPr>
          <p:cNvSpPr>
            <a:spLocks noGrp="1"/>
          </p:cNvSpPr>
          <p:nvPr>
            <p:ph type="sldNum" sz="quarter" idx="12"/>
          </p:nvPr>
        </p:nvSpPr>
        <p:spPr>
          <a:xfrm>
            <a:off x="6553200" y="6245223"/>
            <a:ext cx="2133600" cy="476252"/>
          </a:xfrm>
        </p:spPr>
        <p:txBody>
          <a:bodyPr/>
          <a:lstStyle/>
          <a:p>
            <a:fld id="{A74F3F3D-AA83-49C9-8E77-7D06AD0F75E7}" type="slidenum">
              <a:rPr lang="en-US" altLang="en-US" smtClean="0"/>
              <a:pPr/>
              <a:t>9</a:t>
            </a:fld>
            <a:endParaRPr lang="en-US" altLang="en-US" dirty="0"/>
          </a:p>
        </p:txBody>
      </p:sp>
    </p:spTree>
    <p:extLst>
      <p:ext uri="{BB962C8B-B14F-4D97-AF65-F5344CB8AC3E}">
        <p14:creationId xmlns:p14="http://schemas.microsoft.com/office/powerpoint/2010/main" val="3843482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Desig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Children’s Health</TermName>
          <TermId xmlns="http://schemas.microsoft.com/office/infopath/2007/PartnerControls">481969b3-9cb0-45bf-9363-60176d85f862</TermId>
        </TermInfo>
        <TermInfo xmlns="http://schemas.microsoft.com/office/infopath/2007/PartnerControls">
          <TermName xmlns="http://schemas.microsoft.com/office/infopath/2007/PartnerControls">School</TermName>
          <TermId xmlns="http://schemas.microsoft.com/office/infopath/2007/PartnerControls">5607c5d5-5a08-421d-be41-94a5daa1f410</TermId>
        </TermInfo>
        <TermInfo xmlns="http://schemas.microsoft.com/office/infopath/2007/PartnerControls">
          <TermName xmlns="http://schemas.microsoft.com/office/infopath/2007/PartnerControls">Local Agency</TermName>
          <TermId xmlns="http://schemas.microsoft.com/office/infopath/2007/PartnerControls">a83f7ca9-5f36-4e0a-8547-5f9ce4325ad6</TermId>
        </TermInfo>
        <TermInfo xmlns="http://schemas.microsoft.com/office/infopath/2007/PartnerControls">
          <TermName xmlns="http://schemas.microsoft.com/office/infopath/2007/PartnerControls">Local Government</TermName>
          <TermId xmlns="http://schemas.microsoft.com/office/infopath/2007/PartnerControls">1cd0782c-1d77-4248-a4cc-dba29f07cf73</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s>
    </off2d280d04f435e8ad65f64297220d7>
    <TaxCatchAll xmlns="a48324c4-7d20-48d3-8188-32763737222b">
      <Value>236</Value>
      <Value>319</Value>
      <Value>97</Value>
      <Value>996</Value>
      <Value>197</Value>
      <Value>192</Value>
      <Value>242</Value>
      <Value>190</Value>
      <Value>151</Value>
      <Value>120</Value>
    </TaxCatchAll>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Vector Borne Diseases</TermName>
          <TermId xmlns="http://schemas.microsoft.com/office/infopath/2007/PartnerControls">552941f2-b5af-46c6-ae33-c067d58a3887</TermId>
        </TermInfo>
        <TermInfo xmlns="http://schemas.microsoft.com/office/infopath/2007/PartnerControls">
          <TermName xmlns="http://schemas.microsoft.com/office/infopath/2007/PartnerControls">Prevention</TermName>
          <TermId xmlns="http://schemas.microsoft.com/office/infopath/2007/PartnerControls">04acecae-8066-4718-8c80-6c6334c720df</TermId>
        </TermInfo>
        <TermInfo xmlns="http://schemas.microsoft.com/office/infopath/2007/PartnerControls">
          <TermName xmlns="http://schemas.microsoft.com/office/infopath/2007/PartnerControls">Children'S Health</TermName>
          <TermId xmlns="http://schemas.microsoft.com/office/infopath/2007/PartnerControls">c2946725-0573-43a4-ba7b-2c294685cc74</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Communicable Disease Control</TermName>
          <TermId xmlns="http://schemas.microsoft.com/office/infopath/2007/PartnerControls">d26e874b-aea1-4c13-b19f-52c74bbbcd89</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929D52-1C38-4B7D-B782-45F91F928660}"/>
</file>

<file path=customXml/itemProps2.xml><?xml version="1.0" encoding="utf-8"?>
<ds:datastoreItem xmlns:ds="http://schemas.openxmlformats.org/officeDocument/2006/customXml" ds:itemID="{16A2AA80-EC2A-4C95-96FB-8ECF809AEE27}"/>
</file>

<file path=customXml/itemProps3.xml><?xml version="1.0" encoding="utf-8"?>
<ds:datastoreItem xmlns:ds="http://schemas.openxmlformats.org/officeDocument/2006/customXml" ds:itemID="{2E9870A8-00BC-45E9-B876-ECCCE2FF69CE}"/>
</file>

<file path=customXml/itemProps4.xml><?xml version="1.0" encoding="utf-8"?>
<ds:datastoreItem xmlns:ds="http://schemas.openxmlformats.org/officeDocument/2006/customXml" ds:itemID="{8E32CCC2-D37C-49C0-8A5F-9A9546109D9E}"/>
</file>

<file path=docProps/app.xml><?xml version="1.0" encoding="utf-8"?>
<Properties xmlns="http://schemas.openxmlformats.org/officeDocument/2006/extended-properties" xmlns:vt="http://schemas.openxmlformats.org/officeDocument/2006/docPropsVTypes">
  <TotalTime>18883</TotalTime>
  <Words>3294</Words>
  <Application>Microsoft Office PowerPoint</Application>
  <PresentationFormat>On-screen Show (4:3)</PresentationFormat>
  <Paragraphs>334</Paragraphs>
  <Slides>46</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Berlin Sans FB Demi</vt:lpstr>
      <vt:lpstr>Calibri</vt:lpstr>
      <vt:lpstr>Jokerman</vt:lpstr>
      <vt:lpstr>Segoe UI</vt:lpstr>
      <vt:lpstr>Wingdings</vt:lpstr>
      <vt:lpstr>Default Design</vt:lpstr>
      <vt:lpstr>Don’t Let the Ticks Bite!</vt:lpstr>
      <vt:lpstr>Introducing: Timothy Tickfinder and his dog Bullseye</vt:lpstr>
      <vt:lpstr>Timothy &amp; Bullseye will help us learn:</vt:lpstr>
      <vt:lpstr>So…what are ticks?</vt:lpstr>
      <vt:lpstr>Ticks are small arthropods that look like spiders and need to eat blood to survive. </vt:lpstr>
      <vt:lpstr>Two different kinds of arthropods:</vt:lpstr>
      <vt:lpstr>Parts of a Tick</vt:lpstr>
      <vt:lpstr>How BIG are ticks? (not very big)</vt:lpstr>
      <vt:lpstr>Tick Life Stages</vt:lpstr>
      <vt:lpstr>Tick Life Stages and Size</vt:lpstr>
      <vt:lpstr>Tick Life Stages and Size (continued)</vt:lpstr>
      <vt:lpstr>Tick Times of Year</vt:lpstr>
      <vt:lpstr>Tick Times of Year (continued)</vt:lpstr>
      <vt:lpstr>What do ticks eat?</vt:lpstr>
      <vt:lpstr>How do ticks eat?</vt:lpstr>
      <vt:lpstr>How do ticks eat? (continued)</vt:lpstr>
      <vt:lpstr>What part of the tick are Timothy and Bullseye looking at?</vt:lpstr>
      <vt:lpstr>Do all ticks look the same?</vt:lpstr>
      <vt:lpstr>Male vs. Female Ticks</vt:lpstr>
      <vt:lpstr>Empty vs. Full of Blood</vt:lpstr>
      <vt:lpstr>Ticks in California  (that bite people!) </vt:lpstr>
      <vt:lpstr>Can you look and see if a tick is carrying germs? </vt:lpstr>
      <vt:lpstr>Where do ticks live?</vt:lpstr>
      <vt:lpstr>Tick Habitat</vt:lpstr>
      <vt:lpstr>Tick Habitat (continued)</vt:lpstr>
      <vt:lpstr>Questing</vt:lpstr>
      <vt:lpstr>Where would Timothy &amp; Bullseye find ticks on their hike?</vt:lpstr>
      <vt:lpstr>Where would you find ticks on a hike?</vt:lpstr>
      <vt:lpstr>How can we protect ourselves from ticks?</vt:lpstr>
      <vt:lpstr>Use repellent when outdoors</vt:lpstr>
      <vt:lpstr>Wear protective clothing</vt:lpstr>
      <vt:lpstr>Be aware of ticks when outside</vt:lpstr>
      <vt:lpstr>Check your body for ticks</vt:lpstr>
      <vt:lpstr>Check your body for ticks (continued)</vt:lpstr>
      <vt:lpstr>Check pets for ticks</vt:lpstr>
      <vt:lpstr>Check pets for ticks (continued)</vt:lpstr>
      <vt:lpstr>What should you do if you find a tick on your body?</vt:lpstr>
      <vt:lpstr>If you find a tick crawling on you…</vt:lpstr>
      <vt:lpstr>If you find a tick crawling on you (continued)</vt:lpstr>
      <vt:lpstr>If you find a tick ATTACHED to your skin…</vt:lpstr>
      <vt:lpstr>If you find a tick ATTACHED to your skin…(continued)</vt:lpstr>
      <vt:lpstr>How to remove a tick the RIGHT way </vt:lpstr>
      <vt:lpstr>Why should you remove a tick  right away?</vt:lpstr>
      <vt:lpstr>Now, get out there and  start exploring!</vt:lpstr>
      <vt:lpstr>Don’t Let the Ticks Bite! (end of presentation)</vt:lpstr>
      <vt:lpstr>Ticks can become infected with germs (like the germ that causes Lyme disease) when they feed on an infected animal in nature. </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Let the Ticks Bite! Presentation Slides</dc:title>
  <dc:creator>State of California</dc:creator>
  <cp:keywords>don't let the ticks bite; ticks; kids; curriculum</cp:keywords>
  <cp:lastModifiedBy>Nicolici, Allyx@CDPH</cp:lastModifiedBy>
  <cp:revision>682</cp:revision>
  <dcterms:created xsi:type="dcterms:W3CDTF">2008-03-18T17:42:11Z</dcterms:created>
  <dcterms:modified xsi:type="dcterms:W3CDTF">2022-06-28T23:44:29Z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CDPH Document</vt:lpwstr>
  </property>
  <property fmtid="{D5CDD505-2E9C-101B-9397-08002B2CF9AE}" pid="3" name="Nav">
    <vt:lpwstr/>
  </property>
  <property fmtid="{D5CDD505-2E9C-101B-9397-08002B2CF9AE}" pid="4" name="display_urn:schemas-microsoft-com:office:office#Editor">
    <vt:lpwstr>System Account</vt:lpwstr>
  </property>
  <property fmtid="{D5CDD505-2E9C-101B-9397-08002B2CF9AE}" pid="5" name="xd_Signature">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System Account</vt:lpwstr>
  </property>
  <property fmtid="{D5CDD505-2E9C-101B-9397-08002B2CF9AE}" pid="9" name="ContentTypeId">
    <vt:lpwstr>0x0101002CC577673628EB48993F371F1850BF7D003E18CAC0E743194EA29E89F4611861B3</vt:lpwstr>
  </property>
  <property fmtid="{D5CDD505-2E9C-101B-9397-08002B2CF9AE}" pid="10" name="Content Language">
    <vt:lpwstr>97;#English (United States)|25e340a5-d50c-48d7-adc0-a905fb7bff5c</vt:lpwstr>
  </property>
  <property fmtid="{D5CDD505-2E9C-101B-9397-08002B2CF9AE}" pid="11" name="Topic">
    <vt:lpwstr>242;#Vector Borne Diseases|552941f2-b5af-46c6-ae33-c067d58a3887;#236;#Prevention|04acecae-8066-4718-8c80-6c6334c720df;#319;#Children'S Health|c2946725-0573-43a4-ba7b-2c294685cc74</vt:lpwstr>
  </property>
  <property fmtid="{D5CDD505-2E9C-101B-9397-08002B2CF9AE}" pid="12" name="CDPH Audience">
    <vt:lpwstr>120;#Children’s Health|481969b3-9cb0-45bf-9363-60176d85f862;#996;#School|5607c5d5-5a08-421d-be41-94a5daa1f410;#192;#Local Agency|a83f7ca9-5f36-4e0a-8547-5f9ce4325ad6;#190;#Local Government|1cd0782c-1d77-4248-a4cc-dba29f07cf73;#197;#Local Health Jurisdiction|f68e075a-b17d-44d0-8f5c-4e108c72d912</vt:lpwstr>
  </property>
  <property fmtid="{D5CDD505-2E9C-101B-9397-08002B2CF9AE}" pid="13" name="Program">
    <vt:lpwstr>151;#Communicable Disease Control|d26e874b-aea1-4c13-b19f-52c74bbbcd89</vt:lpwstr>
  </property>
</Properties>
</file>