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8" r:id="rId4"/>
  </p:sldMasterIdLst>
  <p:notesMasterIdLst>
    <p:notesMasterId r:id="rId44"/>
  </p:notesMasterIdLst>
  <p:handoutMasterIdLst>
    <p:handoutMasterId r:id="rId45"/>
  </p:handoutMasterIdLst>
  <p:sldIdLst>
    <p:sldId id="397" r:id="rId5"/>
    <p:sldId id="277" r:id="rId6"/>
    <p:sldId id="287" r:id="rId7"/>
    <p:sldId id="315" r:id="rId8"/>
    <p:sldId id="399" r:id="rId9"/>
    <p:sldId id="278" r:id="rId10"/>
    <p:sldId id="400" r:id="rId11"/>
    <p:sldId id="401" r:id="rId12"/>
    <p:sldId id="358" r:id="rId13"/>
    <p:sldId id="402" r:id="rId14"/>
    <p:sldId id="403" r:id="rId15"/>
    <p:sldId id="404" r:id="rId16"/>
    <p:sldId id="405" r:id="rId17"/>
    <p:sldId id="357" r:id="rId18"/>
    <p:sldId id="406" r:id="rId19"/>
    <p:sldId id="407" r:id="rId20"/>
    <p:sldId id="361" r:id="rId21"/>
    <p:sldId id="408" r:id="rId22"/>
    <p:sldId id="409" r:id="rId23"/>
    <p:sldId id="364" r:id="rId24"/>
    <p:sldId id="410" r:id="rId25"/>
    <p:sldId id="411" r:id="rId26"/>
    <p:sldId id="412" r:id="rId27"/>
    <p:sldId id="368" r:id="rId28"/>
    <p:sldId id="413" r:id="rId29"/>
    <p:sldId id="414" r:id="rId30"/>
    <p:sldId id="415" r:id="rId31"/>
    <p:sldId id="416" r:id="rId32"/>
    <p:sldId id="417" r:id="rId33"/>
    <p:sldId id="418" r:id="rId34"/>
    <p:sldId id="374" r:id="rId35"/>
    <p:sldId id="419" r:id="rId36"/>
    <p:sldId id="420" r:id="rId37"/>
    <p:sldId id="421" r:id="rId38"/>
    <p:sldId id="422" r:id="rId39"/>
    <p:sldId id="423" r:id="rId40"/>
    <p:sldId id="424" r:id="rId41"/>
    <p:sldId id="391" r:id="rId42"/>
    <p:sldId id="425" r:id="rId43"/>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397"/>
            <p14:sldId id="277"/>
            <p14:sldId id="287"/>
            <p14:sldId id="315"/>
            <p14:sldId id="399"/>
            <p14:sldId id="278"/>
            <p14:sldId id="400"/>
            <p14:sldId id="401"/>
            <p14:sldId id="358"/>
            <p14:sldId id="402"/>
            <p14:sldId id="403"/>
            <p14:sldId id="404"/>
            <p14:sldId id="405"/>
            <p14:sldId id="357"/>
            <p14:sldId id="406"/>
            <p14:sldId id="407"/>
            <p14:sldId id="361"/>
            <p14:sldId id="408"/>
            <p14:sldId id="409"/>
            <p14:sldId id="364"/>
            <p14:sldId id="410"/>
            <p14:sldId id="411"/>
            <p14:sldId id="412"/>
            <p14:sldId id="368"/>
            <p14:sldId id="413"/>
            <p14:sldId id="414"/>
            <p14:sldId id="415"/>
            <p14:sldId id="416"/>
            <p14:sldId id="417"/>
            <p14:sldId id="418"/>
            <p14:sldId id="374"/>
            <p14:sldId id="419"/>
            <p14:sldId id="420"/>
            <p14:sldId id="421"/>
            <p14:sldId id="422"/>
            <p14:sldId id="423"/>
            <p14:sldId id="424"/>
            <p14:sldId id="391"/>
            <p14:sldId id="4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a:srgbClr val="0079C2"/>
    <a:srgbClr val="EB6E1F"/>
    <a:srgbClr val="FFFF66"/>
    <a:srgbClr val="FFF14B"/>
    <a:srgbClr val="5AA237"/>
    <a:srgbClr val="3A6823"/>
    <a:srgbClr val="4387C9"/>
    <a:srgbClr val="E45819"/>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86385" autoAdjust="0"/>
  </p:normalViewPr>
  <p:slideViewPr>
    <p:cSldViewPr>
      <p:cViewPr varScale="1">
        <p:scale>
          <a:sx n="98" d="100"/>
          <a:sy n="98" d="100"/>
        </p:scale>
        <p:origin x="822" y="90"/>
      </p:cViewPr>
      <p:guideLst>
        <p:guide orient="horz" pos="2160"/>
        <p:guide pos="2880"/>
      </p:guideLst>
    </p:cSldViewPr>
  </p:slideViewPr>
  <p:outlineViewPr>
    <p:cViewPr>
      <p:scale>
        <a:sx n="33" d="100"/>
        <a:sy n="33" d="100"/>
      </p:scale>
      <p:origin x="0" y="-2434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66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352800" y="8382000"/>
            <a:ext cx="2971800" cy="457200"/>
          </a:xfrm>
          <a:prstGeom prst="rect">
            <a:avLst/>
          </a:prstGeom>
        </p:spPr>
        <p:txBody>
          <a:bodyPr vert="horz" lIns="91440" tIns="45720" rIns="91440" bIns="45720" rtlCol="0" anchor="b"/>
          <a:lstStyle>
            <a:lvl1pPr algn="r">
              <a:defRPr sz="1200"/>
            </a:lvl1pPr>
          </a:lstStyle>
          <a:p>
            <a:fld id="{18FA229C-86FC-5A4D-9E97-CB7E80CD4342}" type="slidenum">
              <a:rPr lang="en-US" sz="1000" smtClean="0">
                <a:solidFill>
                  <a:srgbClr val="E45819"/>
                </a:solidFill>
                <a:latin typeface="Arial"/>
                <a:cs typeface="Arial"/>
              </a:rPr>
              <a:t>‹#›</a:t>
            </a:fld>
            <a:endParaRPr lang="en-US" sz="1000" dirty="0">
              <a:solidFill>
                <a:srgbClr val="E45819"/>
              </a:solidFill>
              <a:latin typeface="Arial"/>
              <a:cs typeface="Arial"/>
            </a:endParaRPr>
          </a:p>
        </p:txBody>
      </p:sp>
      <p:sp>
        <p:nvSpPr>
          <p:cNvPr id="6" name="Header Placeholder 1"/>
          <p:cNvSpPr>
            <a:spLocks noGrp="1"/>
          </p:cNvSpPr>
          <p:nvPr>
            <p:ph type="hdr" sz="quarter"/>
          </p:nvPr>
        </p:nvSpPr>
        <p:spPr>
          <a:xfrm>
            <a:off x="523574" y="228600"/>
            <a:ext cx="4048426"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r>
              <a:rPr lang="en-US" sz="1000" b="1" dirty="0">
                <a:solidFill>
                  <a:srgbClr val="0079C2"/>
                </a:solidFill>
                <a:latin typeface="Arial"/>
                <a:cs typeface="Arial"/>
              </a:rPr>
              <a:t>[INSERT YEAR] </a:t>
            </a:r>
            <a:r>
              <a:rPr lang="en-US" sz="1000" dirty="0">
                <a:solidFill>
                  <a:srgbClr val="E86D23"/>
                </a:solidFill>
                <a:latin typeface="Arial"/>
                <a:cs typeface="Arial"/>
              </a:rPr>
              <a:t>STATEWIDE MEDICAL AND HEALTH EXERCISE</a:t>
            </a:r>
          </a:p>
          <a:p>
            <a:pPr>
              <a:defRPr/>
            </a:pPr>
            <a:r>
              <a:rPr lang="en-US" dirty="0">
                <a:solidFill>
                  <a:srgbClr val="E86D23"/>
                </a:solidFill>
                <a:latin typeface="Arial"/>
                <a:cs typeface="Arial"/>
              </a:rPr>
              <a:t>CE BRIEFING SLIDE PRESENTATION</a:t>
            </a:r>
          </a:p>
        </p:txBody>
      </p:sp>
      <p:grpSp>
        <p:nvGrpSpPr>
          <p:cNvPr id="12" name="Group 11"/>
          <p:cNvGrpSpPr/>
          <p:nvPr/>
        </p:nvGrpSpPr>
        <p:grpSpPr>
          <a:xfrm>
            <a:off x="5453204" y="228600"/>
            <a:ext cx="860811" cy="381000"/>
            <a:chOff x="7620000" y="6248400"/>
            <a:chExt cx="1087966" cy="481540"/>
          </a:xfrm>
        </p:grpSpPr>
        <p:pic>
          <p:nvPicPr>
            <p:cNvPr id="13" name="Picture 12" descr="EMSA logo"/>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38066" y="6271669"/>
              <a:ext cx="469900" cy="458271"/>
            </a:xfrm>
            <a:prstGeom prst="rect">
              <a:avLst/>
            </a:prstGeom>
            <a:noFill/>
            <a:ln>
              <a:noFill/>
            </a:ln>
          </p:spPr>
        </p:pic>
        <p:pic>
          <p:nvPicPr>
            <p:cNvPr id="14" name="Picture 13" descr="logo_CDPH_vertical.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0" y="6248400"/>
              <a:ext cx="545782" cy="457200"/>
            </a:xfrm>
            <a:prstGeom prst="rect">
              <a:avLst/>
            </a:prstGeom>
          </p:spPr>
        </p:pic>
      </p:grpSp>
    </p:spTree>
    <p:extLst>
      <p:ext uri="{BB962C8B-B14F-4D97-AF65-F5344CB8AC3E}">
        <p14:creationId xmlns:p14="http://schemas.microsoft.com/office/powerpoint/2010/main" val="4230926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00F830A1-3891-4B82-A120-081866556DA0}" type="datetimeFigureOut">
              <a:rPr lang="en-US" smtClean="0"/>
              <a:pPr/>
              <a:t>12/7/2022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a:cs typeface="Arial"/>
              </a:defRPr>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a typeface="MS PGothic" charset="0"/>
              </a:rPr>
              <a:t>This briefing is designed to provide you with the information and resources you need to coordinate exercise control and conduct exercise evaluation for the Statewide Medical and Health Exercise for your facility. </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65351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31</a:t>
            </a:fld>
            <a:endParaRPr lang="en-US" dirty="0"/>
          </a:p>
        </p:txBody>
      </p:sp>
    </p:spTree>
    <p:extLst>
      <p:ext uri="{BB962C8B-B14F-4D97-AF65-F5344CB8AC3E}">
        <p14:creationId xmlns:p14="http://schemas.microsoft.com/office/powerpoint/2010/main" val="2082561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38</a:t>
            </a:fld>
            <a:endParaRPr lang="en-US" dirty="0"/>
          </a:p>
        </p:txBody>
      </p:sp>
    </p:spTree>
    <p:extLst>
      <p:ext uri="{BB962C8B-B14F-4D97-AF65-F5344CB8AC3E}">
        <p14:creationId xmlns:p14="http://schemas.microsoft.com/office/powerpoint/2010/main" val="62588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210107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extLst>
      <p:ext uri="{BB962C8B-B14F-4D97-AF65-F5344CB8AC3E}">
        <p14:creationId xmlns:p14="http://schemas.microsoft.com/office/powerpoint/2010/main" val="139357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a:t>
            </a:fld>
            <a:endParaRPr lang="en-US" dirty="0"/>
          </a:p>
        </p:txBody>
      </p:sp>
    </p:spTree>
    <p:extLst>
      <p:ext uri="{BB962C8B-B14F-4D97-AF65-F5344CB8AC3E}">
        <p14:creationId xmlns:p14="http://schemas.microsoft.com/office/powerpoint/2010/main" val="70729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extLst>
      <p:ext uri="{BB962C8B-B14F-4D97-AF65-F5344CB8AC3E}">
        <p14:creationId xmlns:p14="http://schemas.microsoft.com/office/powerpoint/2010/main" val="119741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14</a:t>
            </a:fld>
            <a:endParaRPr lang="en-US" dirty="0"/>
          </a:p>
        </p:txBody>
      </p:sp>
    </p:spTree>
    <p:extLst>
      <p:ext uri="{BB962C8B-B14F-4D97-AF65-F5344CB8AC3E}">
        <p14:creationId xmlns:p14="http://schemas.microsoft.com/office/powerpoint/2010/main" val="2096464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17</a:t>
            </a:fld>
            <a:endParaRPr lang="en-US" dirty="0"/>
          </a:p>
        </p:txBody>
      </p:sp>
    </p:spTree>
    <p:extLst>
      <p:ext uri="{BB962C8B-B14F-4D97-AF65-F5344CB8AC3E}">
        <p14:creationId xmlns:p14="http://schemas.microsoft.com/office/powerpoint/2010/main" val="152040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20</a:t>
            </a:fld>
            <a:endParaRPr lang="en-US" dirty="0"/>
          </a:p>
        </p:txBody>
      </p:sp>
    </p:spTree>
    <p:extLst>
      <p:ext uri="{BB962C8B-B14F-4D97-AF65-F5344CB8AC3E}">
        <p14:creationId xmlns:p14="http://schemas.microsoft.com/office/powerpoint/2010/main" val="50807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24</a:t>
            </a:fld>
            <a:endParaRPr lang="en-US" dirty="0"/>
          </a:p>
        </p:txBody>
      </p:sp>
    </p:spTree>
    <p:extLst>
      <p:ext uri="{BB962C8B-B14F-4D97-AF65-F5344CB8AC3E}">
        <p14:creationId xmlns:p14="http://schemas.microsoft.com/office/powerpoint/2010/main" val="88040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9FD522-4539-4F40-BBF3-B2B13B9CAF9A}"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13120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9FD522-4539-4F40-BBF3-B2B13B9CAF9A}"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53338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9FD522-4539-4F40-BBF3-B2B13B9CAF9A}"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509994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9" name="Picture 18" descr="A picture containing ground, outdoor, sky, railroad&#10;&#10;Description automatically generated">
            <a:extLst>
              <a:ext uri="{FF2B5EF4-FFF2-40B4-BE49-F238E27FC236}">
                <a16:creationId xmlns:a16="http://schemas.microsoft.com/office/drawing/2014/main" id="{3CF66FD0-4859-4139-AABE-B6953C65A35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1066800"/>
            <a:ext cx="9144000" cy="4009789"/>
          </a:xfrm>
          <a:prstGeom prst="rect">
            <a:avLst/>
          </a:prstGeom>
        </p:spPr>
      </p:pic>
      <p:sp>
        <p:nvSpPr>
          <p:cNvPr id="17" name="Rectangle 16">
            <a:extLst>
              <a:ext uri="{FF2B5EF4-FFF2-40B4-BE49-F238E27FC236}">
                <a16:creationId xmlns:a16="http://schemas.microsoft.com/office/drawing/2014/main" id="{5A974B39-3D86-42A8-A069-9E1A2F24176E}"/>
              </a:ext>
            </a:extLst>
          </p:cNvPr>
          <p:cNvSpPr/>
          <p:nvPr userDrawn="1"/>
        </p:nvSpPr>
        <p:spPr>
          <a:xfrm>
            <a:off x="0" y="4953000"/>
            <a:ext cx="9150928"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5105400"/>
            <a:ext cx="8458200" cy="609600"/>
          </a:xfrm>
          <a:prstGeom prst="rect">
            <a:avLst/>
          </a:prstGeom>
        </p:spPr>
        <p:txBody>
          <a:bodyPr anchor="b" anchorCtr="0">
            <a:normAutofit/>
          </a:bodyPr>
          <a:lstStyle>
            <a:lvl1pPr marL="0" indent="0">
              <a:defRPr lang="en-US" sz="3200" b="0" kern="1200" baseline="0">
                <a:solidFill>
                  <a:srgbClr val="002060"/>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a:t>CLICK TO EDIT MASTER TITLE STYLE</a:t>
            </a:r>
          </a:p>
        </p:txBody>
      </p:sp>
      <p:grpSp>
        <p:nvGrpSpPr>
          <p:cNvPr id="10" name="Group 9"/>
          <p:cNvGrpSpPr/>
          <p:nvPr userDrawn="1"/>
        </p:nvGrpSpPr>
        <p:grpSpPr>
          <a:xfrm>
            <a:off x="7620000" y="6224060"/>
            <a:ext cx="1087966" cy="481540"/>
            <a:chOff x="7620000" y="6248400"/>
            <a:chExt cx="1087966" cy="481540"/>
          </a:xfrm>
        </p:grpSpPr>
        <p:pic>
          <p:nvPicPr>
            <p:cNvPr id="12" name="Picture 11" descr="EMSA logo"/>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238066" y="6271669"/>
              <a:ext cx="469900" cy="458271"/>
            </a:xfrm>
            <a:prstGeom prst="rect">
              <a:avLst/>
            </a:prstGeom>
            <a:noFill/>
            <a:ln>
              <a:noFill/>
            </a:ln>
          </p:spPr>
        </p:pic>
        <p:pic>
          <p:nvPicPr>
            <p:cNvPr id="14" name="Picture 13" descr="logo_CDPH_vertical.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20000" y="6248400"/>
              <a:ext cx="545782" cy="457200"/>
            </a:xfrm>
            <a:prstGeom prst="rect">
              <a:avLst/>
            </a:prstGeom>
          </p:spPr>
        </p:pic>
      </p:grpSp>
      <p:grpSp>
        <p:nvGrpSpPr>
          <p:cNvPr id="9" name="Group 8">
            <a:extLst>
              <a:ext uri="{FF2B5EF4-FFF2-40B4-BE49-F238E27FC236}">
                <a16:creationId xmlns:a16="http://schemas.microsoft.com/office/drawing/2014/main" id="{72C2E87E-0742-44C2-98B3-4548658B5106}"/>
              </a:ext>
            </a:extLst>
          </p:cNvPr>
          <p:cNvGrpSpPr/>
          <p:nvPr userDrawn="1"/>
        </p:nvGrpSpPr>
        <p:grpSpPr>
          <a:xfrm>
            <a:off x="0" y="0"/>
            <a:ext cx="9144000" cy="1143000"/>
            <a:chOff x="0" y="0"/>
            <a:chExt cx="9144000" cy="1143000"/>
          </a:xfrm>
        </p:grpSpPr>
        <p:sp>
          <p:nvSpPr>
            <p:cNvPr id="11" name="Rectangle 10">
              <a:extLst>
                <a:ext uri="{FF2B5EF4-FFF2-40B4-BE49-F238E27FC236}">
                  <a16:creationId xmlns:a16="http://schemas.microsoft.com/office/drawing/2014/main" id="{98D16C61-DBD3-44D0-892C-483C3DA003BE}"/>
                </a:ext>
              </a:extLst>
            </p:cNvPr>
            <p:cNvSpPr/>
            <p:nvPr userDrawn="1"/>
          </p:nvSpPr>
          <p:spPr>
            <a:xfrm>
              <a:off x="0" y="609600"/>
              <a:ext cx="9144000" cy="533400"/>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F04C4E-5C69-466D-AC75-739464E4205F}"/>
                </a:ext>
              </a:extLst>
            </p:cNvPr>
            <p:cNvSpPr/>
            <p:nvPr userDrawn="1"/>
          </p:nvSpPr>
          <p:spPr>
            <a:xfrm>
              <a:off x="0" y="0"/>
              <a:ext cx="9144000" cy="1066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3">
            <a:extLst>
              <a:ext uri="{FF2B5EF4-FFF2-40B4-BE49-F238E27FC236}">
                <a16:creationId xmlns:a16="http://schemas.microsoft.com/office/drawing/2014/main" id="{B26548C8-9994-4FCA-AFF8-0E8166DF72BF}"/>
              </a:ext>
            </a:extLst>
          </p:cNvPr>
          <p:cNvSpPr txBox="1">
            <a:spLocks/>
          </p:cNvSpPr>
          <p:nvPr userDrawn="1"/>
        </p:nvSpPr>
        <p:spPr>
          <a:xfrm>
            <a:off x="0" y="5644831"/>
            <a:ext cx="9157855" cy="573687"/>
          </a:xfrm>
          <a:prstGeom prst="rect">
            <a:avLst/>
          </a:prstGeom>
          <a:solidFill>
            <a:srgbClr val="002060"/>
          </a:solidFill>
        </p:spPr>
        <p:txBody>
          <a:bodyPr vert="horz" lIns="91440" tIns="45720" rIns="91440" bIns="137160" rtlCol="0" anchor="ctr">
            <a:normAutofit lnSpcReduction="10000"/>
          </a:bodyPr>
          <a:lstStyle>
            <a:lvl1pPr marL="342900" indent="-342900" algn="l" defTabSz="914400" rtl="0" eaLnBrk="1" latinLnBrk="0" hangingPunct="1">
              <a:spcBef>
                <a:spcPts val="0"/>
              </a:spcBef>
              <a:buClr>
                <a:srgbClr val="0079C2"/>
              </a:buClr>
              <a:buFont typeface="Arial" pitchFamily="34" charset="0"/>
              <a:buNone/>
              <a:defRPr lang="en-US" sz="2200" kern="1200" dirty="0" smtClean="0">
                <a:solidFill>
                  <a:srgbClr val="EB6E1F"/>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600" dirty="0">
              <a:solidFill>
                <a:schemeClr val="bg1"/>
              </a:solidFill>
            </a:endParaRPr>
          </a:p>
        </p:txBody>
      </p:sp>
      <p:sp>
        <p:nvSpPr>
          <p:cNvPr id="15" name="Text Placeholder 15"/>
          <p:cNvSpPr>
            <a:spLocks noGrp="1"/>
          </p:cNvSpPr>
          <p:nvPr>
            <p:ph type="body" sz="quarter" idx="14" hasCustomPrompt="1"/>
          </p:nvPr>
        </p:nvSpPr>
        <p:spPr>
          <a:xfrm>
            <a:off x="457200" y="5715000"/>
            <a:ext cx="5791200" cy="381000"/>
          </a:xfrm>
        </p:spPr>
        <p:txBody>
          <a:bodyPr anchor="b">
            <a:normAutofit/>
          </a:bodyPr>
          <a:lstStyle>
            <a:lvl1pPr algn="l">
              <a:spcBef>
                <a:spcPts val="0"/>
              </a:spcBef>
              <a:buNone/>
              <a:defRPr lang="en-US" sz="2200" kern="1200" dirty="0" smtClean="0">
                <a:solidFill>
                  <a:srgbClr val="FFFFFF"/>
                </a:solidFill>
                <a:latin typeface="Arial"/>
                <a:ea typeface="+mn-ea"/>
                <a:cs typeface="Arial"/>
              </a:defRPr>
            </a:lvl1pPr>
          </a:lstStyle>
          <a:p>
            <a:pPr lvl="0"/>
            <a:r>
              <a:rPr lang="en-US" dirty="0"/>
              <a:t>CLICK TO EDIT MASTER SUBTITLE STYLE</a:t>
            </a:r>
          </a:p>
        </p:txBody>
      </p:sp>
      <p:sp>
        <p:nvSpPr>
          <p:cNvPr id="5" name="Content Placeholder 4">
            <a:extLst>
              <a:ext uri="{FF2B5EF4-FFF2-40B4-BE49-F238E27FC236}">
                <a16:creationId xmlns:a16="http://schemas.microsoft.com/office/drawing/2014/main" id="{6210858D-2DB7-4CC2-937C-E356E75167DE}"/>
              </a:ext>
            </a:extLst>
          </p:cNvPr>
          <p:cNvSpPr>
            <a:spLocks noGrp="1"/>
          </p:cNvSpPr>
          <p:nvPr>
            <p:ph sz="quarter" idx="15"/>
          </p:nvPr>
        </p:nvSpPr>
        <p:spPr>
          <a:xfrm>
            <a:off x="457200" y="6246813"/>
            <a:ext cx="5791200" cy="382587"/>
          </a:xfrm>
        </p:spPr>
        <p:txBody>
          <a:bodyPr/>
          <a:lstStyle>
            <a:lvl1pPr marL="0" indent="0">
              <a:buNone/>
              <a:defRPr>
                <a:solidFill>
                  <a:srgbClr val="002060"/>
                </a:solidFill>
              </a:defRPr>
            </a:lvl1pPr>
          </a:lstStyle>
          <a:p>
            <a:pPr lvl="0"/>
            <a:r>
              <a:rPr lang="en-US" dirty="0"/>
              <a:t>Click to edit Master text styles</a:t>
            </a:r>
          </a:p>
        </p:txBody>
      </p:sp>
    </p:spTree>
    <p:extLst>
      <p:ext uri="{BB962C8B-B14F-4D97-AF65-F5344CB8AC3E}">
        <p14:creationId xmlns:p14="http://schemas.microsoft.com/office/powerpoint/2010/main" val="89925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000" y="6356350"/>
            <a:ext cx="2057400" cy="365125"/>
          </a:xfrm>
          <a:prstGeom prst="rect">
            <a:avLst/>
          </a:prstGeom>
        </p:spPr>
        <p:txBody>
          <a:bodyPr/>
          <a:lstStyle>
            <a:lvl1pPr>
              <a:defRPr>
                <a:solidFill>
                  <a:srgbClr val="E45819"/>
                </a:solidFill>
              </a:defRPr>
            </a:lvl1pPr>
          </a:lstStyle>
          <a:p>
            <a:fld id="{240D5ECE-8B49-45CD-BE81-EF81920D1969}" type="slidenum">
              <a:rPr lang="en-US" smtClean="0"/>
              <a:pPr/>
              <a:t>‹#›</a:t>
            </a:fld>
            <a:endParaRPr lang="en-US" dirty="0"/>
          </a:p>
        </p:txBody>
      </p:sp>
      <p:pic>
        <p:nvPicPr>
          <p:cNvPr id="3" name="Picture 2" descr="A picture containing ground, outdoor, sky, railroad&#10;&#10;Description automatically generated">
            <a:extLst>
              <a:ext uri="{FF2B5EF4-FFF2-40B4-BE49-F238E27FC236}">
                <a16:creationId xmlns:a16="http://schemas.microsoft.com/office/drawing/2014/main" id="{72B5C5DB-8D79-4972-8BD0-24B07BDE3CE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3657600"/>
            <a:ext cx="9144000" cy="3200400"/>
          </a:xfrm>
          <a:prstGeom prst="rect">
            <a:avLst/>
          </a:prstGeom>
        </p:spPr>
      </p:pic>
      <p:grpSp>
        <p:nvGrpSpPr>
          <p:cNvPr id="11" name="Group 10"/>
          <p:cNvGrpSpPr/>
          <p:nvPr userDrawn="1"/>
        </p:nvGrpSpPr>
        <p:grpSpPr>
          <a:xfrm>
            <a:off x="7827434" y="152400"/>
            <a:ext cx="1087966" cy="481540"/>
            <a:chOff x="7620000" y="6248400"/>
            <a:chExt cx="1087966" cy="481540"/>
          </a:xfrm>
        </p:grpSpPr>
        <p:pic>
          <p:nvPicPr>
            <p:cNvPr id="13" name="Picture 12" descr="EMSA logo"/>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238066" y="6271669"/>
              <a:ext cx="469900" cy="458271"/>
            </a:xfrm>
            <a:prstGeom prst="rect">
              <a:avLst/>
            </a:prstGeom>
            <a:noFill/>
            <a:ln>
              <a:noFill/>
            </a:ln>
          </p:spPr>
        </p:pic>
        <p:pic>
          <p:nvPicPr>
            <p:cNvPr id="19" name="Picture 18" descr="logo_CDPH_vertical.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20000" y="6248400"/>
              <a:ext cx="545782" cy="457200"/>
            </a:xfrm>
            <a:prstGeom prst="rect">
              <a:avLst/>
            </a:prstGeom>
          </p:spPr>
        </p:pic>
      </p:grpSp>
      <p:sp>
        <p:nvSpPr>
          <p:cNvPr id="15" name="Text Placeholder 15"/>
          <p:cNvSpPr>
            <a:spLocks noGrp="1"/>
          </p:cNvSpPr>
          <p:nvPr>
            <p:ph type="body" sz="quarter" idx="14" hasCustomPrompt="1"/>
          </p:nvPr>
        </p:nvSpPr>
        <p:spPr>
          <a:xfrm>
            <a:off x="457200" y="3200400"/>
            <a:ext cx="5791200" cy="381000"/>
          </a:xfrm>
        </p:spPr>
        <p:txBody>
          <a:bodyPr anchor="b">
            <a:normAutofit/>
          </a:bodyPr>
          <a:lstStyle>
            <a:lvl1pPr algn="l">
              <a:buNone/>
              <a:defRPr lang="en-US" sz="2200" kern="1200" dirty="0" smtClean="0">
                <a:solidFill>
                  <a:srgbClr val="002060"/>
                </a:solidFill>
                <a:latin typeface="Arial"/>
                <a:ea typeface="+mn-ea"/>
                <a:cs typeface="Arial"/>
              </a:defRPr>
            </a:lvl1pPr>
          </a:lstStyle>
          <a:p>
            <a:pPr lvl="0"/>
            <a:r>
              <a:rPr lang="en-US" dirty="0"/>
              <a:t>CLICK TO EDIT MASTER SUBTITLE STYLE</a:t>
            </a:r>
          </a:p>
        </p:txBody>
      </p:sp>
      <p:sp>
        <p:nvSpPr>
          <p:cNvPr id="16" name="Title 1"/>
          <p:cNvSpPr>
            <a:spLocks noGrp="1"/>
          </p:cNvSpPr>
          <p:nvPr>
            <p:ph type="title" hasCustomPrompt="1"/>
          </p:nvPr>
        </p:nvSpPr>
        <p:spPr>
          <a:xfrm>
            <a:off x="457200" y="2590800"/>
            <a:ext cx="8458200" cy="609600"/>
          </a:xfrm>
          <a:prstGeom prst="rect">
            <a:avLst/>
          </a:prstGeom>
        </p:spPr>
        <p:txBody>
          <a:bodyPr anchor="b" anchorCtr="0">
            <a:normAutofit/>
          </a:bodyPr>
          <a:lstStyle>
            <a:lvl1pPr marL="0" indent="0">
              <a:defRPr lang="en-US" sz="3600" b="0" kern="1200" baseline="0">
                <a:solidFill>
                  <a:srgbClr val="002060"/>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a:t>CLICK TO EDIT MASTER TITLE STYLE</a:t>
            </a:r>
          </a:p>
        </p:txBody>
      </p:sp>
      <p:sp>
        <p:nvSpPr>
          <p:cNvPr id="10" name="Rectangle 9">
            <a:extLst>
              <a:ext uri="{FF2B5EF4-FFF2-40B4-BE49-F238E27FC236}">
                <a16:creationId xmlns:a16="http://schemas.microsoft.com/office/drawing/2014/main" id="{E0DDCBD7-7708-4860-891B-0E98CED6E73F}"/>
              </a:ext>
            </a:extLst>
          </p:cNvPr>
          <p:cNvSpPr/>
          <p:nvPr userDrawn="1"/>
        </p:nvSpPr>
        <p:spPr>
          <a:xfrm>
            <a:off x="0" y="3550528"/>
            <a:ext cx="9144000" cy="381001"/>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43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0999" y="1"/>
            <a:ext cx="8153401" cy="838200"/>
          </a:xfrm>
          <a:prstGeom prst="rect">
            <a:avLst/>
          </a:prstGeom>
        </p:spPr>
        <p:txBody>
          <a:bodyPr anchor="b">
            <a:normAutofit/>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133946"/>
            <a:ext cx="3886200" cy="4504854"/>
          </a:xfrm>
        </p:spPr>
        <p:txBody>
          <a:bodyPr/>
          <a:lstStyle>
            <a:lvl1pPr>
              <a:buClr>
                <a:srgbClr val="0079C2"/>
              </a:buCl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3943"/>
            <a:ext cx="3886200" cy="450485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62000" y="6356350"/>
            <a:ext cx="2057400" cy="365125"/>
          </a:xfrm>
          <a:prstGeom prst="rect">
            <a:avLst/>
          </a:prstGeom>
        </p:spPr>
        <p:txBody>
          <a:bodyPr vert="horz" lIns="91440" tIns="45720" rIns="91440" bIns="45720" rtlCol="0" anchor="ctr"/>
          <a:lstStyle>
            <a:lvl1pPr algn="l">
              <a:defRPr sz="1400">
                <a:solidFill>
                  <a:srgbClr val="002060"/>
                </a:solidFill>
                <a:latin typeface="Arial"/>
                <a:cs typeface="Arial"/>
              </a:defRPr>
            </a:lvl1pPr>
          </a:lstStyle>
          <a:p>
            <a:fld id="{240D5ECE-8B49-45CD-BE81-EF81920D196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with Text ">
    <p:spTree>
      <p:nvGrpSpPr>
        <p:cNvPr id="1" name=""/>
        <p:cNvGrpSpPr/>
        <p:nvPr/>
      </p:nvGrpSpPr>
      <p:grpSpPr>
        <a:xfrm>
          <a:off x="0" y="0"/>
          <a:ext cx="0" cy="0"/>
          <a:chOff x="0" y="0"/>
          <a:chExt cx="0" cy="0"/>
        </a:xfrm>
      </p:grpSpPr>
      <p:pic>
        <p:nvPicPr>
          <p:cNvPr id="3" name="Picture 2" descr="A picture containing ground, outdoor, sky, railroad&#10;&#10;Description automatically generated">
            <a:extLst>
              <a:ext uri="{FF2B5EF4-FFF2-40B4-BE49-F238E27FC236}">
                <a16:creationId xmlns:a16="http://schemas.microsoft.com/office/drawing/2014/main" id="{0929F7BE-B171-4A8A-81EB-568EC28F795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3733800"/>
            <a:ext cx="9144000" cy="3124200"/>
          </a:xfrm>
          <a:prstGeom prst="rect">
            <a:avLst/>
          </a:prstGeom>
        </p:spPr>
      </p:pic>
      <p:sp>
        <p:nvSpPr>
          <p:cNvPr id="14" name="Text Placeholder 15"/>
          <p:cNvSpPr>
            <a:spLocks noGrp="1"/>
          </p:cNvSpPr>
          <p:nvPr>
            <p:ph type="body" sz="quarter" idx="14" hasCustomPrompt="1"/>
          </p:nvPr>
        </p:nvSpPr>
        <p:spPr>
          <a:xfrm>
            <a:off x="457200" y="3200400"/>
            <a:ext cx="5791200" cy="381000"/>
          </a:xfrm>
        </p:spPr>
        <p:txBody>
          <a:bodyPr anchor="b">
            <a:normAutofit/>
          </a:bodyPr>
          <a:lstStyle>
            <a:lvl1pPr algn="l">
              <a:buNone/>
              <a:defRPr lang="en-US" sz="2200" kern="1200" dirty="0" smtClean="0">
                <a:solidFill>
                  <a:srgbClr val="002060"/>
                </a:solidFill>
                <a:latin typeface="Arial"/>
                <a:ea typeface="+mn-ea"/>
                <a:cs typeface="Arial"/>
              </a:defRPr>
            </a:lvl1pPr>
          </a:lstStyle>
          <a:p>
            <a:pPr lvl="0"/>
            <a:r>
              <a:rPr lang="en-US" dirty="0"/>
              <a:t>CLICK TO EDIT MASTER SUBTITLE STYLE</a:t>
            </a:r>
          </a:p>
        </p:txBody>
      </p:sp>
      <p:sp>
        <p:nvSpPr>
          <p:cNvPr id="15" name="Title 1"/>
          <p:cNvSpPr>
            <a:spLocks noGrp="1"/>
          </p:cNvSpPr>
          <p:nvPr>
            <p:ph type="title" hasCustomPrompt="1"/>
          </p:nvPr>
        </p:nvSpPr>
        <p:spPr>
          <a:xfrm>
            <a:off x="457200" y="2590800"/>
            <a:ext cx="8458200" cy="609600"/>
          </a:xfrm>
          <a:prstGeom prst="rect">
            <a:avLst/>
          </a:prstGeom>
        </p:spPr>
        <p:txBody>
          <a:bodyPr anchor="b" anchorCtr="0">
            <a:normAutofit/>
          </a:bodyPr>
          <a:lstStyle>
            <a:lvl1pPr marL="0" indent="0">
              <a:defRPr lang="en-US" sz="3600" b="0" kern="1200" baseline="0">
                <a:solidFill>
                  <a:srgbClr val="002060"/>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a:t>CLICK TO EDIT MASTER TITLE STYLE</a:t>
            </a:r>
          </a:p>
        </p:txBody>
      </p:sp>
      <p:grpSp>
        <p:nvGrpSpPr>
          <p:cNvPr id="13" name="Group 12"/>
          <p:cNvGrpSpPr/>
          <p:nvPr userDrawn="1"/>
        </p:nvGrpSpPr>
        <p:grpSpPr>
          <a:xfrm>
            <a:off x="7827434" y="152400"/>
            <a:ext cx="1087966" cy="481540"/>
            <a:chOff x="7620000" y="6248400"/>
            <a:chExt cx="1087966" cy="481540"/>
          </a:xfrm>
        </p:grpSpPr>
        <p:pic>
          <p:nvPicPr>
            <p:cNvPr id="16" name="Picture 15" descr="EMSA logo"/>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238066" y="6271669"/>
              <a:ext cx="469900" cy="458271"/>
            </a:xfrm>
            <a:prstGeom prst="rect">
              <a:avLst/>
            </a:prstGeom>
            <a:noFill/>
            <a:ln>
              <a:noFill/>
            </a:ln>
          </p:spPr>
        </p:pic>
        <p:pic>
          <p:nvPicPr>
            <p:cNvPr id="17" name="Picture 16" descr="logo_CDPH_vertical.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20000" y="6248400"/>
              <a:ext cx="545782" cy="457200"/>
            </a:xfrm>
            <a:prstGeom prst="rect">
              <a:avLst/>
            </a:prstGeom>
          </p:spPr>
        </p:pic>
      </p:grpSp>
      <p:sp>
        <p:nvSpPr>
          <p:cNvPr id="9" name="Rectangle 8">
            <a:extLst>
              <a:ext uri="{FF2B5EF4-FFF2-40B4-BE49-F238E27FC236}">
                <a16:creationId xmlns:a16="http://schemas.microsoft.com/office/drawing/2014/main" id="{617E27EA-69F8-4417-9F48-4B69D2EE047D}"/>
              </a:ext>
            </a:extLst>
          </p:cNvPr>
          <p:cNvSpPr/>
          <p:nvPr userDrawn="1"/>
        </p:nvSpPr>
        <p:spPr>
          <a:xfrm>
            <a:off x="0" y="3550528"/>
            <a:ext cx="9144000" cy="381001"/>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62000" y="6356350"/>
            <a:ext cx="2057400" cy="365125"/>
          </a:xfrm>
          <a:prstGeom prst="rect">
            <a:avLst/>
          </a:prstGeom>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a:cs typeface="Arial"/>
            </a:endParaRPr>
          </a:p>
        </p:txBody>
      </p:sp>
      <p:sp>
        <p:nvSpPr>
          <p:cNvPr id="7" name="Title 1"/>
          <p:cNvSpPr>
            <a:spLocks noGrp="1"/>
          </p:cNvSpPr>
          <p:nvPr>
            <p:ph type="title" hasCustomPrompt="1"/>
          </p:nvPr>
        </p:nvSpPr>
        <p:spPr>
          <a:xfrm>
            <a:off x="606552" y="4800600"/>
            <a:ext cx="4879848" cy="566738"/>
          </a:xfrm>
          <a:prstGeom prst="rect">
            <a:avLst/>
          </a:prstGeom>
        </p:spPr>
        <p:txBody>
          <a:bodyPr anchor="b">
            <a:normAutofit/>
          </a:bodyPr>
          <a:lstStyle>
            <a:lvl1pPr algn="ctr">
              <a:defRPr sz="2000" b="0" i="0">
                <a:solidFill>
                  <a:schemeClr val="bg1">
                    <a:lumMod val="85000"/>
                  </a:schemeClr>
                </a:solidFill>
                <a:latin typeface="Arial"/>
                <a:cs typeface="Arial"/>
              </a:defRPr>
            </a:lvl1pPr>
          </a:lstStyle>
          <a:p>
            <a:r>
              <a:rPr lang="en-US" dirty="0"/>
              <a:t>CLICK TO EDIT MASTER TITLE STYLE</a:t>
            </a:r>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a:t>Click icon to add media</a:t>
            </a: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62000" y="274638"/>
            <a:ext cx="7924800" cy="487362"/>
          </a:xfrm>
          <a:prstGeom prst="rect">
            <a:avLst/>
          </a:prstGeom>
        </p:spPr>
        <p:txBody>
          <a:bodyPr vert="horz" lIns="91440" tIns="45720" rIns="91440" bIns="45720" rtlCol="0" anchor="ctr">
            <a:noAutofit/>
          </a:bodyPr>
          <a:lstStyle/>
          <a:p>
            <a:r>
              <a:rPr lang="en-US" dirty="0"/>
              <a:t>CLICK TO EDIT MASTER TITLE STYLE</a:t>
            </a:r>
          </a:p>
        </p:txBody>
      </p:sp>
      <p:sp>
        <p:nvSpPr>
          <p:cNvPr id="10" name="Text Placeholder 2"/>
          <p:cNvSpPr>
            <a:spLocks noGrp="1"/>
          </p:cNvSpPr>
          <p:nvPr>
            <p:ph idx="1"/>
          </p:nvPr>
        </p:nvSpPr>
        <p:spPr>
          <a:xfrm>
            <a:off x="762000" y="1143000"/>
            <a:ext cx="7924800" cy="4983163"/>
          </a:xfrm>
          <a:prstGeom prst="rect">
            <a:avLst/>
          </a:prstGeom>
        </p:spPr>
        <p:txBody>
          <a:bodyPr vert="horz" lIns="91440" tIns="45720" rIns="91440" bIns="45720" rtlCol="0">
            <a:normAutofit/>
          </a:bodyPr>
          <a:lstStyle>
            <a:lvl1pPr>
              <a:buClr>
                <a:srgbClr val="0079C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762000" y="6356350"/>
            <a:ext cx="2057400" cy="365125"/>
          </a:xfrm>
          <a:prstGeom prst="rect">
            <a:avLst/>
          </a:prstGeom>
        </p:spPr>
        <p:txBody>
          <a:bodyPr vert="horz" lIns="91440" tIns="45720" rIns="91440" bIns="45720" rtlCol="0" anchor="ctr"/>
          <a:lstStyle>
            <a:lvl1pPr algn="l">
              <a:defRPr sz="1400">
                <a:solidFill>
                  <a:srgbClr val="002060"/>
                </a:solidFill>
                <a:latin typeface="Arial"/>
                <a:cs typeface="Arial"/>
              </a:defRPr>
            </a:lvl1pPr>
          </a:lstStyle>
          <a:p>
            <a:fld id="{240D5ECE-8B49-45CD-BE81-EF81920D196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762000" y="6356350"/>
            <a:ext cx="2057400" cy="365125"/>
          </a:xfrm>
          <a:prstGeom prst="rect">
            <a:avLst/>
          </a:prstGeom>
        </p:spPr>
        <p:txBody>
          <a:bodyPr vert="horz" lIns="91440" tIns="45720" rIns="91440" bIns="45720" rtlCol="0" anchor="ctr"/>
          <a:lstStyle>
            <a:lvl1pPr algn="l">
              <a:defRPr sz="1400">
                <a:solidFill>
                  <a:srgbClr val="002060"/>
                </a:solidFill>
                <a:latin typeface="Arial"/>
                <a:cs typeface="Arial"/>
              </a:defRPr>
            </a:lvl1pPr>
          </a:lstStyle>
          <a:p>
            <a:fld id="{240D5ECE-8B49-45CD-BE81-EF81920D1969}" type="slidenum">
              <a:rPr lang="en-US" smtClean="0"/>
              <a:pPr/>
              <a:t>‹#›</a:t>
            </a:fld>
            <a:endParaRPr lang="en-US" dirty="0"/>
          </a:p>
        </p:txBody>
      </p:sp>
      <p:sp>
        <p:nvSpPr>
          <p:cNvPr id="10" name="Title Placeholder 1"/>
          <p:cNvSpPr>
            <a:spLocks noGrp="1"/>
          </p:cNvSpPr>
          <p:nvPr>
            <p:ph type="title"/>
          </p:nvPr>
        </p:nvSpPr>
        <p:spPr>
          <a:xfrm>
            <a:off x="762000" y="274638"/>
            <a:ext cx="7924800" cy="487362"/>
          </a:xfrm>
          <a:prstGeom prst="rect">
            <a:avLst/>
          </a:prstGeom>
        </p:spPr>
        <p:txBody>
          <a:bodyPr vert="horz" lIns="91440" tIns="45720" rIns="91440" bIns="45720" rtlCol="0" anchor="ctr">
            <a:noAutofit/>
          </a:bodyPr>
          <a:lstStyle/>
          <a:p>
            <a:r>
              <a:rPr lang="en-US" dirty="0"/>
              <a:t>CLICK TO EDIT MASTER TITLE STYLE</a:t>
            </a:r>
          </a:p>
        </p:txBody>
      </p:sp>
      <p:sp>
        <p:nvSpPr>
          <p:cNvPr id="12" name="Text Placeholder 2"/>
          <p:cNvSpPr>
            <a:spLocks noGrp="1"/>
          </p:cNvSpPr>
          <p:nvPr>
            <p:ph idx="1"/>
          </p:nvPr>
        </p:nvSpPr>
        <p:spPr>
          <a:xfrm>
            <a:off x="762000" y="1143000"/>
            <a:ext cx="79248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62000" y="6356350"/>
            <a:ext cx="2057400" cy="365125"/>
          </a:xfrm>
          <a:prstGeom prst="rect">
            <a:avLst/>
          </a:prstGeom>
        </p:spPr>
        <p:txBody>
          <a:bodyPr/>
          <a:lstStyle>
            <a:lvl1pPr>
              <a:defRPr>
                <a:solidFill>
                  <a:srgbClr val="002060"/>
                </a:solidFill>
              </a:defRPr>
            </a:lvl1pPr>
          </a:lstStyle>
          <a:p>
            <a:fld id="{240D5ECE-8B49-45CD-BE81-EF81920D1969}" type="slidenum">
              <a:rPr lang="en-US" smtClean="0"/>
              <a:pPr/>
              <a:t>‹#›</a:t>
            </a:fld>
            <a:endParaRPr lang="en-US" dirty="0"/>
          </a:p>
        </p:txBody>
      </p:sp>
      <p:sp>
        <p:nvSpPr>
          <p:cNvPr id="4" name="TextBox 3"/>
          <p:cNvSpPr txBox="1"/>
          <p:nvPr userDrawn="1"/>
        </p:nvSpPr>
        <p:spPr>
          <a:xfrm>
            <a:off x="8504257" y="646590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6683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9FD522-4539-4F40-BBF3-B2B13B9CAF9A}"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69290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FD522-4539-4F40-BBF3-B2B13B9CAF9A}"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94332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9FD522-4539-4F40-BBF3-B2B13B9CAF9A}"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60937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9FD522-4539-4F40-BBF3-B2B13B9CAF9A}"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95133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9FD522-4539-4F40-BBF3-B2B13B9CAF9A}"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AE8BE-5A15-4258-A7FF-EDD231237314}" type="slidenum">
              <a:rPr lang="en-US" smtClean="0"/>
              <a:t>‹#›</a:t>
            </a:fld>
            <a:endParaRPr lang="en-US"/>
          </a:p>
        </p:txBody>
      </p:sp>
      <p:pic>
        <p:nvPicPr>
          <p:cNvPr id="7" name="Picture 6" descr="CDPH_Logo_Horozontal_5X1_300dpi.jpg">
            <a:extLst>
              <a:ext uri="{FF2B5EF4-FFF2-40B4-BE49-F238E27FC236}">
                <a16:creationId xmlns:a16="http://schemas.microsoft.com/office/drawing/2014/main" id="{ED4DED2F-56FB-4C69-9A0F-A6E96617162B}"/>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b="-13748"/>
          <a:stretch/>
        </p:blipFill>
        <p:spPr>
          <a:xfrm>
            <a:off x="9525" y="374448"/>
            <a:ext cx="2275536" cy="1981200"/>
          </a:xfrm>
          <a:prstGeom prst="rect">
            <a:avLst/>
          </a:prstGeom>
        </p:spPr>
      </p:pic>
      <p:sp>
        <p:nvSpPr>
          <p:cNvPr id="9" name="Slide Number Placeholder 5">
            <a:extLst>
              <a:ext uri="{FF2B5EF4-FFF2-40B4-BE49-F238E27FC236}">
                <a16:creationId xmlns:a16="http://schemas.microsoft.com/office/drawing/2014/main" id="{632B8D1F-8102-4270-812B-26BED02BC5D9}"/>
              </a:ext>
            </a:extLst>
          </p:cNvPr>
          <p:cNvSpPr txBox="1">
            <a:spLocks/>
          </p:cNvSpPr>
          <p:nvPr userDrawn="1"/>
        </p:nvSpPr>
        <p:spPr>
          <a:xfrm>
            <a:off x="76200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E4581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0D5ECE-8B49-45CD-BE81-EF81920D1969}" type="slidenum">
              <a:rPr lang="en-US" smtClean="0">
                <a:solidFill>
                  <a:schemeClr val="bg1"/>
                </a:solidFill>
              </a:rPr>
              <a:pPr/>
              <a:t>‹#›</a:t>
            </a:fld>
            <a:endParaRPr lang="en-US" dirty="0">
              <a:solidFill>
                <a:schemeClr val="bg1"/>
              </a:solidFill>
            </a:endParaRPr>
          </a:p>
        </p:txBody>
      </p:sp>
      <p:pic>
        <p:nvPicPr>
          <p:cNvPr id="10" name="Picture 9">
            <a:extLst>
              <a:ext uri="{FF2B5EF4-FFF2-40B4-BE49-F238E27FC236}">
                <a16:creationId xmlns:a16="http://schemas.microsoft.com/office/drawing/2014/main" id="{E337C5E1-B3CF-47C9-AFF7-A306227FBE79}"/>
              </a:ext>
            </a:extLst>
          </p:cNvPr>
          <p:cNvPicPr>
            <a:picLocks noChangeAspect="1"/>
          </p:cNvPicPr>
          <p:nvPr userDrawn="1"/>
        </p:nvPicPr>
        <p:blipFill>
          <a:blip r:embed="rId3" cstate="email">
            <a:alphaModFix amt="40000"/>
            <a:extLst>
              <a:ext uri="{28A0092B-C50C-407E-A947-70E740481C1C}">
                <a14:useLocalDpi xmlns:a14="http://schemas.microsoft.com/office/drawing/2010/main"/>
              </a:ext>
            </a:extLst>
          </a:blip>
          <a:stretch>
            <a:fillRect/>
          </a:stretch>
        </p:blipFill>
        <p:spPr bwMode="auto">
          <a:xfrm>
            <a:off x="7082517" y="641148"/>
            <a:ext cx="1451883" cy="1447800"/>
          </a:xfrm>
          <a:prstGeom prst="rect">
            <a:avLst/>
          </a:prstGeom>
          <a:noFill/>
          <a:ln>
            <a:noFill/>
          </a:ln>
        </p:spPr>
      </p:pic>
      <p:sp>
        <p:nvSpPr>
          <p:cNvPr id="11" name="TextBox 10">
            <a:extLst>
              <a:ext uri="{FF2B5EF4-FFF2-40B4-BE49-F238E27FC236}">
                <a16:creationId xmlns:a16="http://schemas.microsoft.com/office/drawing/2014/main" id="{D9CE22BE-5735-4EEB-86E9-D611E306D033}"/>
              </a:ext>
            </a:extLst>
          </p:cNvPr>
          <p:cNvSpPr txBox="1"/>
          <p:nvPr userDrawn="1"/>
        </p:nvSpPr>
        <p:spPr>
          <a:xfrm>
            <a:off x="495300" y="5854700"/>
            <a:ext cx="184666"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EF47FF53-ABC7-4E7A-99CB-307DC0673240}"/>
              </a:ext>
            </a:extLst>
          </p:cNvPr>
          <p:cNvSpPr txBox="1"/>
          <p:nvPr userDrawn="1"/>
        </p:nvSpPr>
        <p:spPr>
          <a:xfrm>
            <a:off x="127000" y="5778500"/>
            <a:ext cx="184666" cy="369332"/>
          </a:xfrm>
          <a:prstGeom prst="rect">
            <a:avLst/>
          </a:prstGeom>
          <a:noFill/>
        </p:spPr>
        <p:txBody>
          <a:bodyPr wrap="none" rtlCol="0">
            <a:spAutoFit/>
          </a:bodyPr>
          <a:lstStyle/>
          <a:p>
            <a:endParaRPr lang="en-US" dirty="0"/>
          </a:p>
        </p:txBody>
      </p:sp>
      <p:pic>
        <p:nvPicPr>
          <p:cNvPr id="13" name="Picture 12">
            <a:extLst>
              <a:ext uri="{FF2B5EF4-FFF2-40B4-BE49-F238E27FC236}">
                <a16:creationId xmlns:a16="http://schemas.microsoft.com/office/drawing/2014/main" id="{2395F182-3DD0-401B-88F3-5D1FCFFCB51A}"/>
              </a:ext>
            </a:extLst>
          </p:cNvPr>
          <p:cNvPicPr>
            <a:picLocks noChangeAspect="1"/>
          </p:cNvPicPr>
          <p:nvPr userDrawn="1"/>
        </p:nvPicPr>
        <p:blipFill rotWithShape="1">
          <a:blip r:embed="rId4"/>
          <a:srcRect l="735" t="-3480" r="91" b="23367"/>
          <a:stretch/>
        </p:blipFill>
        <p:spPr>
          <a:xfrm>
            <a:off x="0" y="5937134"/>
            <a:ext cx="9144000" cy="920866"/>
          </a:xfrm>
          <a:prstGeom prst="rect">
            <a:avLst/>
          </a:prstGeom>
          <a:ln w="3175">
            <a:noFill/>
          </a:ln>
        </p:spPr>
      </p:pic>
      <p:pic>
        <p:nvPicPr>
          <p:cNvPr id="14" name="Picture 13">
            <a:extLst>
              <a:ext uri="{FF2B5EF4-FFF2-40B4-BE49-F238E27FC236}">
                <a16:creationId xmlns:a16="http://schemas.microsoft.com/office/drawing/2014/main" id="{BAF806A9-7B63-4101-ADD9-D97192E02979}"/>
              </a:ext>
            </a:extLst>
          </p:cNvPr>
          <p:cNvPicPr>
            <a:picLocks noChangeAspect="1"/>
          </p:cNvPicPr>
          <p:nvPr userDrawn="1"/>
        </p:nvPicPr>
        <p:blipFill rotWithShape="1">
          <a:blip r:embed="rId4"/>
          <a:srcRect t="59062"/>
          <a:stretch/>
        </p:blipFill>
        <p:spPr>
          <a:xfrm>
            <a:off x="-1" y="0"/>
            <a:ext cx="9153525" cy="374448"/>
          </a:xfrm>
          <a:prstGeom prst="rect">
            <a:avLst/>
          </a:prstGeom>
        </p:spPr>
      </p:pic>
      <p:sp>
        <p:nvSpPr>
          <p:cNvPr id="15" name="Title 14">
            <a:extLst>
              <a:ext uri="{FF2B5EF4-FFF2-40B4-BE49-F238E27FC236}">
                <a16:creationId xmlns:a16="http://schemas.microsoft.com/office/drawing/2014/main" id="{2B0841EC-6B83-4D73-AE0A-18577D372222}"/>
              </a:ext>
            </a:extLst>
          </p:cNvPr>
          <p:cNvSpPr>
            <a:spLocks noGrp="1"/>
          </p:cNvSpPr>
          <p:nvPr>
            <p:ph type="title"/>
          </p:nvPr>
        </p:nvSpPr>
        <p:spPr>
          <a:xfrm>
            <a:off x="749968" y="1914508"/>
            <a:ext cx="7955280" cy="681036"/>
          </a:xfrm>
        </p:spPr>
        <p:txBody>
          <a:bodyPr/>
          <a:lstStyle>
            <a:lvl1pPr>
              <a:defRPr>
                <a:solidFill>
                  <a:srgbClr val="002060"/>
                </a:solidFill>
              </a:defRPr>
            </a:lvl1pPr>
          </a:lstStyle>
          <a:p>
            <a:r>
              <a:rPr lang="en-US" dirty="0"/>
              <a:t>Click to edit Master title style</a:t>
            </a:r>
          </a:p>
        </p:txBody>
      </p:sp>
      <p:sp>
        <p:nvSpPr>
          <p:cNvPr id="17" name="Content Placeholder 16">
            <a:extLst>
              <a:ext uri="{FF2B5EF4-FFF2-40B4-BE49-F238E27FC236}">
                <a16:creationId xmlns:a16="http://schemas.microsoft.com/office/drawing/2014/main" id="{5FEFC37B-2A02-4EA0-9A20-BD4E32057E38}"/>
              </a:ext>
            </a:extLst>
          </p:cNvPr>
          <p:cNvSpPr>
            <a:spLocks noGrp="1"/>
          </p:cNvSpPr>
          <p:nvPr>
            <p:ph sz="quarter" idx="13"/>
          </p:nvPr>
        </p:nvSpPr>
        <p:spPr>
          <a:xfrm>
            <a:off x="750286" y="2650477"/>
            <a:ext cx="7954962" cy="297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953F11B1-9A4B-4B7C-89CF-5AB73405D126}"/>
              </a:ext>
            </a:extLst>
          </p:cNvPr>
          <p:cNvSpPr>
            <a:spLocks noGrp="1"/>
          </p:cNvSpPr>
          <p:nvPr>
            <p:ph sz="quarter" idx="14" hasCustomPrompt="1"/>
          </p:nvPr>
        </p:nvSpPr>
        <p:spPr>
          <a:xfrm>
            <a:off x="127000" y="6200259"/>
            <a:ext cx="2311401" cy="349250"/>
          </a:xfrm>
        </p:spPr>
        <p:txBody>
          <a:bodyPr/>
          <a:lstStyle>
            <a:lvl1pPr marL="0" indent="0">
              <a:buNone/>
              <a:defRPr>
                <a:solidFill>
                  <a:srgbClr val="FFFFFF"/>
                </a:solidFill>
              </a:defRPr>
            </a:lvl1pPr>
          </a:lstStyle>
          <a:p>
            <a:pPr lvl="0"/>
            <a:r>
              <a:rPr lang="en-US" dirty="0"/>
              <a:t>Last Revised </a:t>
            </a:r>
          </a:p>
        </p:txBody>
      </p:sp>
    </p:spTree>
    <p:extLst>
      <p:ext uri="{BB962C8B-B14F-4D97-AF65-F5344CB8AC3E}">
        <p14:creationId xmlns:p14="http://schemas.microsoft.com/office/powerpoint/2010/main" val="142234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FD522-4539-4F40-BBF3-B2B13B9CAF9A}"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77968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FD522-4539-4F40-BBF3-B2B13B9CAF9A}"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360050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FD522-4539-4F40-BBF3-B2B13B9CAF9A}"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53218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275286"/>
            <a:ext cx="7886700" cy="49016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FD522-4539-4F40-BBF3-B2B13B9CAF9A}" type="datetimeFigureOut">
              <a:rPr lang="en-US" smtClean="0"/>
              <a:t>12/7/2022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cxnSp>
        <p:nvCxnSpPr>
          <p:cNvPr id="8" name="Straight Connector 7">
            <a:extLst>
              <a:ext uri="{FF2B5EF4-FFF2-40B4-BE49-F238E27FC236}">
                <a16:creationId xmlns:a16="http://schemas.microsoft.com/office/drawing/2014/main" id="{01D2AD4F-0F43-47AF-A7A4-65DC8B188A94}"/>
              </a:ext>
            </a:extLst>
          </p:cNvPr>
          <p:cNvCxnSpPr/>
          <p:nvPr userDrawn="1"/>
        </p:nvCxnSpPr>
        <p:spPr>
          <a:xfrm>
            <a:off x="762000" y="6172200"/>
            <a:ext cx="7955280" cy="0"/>
          </a:xfrm>
          <a:prstGeom prst="line">
            <a:avLst/>
          </a:prstGeom>
          <a:ln w="19050">
            <a:solidFill>
              <a:srgbClr val="002060"/>
            </a:solidFill>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2CD9C444-3CFF-46F3-B458-06B69C97B09F}"/>
              </a:ext>
            </a:extLst>
          </p:cNvPr>
          <p:cNvGrpSpPr/>
          <p:nvPr userDrawn="1"/>
        </p:nvGrpSpPr>
        <p:grpSpPr>
          <a:xfrm>
            <a:off x="7620000" y="6224060"/>
            <a:ext cx="1087966" cy="481540"/>
            <a:chOff x="7620000" y="6248400"/>
            <a:chExt cx="1087966" cy="481540"/>
          </a:xfrm>
        </p:grpSpPr>
        <p:pic>
          <p:nvPicPr>
            <p:cNvPr id="10" name="Picture 9" descr="EMSA logo">
              <a:extLst>
                <a:ext uri="{FF2B5EF4-FFF2-40B4-BE49-F238E27FC236}">
                  <a16:creationId xmlns:a16="http://schemas.microsoft.com/office/drawing/2014/main" id="{2BE08A7A-351E-4CB5-8518-8572749631CA}"/>
                </a:ext>
              </a:extLst>
            </p:cNvPr>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8238066" y="6271669"/>
              <a:ext cx="469900" cy="458271"/>
            </a:xfrm>
            <a:prstGeom prst="rect">
              <a:avLst/>
            </a:prstGeom>
            <a:noFill/>
            <a:ln>
              <a:noFill/>
            </a:ln>
          </p:spPr>
        </p:pic>
        <p:pic>
          <p:nvPicPr>
            <p:cNvPr id="11" name="Picture 10" descr="logo_CDPH_vertical.eps">
              <a:extLst>
                <a:ext uri="{FF2B5EF4-FFF2-40B4-BE49-F238E27FC236}">
                  <a16:creationId xmlns:a16="http://schemas.microsoft.com/office/drawing/2014/main" id="{F8E407D1-58B9-400A-9ED7-98C1BD2CC49F}"/>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7620000" y="6248400"/>
              <a:ext cx="545782" cy="457200"/>
            </a:xfrm>
            <a:prstGeom prst="rect">
              <a:avLst/>
            </a:prstGeom>
          </p:spPr>
        </p:pic>
      </p:grpSp>
      <p:grpSp>
        <p:nvGrpSpPr>
          <p:cNvPr id="13" name="Group 12">
            <a:extLst>
              <a:ext uri="{FF2B5EF4-FFF2-40B4-BE49-F238E27FC236}">
                <a16:creationId xmlns:a16="http://schemas.microsoft.com/office/drawing/2014/main" id="{B5924DE8-B7D4-48B8-99D0-CACC747C2A49}"/>
              </a:ext>
            </a:extLst>
          </p:cNvPr>
          <p:cNvGrpSpPr/>
          <p:nvPr userDrawn="1"/>
        </p:nvGrpSpPr>
        <p:grpSpPr>
          <a:xfrm>
            <a:off x="0" y="0"/>
            <a:ext cx="9144000" cy="1189031"/>
            <a:chOff x="76200" y="0"/>
            <a:chExt cx="9067800" cy="1189031"/>
          </a:xfrm>
        </p:grpSpPr>
        <p:sp>
          <p:nvSpPr>
            <p:cNvPr id="14" name="Rectangle 13">
              <a:extLst>
                <a:ext uri="{FF2B5EF4-FFF2-40B4-BE49-F238E27FC236}">
                  <a16:creationId xmlns:a16="http://schemas.microsoft.com/office/drawing/2014/main" id="{D9F52C80-3562-4AD6-A716-0E1FD7136A97}"/>
                </a:ext>
              </a:extLst>
            </p:cNvPr>
            <p:cNvSpPr/>
            <p:nvPr userDrawn="1"/>
          </p:nvSpPr>
          <p:spPr>
            <a:xfrm>
              <a:off x="76200" y="0"/>
              <a:ext cx="9067800" cy="1142995"/>
            </a:xfrm>
            <a:prstGeom prst="rect">
              <a:avLst/>
            </a:prstGeom>
            <a:solidFill>
              <a:srgbClr val="002060"/>
            </a:solidFill>
            <a:ln w="3175">
              <a:solidFill>
                <a:srgbClr val="002060"/>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5F1DBEFD-654E-40CE-8F5F-FEA7F268FD66}"/>
                </a:ext>
              </a:extLst>
            </p:cNvPr>
            <p:cNvSpPr/>
            <p:nvPr userDrawn="1"/>
          </p:nvSpPr>
          <p:spPr>
            <a:xfrm>
              <a:off x="838200" y="946148"/>
              <a:ext cx="304800" cy="242883"/>
            </a:xfrm>
            <a:prstGeom prst="triangl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752686" y="210601"/>
            <a:ext cx="7955280" cy="68103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8121757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2" r:id="rId13"/>
    <p:sldLayoutId id="2147483652" r:id="rId14"/>
    <p:sldLayoutId id="2147483660" r:id="rId15"/>
    <p:sldLayoutId id="2147483676" r:id="rId16"/>
    <p:sldLayoutId id="2147483658" r:id="rId17"/>
    <p:sldLayoutId id="2147483659" r:id="rId18"/>
    <p:sldLayoutId id="2147483677" r:id="rId19"/>
  </p:sldLayoutIdLst>
  <p:txStyles>
    <p:title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676400"/>
            <a:ext cx="7010400" cy="762000"/>
          </a:xfrm>
        </p:spPr>
        <p:txBody>
          <a:bodyPr>
            <a:normAutofit/>
          </a:bodyPr>
          <a:lstStyle/>
          <a:p>
            <a:r>
              <a:rPr lang="en-US" sz="3200" dirty="0">
                <a:solidFill>
                  <a:srgbClr val="002060"/>
                </a:solidFill>
                <a:latin typeface="Arial" pitchFamily="34" charset="0"/>
                <a:cs typeface="Arial" pitchFamily="34" charset="0"/>
              </a:rPr>
              <a:t>Directions for this template</a:t>
            </a:r>
            <a:endParaRPr lang="en-US" sz="3200" dirty="0">
              <a:solidFill>
                <a:srgbClr val="002060"/>
              </a:solidFill>
            </a:endParaRPr>
          </a:p>
        </p:txBody>
      </p:sp>
      <p:sp>
        <p:nvSpPr>
          <p:cNvPr id="4" name="TextBox 3"/>
          <p:cNvSpPr txBox="1"/>
          <p:nvPr/>
        </p:nvSpPr>
        <p:spPr>
          <a:xfrm>
            <a:off x="990600" y="2209801"/>
            <a:ext cx="7620000"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Use the Slide Master to make universal changes to the presentation, including inserting your organization’s logo.</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“View” tab &gt; “Master” &gt; “Slide Master”</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Replace placeholders (indicated by brackets [ ]) with information specific to your Functional Exercise (FE).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Update default date (</a:t>
            </a:r>
            <a:r>
              <a:rPr lang="en-US" sz="2200" dirty="0">
                <a:highlight>
                  <a:srgbClr val="FFFF00"/>
                </a:highlight>
                <a:latin typeface="Arial" panose="020B0604020202020204" pitchFamily="34" charset="0"/>
                <a:cs typeface="Arial" panose="020B0604020202020204" pitchFamily="34" charset="0"/>
              </a:rPr>
              <a:t>November 16, 2017</a:t>
            </a:r>
            <a:r>
              <a:rPr lang="en-US" sz="2200" dirty="0">
                <a:latin typeface="Arial" panose="020B0604020202020204" pitchFamily="34" charset="0"/>
                <a:cs typeface="Arial" panose="020B0604020202020204" pitchFamily="34" charset="0"/>
              </a:rPr>
              <a:t>) used in slide deck with date specific to your FE.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Delete any slides that are not relevant for your FE.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Delete slide 1 after customizing your slide deck.</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Font size should not be smaller than 22 point.</a:t>
            </a:r>
          </a:p>
        </p:txBody>
      </p:sp>
      <p:sp>
        <p:nvSpPr>
          <p:cNvPr id="7" name="TextBox 6"/>
          <p:cNvSpPr txBox="1"/>
          <p:nvPr/>
        </p:nvSpPr>
        <p:spPr>
          <a:xfrm>
            <a:off x="-12032" y="6249151"/>
            <a:ext cx="2943306" cy="430887"/>
          </a:xfrm>
          <a:prstGeom prst="rect">
            <a:avLst/>
          </a:prstGeom>
          <a:noFill/>
        </p:spPr>
        <p:txBody>
          <a:bodyPr wrap="none" rtlCol="0">
            <a:spAutoFit/>
          </a:bodyPr>
          <a:lstStyle/>
          <a:p>
            <a:r>
              <a:rPr lang="en-US" sz="2200" dirty="0">
                <a:solidFill>
                  <a:schemeClr val="bg1"/>
                </a:solidFill>
                <a:latin typeface="Arial"/>
                <a:cs typeface="Arial"/>
              </a:rPr>
              <a:t>Last revised</a:t>
            </a:r>
            <a:r>
              <a:rPr lang="en-US" sz="2200" baseline="0" dirty="0">
                <a:solidFill>
                  <a:schemeClr val="bg1"/>
                </a:solidFill>
                <a:latin typeface="Arial"/>
                <a:cs typeface="Arial"/>
              </a:rPr>
              <a:t>: </a:t>
            </a:r>
            <a:r>
              <a:rPr lang="en-US" sz="2200" dirty="0">
                <a:solidFill>
                  <a:schemeClr val="bg1"/>
                </a:solidFill>
                <a:latin typeface="Arial"/>
                <a:cs typeface="Arial"/>
              </a:rPr>
              <a:t>11/28/22</a:t>
            </a:r>
          </a:p>
        </p:txBody>
      </p:sp>
    </p:spTree>
    <p:extLst>
      <p:ext uri="{BB962C8B-B14F-4D97-AF65-F5344CB8AC3E}">
        <p14:creationId xmlns:p14="http://schemas.microsoft.com/office/powerpoint/2010/main" val="1854340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30AF-3B90-49BD-A394-04D369493891}"/>
              </a:ext>
            </a:extLst>
          </p:cNvPr>
          <p:cNvSpPr>
            <a:spLocks noGrp="1"/>
          </p:cNvSpPr>
          <p:nvPr>
            <p:ph type="title"/>
          </p:nvPr>
        </p:nvSpPr>
        <p:spPr/>
        <p:txBody>
          <a:bodyPr/>
          <a:lstStyle/>
          <a:p>
            <a:r>
              <a:rPr lang="en-US" dirty="0"/>
              <a:t>General Information </a:t>
            </a:r>
            <a:r>
              <a:rPr lang="en-US" dirty="0">
                <a:solidFill>
                  <a:srgbClr val="002060"/>
                </a:solidFill>
              </a:rPr>
              <a:t>1</a:t>
            </a:r>
            <a:r>
              <a:rPr lang="en-US" dirty="0"/>
              <a:t> </a:t>
            </a:r>
          </a:p>
        </p:txBody>
      </p:sp>
      <p:sp>
        <p:nvSpPr>
          <p:cNvPr id="3" name="Content Placeholder 2">
            <a:extLst>
              <a:ext uri="{FF2B5EF4-FFF2-40B4-BE49-F238E27FC236}">
                <a16:creationId xmlns:a16="http://schemas.microsoft.com/office/drawing/2014/main" id="{6B0D8DAE-7073-473C-97DF-E225E83712E6}"/>
              </a:ext>
            </a:extLst>
          </p:cNvPr>
          <p:cNvSpPr>
            <a:spLocks noGrp="1"/>
          </p:cNvSpPr>
          <p:nvPr>
            <p:ph idx="1"/>
          </p:nvPr>
        </p:nvSpPr>
        <p:spPr/>
        <p:txBody>
          <a:bodyPr/>
          <a:lstStyle/>
          <a:p>
            <a:r>
              <a:rPr lang="en-US" sz="2200" dirty="0"/>
              <a:t>Introduction</a:t>
            </a:r>
          </a:p>
          <a:p>
            <a:r>
              <a:rPr lang="en-US" sz="2200" dirty="0"/>
              <a:t>Objectives and Capabilities</a:t>
            </a:r>
          </a:p>
          <a:p>
            <a:pPr lvl="1"/>
            <a:r>
              <a:rPr lang="en-US" sz="2200" dirty="0"/>
              <a:t>Hospital Preparedness Program (HPP) Core Capabilities </a:t>
            </a:r>
          </a:p>
          <a:p>
            <a:pPr lvl="2"/>
            <a:r>
              <a:rPr lang="en-US" sz="2200" b="1" dirty="0"/>
              <a:t>[insert agency/organization and core capability details]</a:t>
            </a:r>
            <a:r>
              <a:rPr lang="en-US" sz="2200" dirty="0"/>
              <a:t>	</a:t>
            </a:r>
          </a:p>
          <a:p>
            <a:pPr lvl="1"/>
            <a:r>
              <a:rPr lang="en-US" sz="2200" dirty="0"/>
              <a:t>Public Health Emergency Preparedness (PHEP) Core Capabilities and Objectives</a:t>
            </a:r>
          </a:p>
          <a:p>
            <a:pPr lvl="2"/>
            <a:r>
              <a:rPr lang="en-US" sz="2200" b="1" dirty="0"/>
              <a:t>[insert agency/organization objectives and PHEP capability details]</a:t>
            </a:r>
          </a:p>
          <a:p>
            <a:pPr lvl="1"/>
            <a:r>
              <a:rPr lang="en-US" sz="2200" dirty="0"/>
              <a:t>Health Care Preparedness and Response</a:t>
            </a:r>
          </a:p>
          <a:p>
            <a:pPr lvl="2"/>
            <a:r>
              <a:rPr lang="en-US" sz="2200" b="1" dirty="0"/>
              <a:t>[insert agency/organization objectives and Health Care Preparedness and Response capability details]</a:t>
            </a:r>
          </a:p>
        </p:txBody>
      </p:sp>
      <p:sp>
        <p:nvSpPr>
          <p:cNvPr id="4" name="Slide Number Placeholder 5">
            <a:extLst>
              <a:ext uri="{FF2B5EF4-FFF2-40B4-BE49-F238E27FC236}">
                <a16:creationId xmlns:a16="http://schemas.microsoft.com/office/drawing/2014/main" id="{53954539-F1EA-4D8D-A86C-CA67124D15A6}"/>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10</a:t>
            </a:fld>
            <a:endParaRPr lang="en-US" dirty="0">
              <a:solidFill>
                <a:srgbClr val="002060"/>
              </a:solidFill>
            </a:endParaRPr>
          </a:p>
        </p:txBody>
      </p:sp>
    </p:spTree>
    <p:extLst>
      <p:ext uri="{BB962C8B-B14F-4D97-AF65-F5344CB8AC3E}">
        <p14:creationId xmlns:p14="http://schemas.microsoft.com/office/powerpoint/2010/main" val="295784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09E8-C7DC-4920-91F7-5F1E444F7505}"/>
              </a:ext>
            </a:extLst>
          </p:cNvPr>
          <p:cNvSpPr>
            <a:spLocks noGrp="1"/>
          </p:cNvSpPr>
          <p:nvPr>
            <p:ph type="title"/>
          </p:nvPr>
        </p:nvSpPr>
        <p:spPr>
          <a:xfrm>
            <a:off x="762000" y="340519"/>
            <a:ext cx="7955280" cy="681036"/>
          </a:xfr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General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a:t>
            </a:r>
            <a:endParaRPr lang="en-US" dirty="0">
              <a:effectLst/>
            </a:endParaRPr>
          </a:p>
        </p:txBody>
      </p:sp>
      <p:sp>
        <p:nvSpPr>
          <p:cNvPr id="3" name="Content Placeholder 2">
            <a:extLst>
              <a:ext uri="{FF2B5EF4-FFF2-40B4-BE49-F238E27FC236}">
                <a16:creationId xmlns:a16="http://schemas.microsoft.com/office/drawing/2014/main" id="{4DF660F9-E79F-4DF2-83B9-B17350717AD7}"/>
              </a:ext>
            </a:extLst>
          </p:cNvPr>
          <p:cNvSpPr>
            <a:spLocks noGrp="1"/>
          </p:cNvSpPr>
          <p:nvPr>
            <p:ph idx="1"/>
          </p:nvPr>
        </p:nvSpPr>
        <p:spPr/>
        <p:txBody>
          <a:bodyPr/>
          <a:lstStyle/>
          <a:p>
            <a:r>
              <a:rPr lang="en-US" sz="2200" dirty="0"/>
              <a:t>Scenario</a:t>
            </a:r>
          </a:p>
          <a:p>
            <a:pPr lvl="1"/>
            <a:r>
              <a:rPr lang="en-US" sz="2200" dirty="0"/>
              <a:t>Chemical fire surge</a:t>
            </a:r>
          </a:p>
          <a:p>
            <a:pPr lvl="2"/>
            <a:r>
              <a:rPr lang="en-US" sz="2200" dirty="0"/>
              <a:t>Pediatric Surge </a:t>
            </a:r>
          </a:p>
          <a:p>
            <a:pPr lvl="2"/>
            <a:r>
              <a:rPr lang="en-US" sz="2200" dirty="0"/>
              <a:t>Burn Surge </a:t>
            </a:r>
          </a:p>
        </p:txBody>
      </p:sp>
      <p:sp>
        <p:nvSpPr>
          <p:cNvPr id="4" name="Slide Number Placeholder 5">
            <a:extLst>
              <a:ext uri="{FF2B5EF4-FFF2-40B4-BE49-F238E27FC236}">
                <a16:creationId xmlns:a16="http://schemas.microsoft.com/office/drawing/2014/main" id="{DB41F53D-AF6D-4F36-AE6D-53AE7A9B4BC3}"/>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11</a:t>
            </a:fld>
            <a:endParaRPr lang="en-US" dirty="0">
              <a:solidFill>
                <a:srgbClr val="002060"/>
              </a:solidFill>
            </a:endParaRPr>
          </a:p>
        </p:txBody>
      </p:sp>
    </p:spTree>
    <p:extLst>
      <p:ext uri="{BB962C8B-B14F-4D97-AF65-F5344CB8AC3E}">
        <p14:creationId xmlns:p14="http://schemas.microsoft.com/office/powerpoint/2010/main" val="148514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6DA7-6FDB-4BAB-B6CA-D384EEDE3250}"/>
              </a:ext>
            </a:extLst>
          </p:cNvPr>
          <p:cNvSpPr>
            <a:spLocks noGrp="1"/>
          </p:cNvSpPr>
          <p:nvPr>
            <p:ph type="title"/>
          </p:nvPr>
        </p:nvSpPr>
        <p:spPr>
          <a:xfrm>
            <a:off x="699470" y="376614"/>
            <a:ext cx="7955280" cy="681036"/>
          </a:xfr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General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1</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37F2CE5F-F017-4C9C-A0EC-0E6EBB215E96}"/>
              </a:ext>
            </a:extLst>
          </p:cNvPr>
          <p:cNvSpPr>
            <a:spLocks noGrp="1"/>
          </p:cNvSpPr>
          <p:nvPr>
            <p:ph idx="1"/>
          </p:nvPr>
        </p:nvSpPr>
        <p:spPr/>
        <p:txBody>
          <a:bodyPr/>
          <a:lstStyle/>
          <a:p>
            <a:r>
              <a:rPr lang="en-US" sz="2200" dirty="0"/>
              <a:t>Participant Roles and Responsibilities</a:t>
            </a:r>
          </a:p>
          <a:p>
            <a:pPr lvl="1"/>
            <a:r>
              <a:rPr lang="en-US" sz="2200" dirty="0"/>
              <a:t>Players</a:t>
            </a:r>
          </a:p>
          <a:p>
            <a:pPr lvl="1"/>
            <a:r>
              <a:rPr lang="en-US" sz="2200" dirty="0"/>
              <a:t>Exercise Director</a:t>
            </a:r>
          </a:p>
          <a:p>
            <a:pPr lvl="1"/>
            <a:r>
              <a:rPr lang="en-US" sz="2200" dirty="0"/>
              <a:t>Safety Controller</a:t>
            </a:r>
          </a:p>
          <a:p>
            <a:pPr lvl="1"/>
            <a:r>
              <a:rPr lang="en-US" sz="2200" dirty="0"/>
              <a:t>Controllers</a:t>
            </a:r>
          </a:p>
          <a:p>
            <a:pPr lvl="2"/>
            <a:r>
              <a:rPr lang="en-US" sz="2200" dirty="0"/>
              <a:t>Senior Controller</a:t>
            </a:r>
          </a:p>
          <a:p>
            <a:pPr lvl="1"/>
            <a:r>
              <a:rPr lang="en-US" sz="2200" dirty="0"/>
              <a:t>Simulators</a:t>
            </a:r>
          </a:p>
          <a:p>
            <a:pPr lvl="1"/>
            <a:r>
              <a:rPr lang="en-US" sz="2200" dirty="0"/>
              <a:t>Evaluators</a:t>
            </a:r>
          </a:p>
          <a:p>
            <a:pPr lvl="1"/>
            <a:r>
              <a:rPr lang="en-US" sz="2200" dirty="0"/>
              <a:t>Actors</a:t>
            </a:r>
          </a:p>
          <a:p>
            <a:pPr lvl="1"/>
            <a:r>
              <a:rPr lang="en-US" sz="2200" dirty="0"/>
              <a:t>Observers</a:t>
            </a:r>
          </a:p>
          <a:p>
            <a:pPr lvl="1"/>
            <a:r>
              <a:rPr lang="en-US" sz="2200" dirty="0"/>
              <a:t>Media Personnel</a:t>
            </a:r>
          </a:p>
          <a:p>
            <a:pPr lvl="1"/>
            <a:r>
              <a:rPr lang="en-US" sz="2200" dirty="0"/>
              <a:t>VIPs</a:t>
            </a:r>
          </a:p>
          <a:p>
            <a:pPr lvl="1"/>
            <a:r>
              <a:rPr lang="en-US" sz="2200" dirty="0"/>
              <a:t>Support Staff</a:t>
            </a:r>
          </a:p>
        </p:txBody>
      </p:sp>
      <p:pic>
        <p:nvPicPr>
          <p:cNvPr id="4" name="Picture 3" descr="Three people having an engaging discussion.">
            <a:extLst>
              <a:ext uri="{FF2B5EF4-FFF2-40B4-BE49-F238E27FC236}">
                <a16:creationId xmlns:a16="http://schemas.microsoft.com/office/drawing/2014/main" id="{E91D94EE-4FE7-41F5-8EA5-1E85129DE75C}"/>
              </a:ext>
            </a:extLst>
          </p:cNvPr>
          <p:cNvPicPr>
            <a:picLocks noChangeAspect="1"/>
          </p:cNvPicPr>
          <p:nvPr/>
        </p:nvPicPr>
        <p:blipFill>
          <a:blip r:embed="rId2"/>
          <a:stretch>
            <a:fillRect/>
          </a:stretch>
        </p:blipFill>
        <p:spPr>
          <a:xfrm>
            <a:off x="4563979" y="3220631"/>
            <a:ext cx="4090771" cy="2920237"/>
          </a:xfrm>
          <a:prstGeom prst="rect">
            <a:avLst/>
          </a:prstGeom>
        </p:spPr>
      </p:pic>
      <p:sp>
        <p:nvSpPr>
          <p:cNvPr id="5" name="Slide Number Placeholder 5">
            <a:extLst>
              <a:ext uri="{FF2B5EF4-FFF2-40B4-BE49-F238E27FC236}">
                <a16:creationId xmlns:a16="http://schemas.microsoft.com/office/drawing/2014/main" id="{718A628C-5167-4138-BC7F-2DBDC06C789A}"/>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12</a:t>
            </a:fld>
            <a:endParaRPr lang="en-US" dirty="0">
              <a:solidFill>
                <a:srgbClr val="002060"/>
              </a:solidFill>
            </a:endParaRPr>
          </a:p>
        </p:txBody>
      </p:sp>
    </p:spTree>
    <p:extLst>
      <p:ext uri="{BB962C8B-B14F-4D97-AF65-F5344CB8AC3E}">
        <p14:creationId xmlns:p14="http://schemas.microsoft.com/office/powerpoint/2010/main" val="209651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E387-354A-4443-BB88-DF34AB803045}"/>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General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2</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B545F5AC-5512-4D67-84BC-75F23B95DFE4}"/>
              </a:ext>
            </a:extLst>
          </p:cNvPr>
          <p:cNvSpPr>
            <a:spLocks noGrp="1"/>
          </p:cNvSpPr>
          <p:nvPr>
            <p:ph idx="1"/>
          </p:nvPr>
        </p:nvSpPr>
        <p:spPr/>
        <p:txBody>
          <a:bodyPr/>
          <a:lstStyle/>
          <a:p>
            <a:r>
              <a:rPr lang="en-US" sz="2200" dirty="0"/>
              <a:t>Assumptions and artificialities</a:t>
            </a:r>
          </a:p>
          <a:p>
            <a:pPr lvl="1"/>
            <a:r>
              <a:rPr lang="en-US" sz="2200" dirty="0"/>
              <a:t>Impacts across response community</a:t>
            </a:r>
          </a:p>
          <a:p>
            <a:pPr lvl="1"/>
            <a:r>
              <a:rPr lang="en-US" sz="2200" dirty="0"/>
              <a:t>Timelines are condensed</a:t>
            </a:r>
          </a:p>
          <a:p>
            <a:pPr lvl="1"/>
            <a:r>
              <a:rPr lang="en-US" sz="2200" dirty="0"/>
              <a:t>See handbook for others</a:t>
            </a:r>
          </a:p>
          <a:p>
            <a:r>
              <a:rPr lang="en-US" sz="2200" dirty="0"/>
              <a:t>Tools</a:t>
            </a:r>
          </a:p>
          <a:p>
            <a:pPr lvl="1"/>
            <a:r>
              <a:rPr lang="en-US" sz="2200" dirty="0"/>
              <a:t>C/E resources reviewed today</a:t>
            </a:r>
          </a:p>
          <a:p>
            <a:pPr lvl="1"/>
            <a:r>
              <a:rPr lang="en-US" sz="2200" dirty="0"/>
              <a:t>Multiple resources provided via</a:t>
            </a:r>
          </a:p>
          <a:p>
            <a:r>
              <a:rPr lang="en-US" sz="2200" dirty="0"/>
              <a:t>Homeland Security Exercise and Evaluation Program (HSEEP)</a:t>
            </a:r>
          </a:p>
          <a:p>
            <a:pPr lvl="1"/>
            <a:r>
              <a:rPr lang="en-US" sz="2200" dirty="0"/>
              <a:t>Aligned with HSEEP </a:t>
            </a:r>
          </a:p>
        </p:txBody>
      </p:sp>
      <p:sp>
        <p:nvSpPr>
          <p:cNvPr id="4" name="Slide Number Placeholder 5">
            <a:extLst>
              <a:ext uri="{FF2B5EF4-FFF2-40B4-BE49-F238E27FC236}">
                <a16:creationId xmlns:a16="http://schemas.microsoft.com/office/drawing/2014/main" id="{ECF5E1AC-DA26-436E-B257-E4E7A9194C01}"/>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13</a:t>
            </a:fld>
            <a:endParaRPr lang="en-US" dirty="0">
              <a:solidFill>
                <a:srgbClr val="002060"/>
              </a:solidFill>
            </a:endParaRPr>
          </a:p>
        </p:txBody>
      </p:sp>
    </p:spTree>
    <p:extLst>
      <p:ext uri="{BB962C8B-B14F-4D97-AF65-F5344CB8AC3E}">
        <p14:creationId xmlns:p14="http://schemas.microsoft.com/office/powerpoint/2010/main" val="76553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07" y="2590800"/>
            <a:ext cx="8458200" cy="609600"/>
          </a:xfrm>
        </p:spPr>
        <p:txBody>
          <a:bodyPr>
            <a:normAutofit/>
          </a:bodyPr>
          <a:lstStyle/>
          <a:p>
            <a:r>
              <a:rPr lang="en-US" dirty="0"/>
              <a:t>Exercise Logistics</a:t>
            </a:r>
          </a:p>
        </p:txBody>
      </p:sp>
      <p:sp>
        <p:nvSpPr>
          <p:cNvPr id="7" name="Text Placeholder 15"/>
          <p:cNvSpPr>
            <a:spLocks noGrp="1"/>
          </p:cNvSpPr>
          <p:nvPr>
            <p:ph type="body" sz="quarter" idx="14"/>
          </p:nvPr>
        </p:nvSpPr>
        <p:spPr>
          <a:xfrm>
            <a:off x="457200" y="3200400"/>
            <a:ext cx="6553200" cy="381000"/>
          </a:xfrm>
        </p:spPr>
        <p:txBody>
          <a:bodyPr anchor="b">
            <a:noAutofit/>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Security, Observer Coordination, and More</a:t>
            </a:r>
          </a:p>
        </p:txBody>
      </p:sp>
    </p:spTree>
    <p:extLst>
      <p:ext uri="{BB962C8B-B14F-4D97-AF65-F5344CB8AC3E}">
        <p14:creationId xmlns:p14="http://schemas.microsoft.com/office/powerpoint/2010/main" val="3167947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E78A-E915-4987-B2A9-D14E08F01B92}"/>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Exercise Logistics</a:t>
            </a:r>
            <a:r>
              <a:rPr lang="en-US" baseline="0" dirty="0"/>
              <a:t>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a:t>
            </a:r>
            <a:endParaRPr lang="en-US" dirty="0">
              <a:effectLst/>
            </a:endParaRPr>
          </a:p>
        </p:txBody>
      </p:sp>
      <p:sp>
        <p:nvSpPr>
          <p:cNvPr id="3" name="Content Placeholder 2">
            <a:extLst>
              <a:ext uri="{FF2B5EF4-FFF2-40B4-BE49-F238E27FC236}">
                <a16:creationId xmlns:a16="http://schemas.microsoft.com/office/drawing/2014/main" id="{B0431629-D628-44AB-A47D-ADAE67394041}"/>
              </a:ext>
            </a:extLst>
          </p:cNvPr>
          <p:cNvSpPr>
            <a:spLocks noGrp="1"/>
          </p:cNvSpPr>
          <p:nvPr>
            <p:ph idx="1"/>
          </p:nvPr>
        </p:nvSpPr>
        <p:spPr/>
        <p:txBody>
          <a:bodyPr/>
          <a:lstStyle/>
          <a:p>
            <a:r>
              <a:rPr lang="en-US" sz="2200" dirty="0"/>
              <a:t>Safety</a:t>
            </a:r>
          </a:p>
          <a:p>
            <a:pPr lvl="1"/>
            <a:r>
              <a:rPr lang="en-US" sz="2200" dirty="0"/>
              <a:t>Chemical fire surge policy</a:t>
            </a:r>
          </a:p>
          <a:p>
            <a:r>
              <a:rPr lang="en-US" sz="2200" dirty="0"/>
              <a:t>Site access</a:t>
            </a:r>
          </a:p>
          <a:p>
            <a:pPr lvl="1"/>
            <a:r>
              <a:rPr lang="en-US" sz="2200" dirty="0"/>
              <a:t>Security </a:t>
            </a:r>
          </a:p>
          <a:p>
            <a:pPr lvl="1"/>
            <a:r>
              <a:rPr lang="en-US" sz="2200" dirty="0"/>
              <a:t>Media/observer coordination</a:t>
            </a:r>
          </a:p>
          <a:p>
            <a:pPr lvl="1"/>
            <a:r>
              <a:rPr lang="en-US" sz="2200" dirty="0"/>
              <a:t>Exercise identification</a:t>
            </a:r>
          </a:p>
        </p:txBody>
      </p:sp>
      <p:pic>
        <p:nvPicPr>
          <p:cNvPr id="4" name="Picture 3" descr="Man standing behind a camera.">
            <a:extLst>
              <a:ext uri="{FF2B5EF4-FFF2-40B4-BE49-F238E27FC236}">
                <a16:creationId xmlns:a16="http://schemas.microsoft.com/office/drawing/2014/main" id="{475F778D-0341-4D57-B710-414095F548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3276600"/>
            <a:ext cx="3313043" cy="2208695"/>
          </a:xfrm>
          <a:prstGeom prst="rect">
            <a:avLst/>
          </a:prstGeom>
        </p:spPr>
      </p:pic>
      <p:sp>
        <p:nvSpPr>
          <p:cNvPr id="5" name="Slide Number Placeholder 5">
            <a:extLst>
              <a:ext uri="{FF2B5EF4-FFF2-40B4-BE49-F238E27FC236}">
                <a16:creationId xmlns:a16="http://schemas.microsoft.com/office/drawing/2014/main" id="{ADEE7073-39A4-4639-B420-C62A25EB18CE}"/>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15</a:t>
            </a:fld>
            <a:endParaRPr lang="en-US" dirty="0">
              <a:solidFill>
                <a:srgbClr val="002060"/>
              </a:solidFill>
            </a:endParaRPr>
          </a:p>
        </p:txBody>
      </p:sp>
    </p:spTree>
    <p:extLst>
      <p:ext uri="{BB962C8B-B14F-4D97-AF65-F5344CB8AC3E}">
        <p14:creationId xmlns:p14="http://schemas.microsoft.com/office/powerpoint/2010/main" val="2144978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E91A-7090-4FED-BB57-0F9F2345DF0F}"/>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Exercise Logistics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1</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5454DEBF-729D-43E5-99C9-C7000976130B}"/>
              </a:ext>
            </a:extLst>
          </p:cNvPr>
          <p:cNvSpPr>
            <a:spLocks noGrp="1"/>
          </p:cNvSpPr>
          <p:nvPr>
            <p:ph idx="1"/>
          </p:nvPr>
        </p:nvSpPr>
        <p:spPr/>
        <p:txBody>
          <a:bodyPr/>
          <a:lstStyle/>
          <a:p>
            <a:r>
              <a:rPr lang="en-US" sz="2200" dirty="0"/>
              <a:t>Parking and transportation</a:t>
            </a:r>
          </a:p>
          <a:p>
            <a:pPr lvl="1"/>
            <a:r>
              <a:rPr lang="en-US" sz="2200" dirty="0"/>
              <a:t>Designated areas</a:t>
            </a:r>
          </a:p>
          <a:p>
            <a:r>
              <a:rPr lang="en-US" sz="2200" dirty="0"/>
              <a:t>Registration/check-in</a:t>
            </a:r>
          </a:p>
          <a:p>
            <a:r>
              <a:rPr lang="en-US" sz="2200" dirty="0"/>
              <a:t>Lunch</a:t>
            </a:r>
          </a:p>
          <a:p>
            <a:pPr lvl="1"/>
            <a:r>
              <a:rPr lang="en-US" sz="2200" b="1" dirty="0"/>
              <a:t>[insert time and location]</a:t>
            </a:r>
          </a:p>
          <a:p>
            <a:r>
              <a:rPr lang="en-US" sz="2200" dirty="0"/>
              <a:t>Cleanup and restoration</a:t>
            </a:r>
          </a:p>
          <a:p>
            <a:pPr lvl="1"/>
            <a:r>
              <a:rPr lang="en-US" sz="2200" dirty="0"/>
              <a:t>Supply packaging</a:t>
            </a:r>
          </a:p>
          <a:p>
            <a:pPr lvl="1"/>
            <a:r>
              <a:rPr lang="en-US" sz="2200" dirty="0"/>
              <a:t>Trash supplies</a:t>
            </a:r>
          </a:p>
          <a:p>
            <a:pPr lvl="1"/>
            <a:r>
              <a:rPr lang="en-US" sz="2200" dirty="0"/>
              <a:t>Recycling areas</a:t>
            </a:r>
          </a:p>
        </p:txBody>
      </p:sp>
      <p:sp>
        <p:nvSpPr>
          <p:cNvPr id="4" name="Slide Number Placeholder 5">
            <a:extLst>
              <a:ext uri="{FF2B5EF4-FFF2-40B4-BE49-F238E27FC236}">
                <a16:creationId xmlns:a16="http://schemas.microsoft.com/office/drawing/2014/main" id="{162E6D9A-1E41-476A-B374-EB71BC410C79}"/>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16</a:t>
            </a:fld>
            <a:endParaRPr lang="en-US" dirty="0">
              <a:solidFill>
                <a:srgbClr val="002060"/>
              </a:solidFill>
            </a:endParaRPr>
          </a:p>
        </p:txBody>
      </p:sp>
    </p:spTree>
    <p:extLst>
      <p:ext uri="{BB962C8B-B14F-4D97-AF65-F5344CB8AC3E}">
        <p14:creationId xmlns:p14="http://schemas.microsoft.com/office/powerpoint/2010/main" val="3564897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150" dirty="0"/>
              <a:t>Post-Exercise &amp; Evaluation Activities</a:t>
            </a:r>
          </a:p>
        </p:txBody>
      </p:sp>
      <p:sp>
        <p:nvSpPr>
          <p:cNvPr id="7" name="Text Placeholder 15"/>
          <p:cNvSpPr>
            <a:spLocks noGrp="1"/>
          </p:cNvSpPr>
          <p:nvPr>
            <p:ph type="body" sz="quarter" idx="14"/>
          </p:nvPr>
        </p:nvSpPr>
        <p:spPr>
          <a:xfrm>
            <a:off x="457200" y="3200400"/>
            <a:ext cx="8305800" cy="381000"/>
          </a:xfrm>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Debriefings, Evaluation and Improvement Planning </a:t>
            </a:r>
          </a:p>
        </p:txBody>
      </p:sp>
    </p:spTree>
    <p:extLst>
      <p:ext uri="{BB962C8B-B14F-4D97-AF65-F5344CB8AC3E}">
        <p14:creationId xmlns:p14="http://schemas.microsoft.com/office/powerpoint/2010/main" val="353666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CB30-BF6C-42EA-B652-5052FF4A3BD6}"/>
              </a:ext>
            </a:extLst>
          </p:cNvPr>
          <p:cNvSpPr>
            <a:spLocks noGrp="1"/>
          </p:cNvSpPr>
          <p:nvPr>
            <p:ph type="title"/>
          </p:nvPr>
        </p:nvSpPr>
        <p:spPr/>
        <p:txBody>
          <a:bodyPr/>
          <a:lstStyle/>
          <a:p>
            <a:r>
              <a:rPr lang="en-US" dirty="0"/>
              <a:t>Post-Exercise and Evaluation</a:t>
            </a:r>
          </a:p>
        </p:txBody>
      </p:sp>
      <p:sp>
        <p:nvSpPr>
          <p:cNvPr id="3" name="Content Placeholder 2">
            <a:extLst>
              <a:ext uri="{FF2B5EF4-FFF2-40B4-BE49-F238E27FC236}">
                <a16:creationId xmlns:a16="http://schemas.microsoft.com/office/drawing/2014/main" id="{245AEE22-4517-40D0-B556-CA5102DF503A}"/>
              </a:ext>
            </a:extLst>
          </p:cNvPr>
          <p:cNvSpPr>
            <a:spLocks noGrp="1"/>
          </p:cNvSpPr>
          <p:nvPr>
            <p:ph idx="1"/>
          </p:nvPr>
        </p:nvSpPr>
        <p:spPr/>
        <p:txBody>
          <a:bodyPr/>
          <a:lstStyle/>
          <a:p>
            <a:r>
              <a:rPr lang="en-US" sz="2200" dirty="0"/>
              <a:t>Debriefings</a:t>
            </a:r>
          </a:p>
          <a:p>
            <a:pPr lvl="1"/>
            <a:r>
              <a:rPr lang="en-US" sz="2200" dirty="0"/>
              <a:t>Hot Wash</a:t>
            </a:r>
          </a:p>
          <a:p>
            <a:pPr lvl="2"/>
            <a:r>
              <a:rPr lang="en-US" sz="2200" dirty="0"/>
              <a:t>Strengths and areas for improvement discussed with the players</a:t>
            </a:r>
          </a:p>
          <a:p>
            <a:pPr lvl="2"/>
            <a:r>
              <a:rPr lang="en-US" sz="2200" dirty="0"/>
              <a:t>Up to 30 minutes</a:t>
            </a:r>
          </a:p>
          <a:p>
            <a:pPr lvl="1"/>
            <a:r>
              <a:rPr lang="en-US" sz="2200" dirty="0"/>
              <a:t>Controller/Evaluator debriefing</a:t>
            </a:r>
          </a:p>
          <a:p>
            <a:pPr lvl="2"/>
            <a:r>
              <a:rPr lang="en-US" sz="2200" dirty="0"/>
              <a:t>Key observations discussed with Controller Evaluators</a:t>
            </a:r>
          </a:p>
          <a:p>
            <a:pPr lvl="1"/>
            <a:r>
              <a:rPr lang="en-US" sz="2200" dirty="0"/>
              <a:t>Participant Feedback Forms</a:t>
            </a:r>
          </a:p>
          <a:p>
            <a:pPr lvl="2"/>
            <a:r>
              <a:rPr lang="en-US" sz="2200" dirty="0"/>
              <a:t>Collect written feedback</a:t>
            </a:r>
          </a:p>
          <a:p>
            <a:pPr lvl="2"/>
            <a:r>
              <a:rPr lang="en-US" sz="2200" dirty="0"/>
              <a:t>Return completed forms to the After Action Report (AAR) lead</a:t>
            </a:r>
          </a:p>
        </p:txBody>
      </p:sp>
      <p:sp>
        <p:nvSpPr>
          <p:cNvPr id="4" name="Slide Number Placeholder 5">
            <a:extLst>
              <a:ext uri="{FF2B5EF4-FFF2-40B4-BE49-F238E27FC236}">
                <a16:creationId xmlns:a16="http://schemas.microsoft.com/office/drawing/2014/main" id="{2AD38E2F-7E95-4BD7-939C-74FED61B2F13}"/>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18</a:t>
            </a:fld>
            <a:endParaRPr lang="en-US" dirty="0">
              <a:solidFill>
                <a:srgbClr val="002060"/>
              </a:solidFill>
            </a:endParaRPr>
          </a:p>
        </p:txBody>
      </p:sp>
    </p:spTree>
    <p:extLst>
      <p:ext uri="{BB962C8B-B14F-4D97-AF65-F5344CB8AC3E}">
        <p14:creationId xmlns:p14="http://schemas.microsoft.com/office/powerpoint/2010/main" val="2314440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48001-104E-49B7-997B-CCB6AC314808}"/>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Post-Exercise and Evaluation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a:t>
            </a:r>
            <a:endParaRPr lang="en-US" dirty="0">
              <a:effectLst/>
            </a:endParaRPr>
          </a:p>
        </p:txBody>
      </p:sp>
      <p:sp>
        <p:nvSpPr>
          <p:cNvPr id="3" name="Content Placeholder 2">
            <a:extLst>
              <a:ext uri="{FF2B5EF4-FFF2-40B4-BE49-F238E27FC236}">
                <a16:creationId xmlns:a16="http://schemas.microsoft.com/office/drawing/2014/main" id="{C9094042-5CEC-4663-BC03-64EC3CBDA3DF}"/>
              </a:ext>
            </a:extLst>
          </p:cNvPr>
          <p:cNvSpPr>
            <a:spLocks noGrp="1"/>
          </p:cNvSpPr>
          <p:nvPr>
            <p:ph idx="1"/>
          </p:nvPr>
        </p:nvSpPr>
        <p:spPr/>
        <p:txBody>
          <a:bodyPr/>
          <a:lstStyle/>
          <a:p>
            <a:r>
              <a:rPr lang="en-US" sz="2200" dirty="0"/>
              <a:t>Evaluation</a:t>
            </a:r>
          </a:p>
          <a:p>
            <a:pPr lvl="1"/>
            <a:r>
              <a:rPr lang="en-US" sz="2200" dirty="0"/>
              <a:t>Exercise Evaluation Guides (EEG)</a:t>
            </a:r>
          </a:p>
          <a:p>
            <a:pPr lvl="2"/>
            <a:r>
              <a:rPr lang="en-US" sz="2200" dirty="0"/>
              <a:t>Completed by Evaluators</a:t>
            </a:r>
          </a:p>
          <a:p>
            <a:pPr lvl="1"/>
            <a:r>
              <a:rPr lang="en-US" sz="2200" dirty="0"/>
              <a:t>After Action Report (AAR)</a:t>
            </a:r>
          </a:p>
          <a:p>
            <a:pPr lvl="2"/>
            <a:r>
              <a:rPr lang="en-US" sz="2200" dirty="0"/>
              <a:t>Strengths, areas for improvement, and recommendations</a:t>
            </a:r>
          </a:p>
          <a:p>
            <a:r>
              <a:rPr lang="en-US" sz="2200" dirty="0"/>
              <a:t>Improvement planning</a:t>
            </a:r>
          </a:p>
          <a:p>
            <a:pPr lvl="1"/>
            <a:r>
              <a:rPr lang="en-US" sz="2200" dirty="0"/>
              <a:t>After Action Meeting (AAM)</a:t>
            </a:r>
          </a:p>
          <a:p>
            <a:pPr lvl="2"/>
            <a:r>
              <a:rPr lang="en-US" sz="2200" dirty="0"/>
              <a:t>Reviews draft AAR</a:t>
            </a:r>
          </a:p>
          <a:p>
            <a:pPr lvl="1"/>
            <a:r>
              <a:rPr lang="en-US" sz="2200" dirty="0"/>
              <a:t>Improvement Plan (IP)</a:t>
            </a:r>
          </a:p>
          <a:p>
            <a:pPr lvl="2"/>
            <a:r>
              <a:rPr lang="en-US" sz="2200" dirty="0"/>
              <a:t>Provides due dates and assignments for action items</a:t>
            </a:r>
          </a:p>
        </p:txBody>
      </p:sp>
      <p:sp>
        <p:nvSpPr>
          <p:cNvPr id="4" name="Slide Number Placeholder 5">
            <a:extLst>
              <a:ext uri="{FF2B5EF4-FFF2-40B4-BE49-F238E27FC236}">
                <a16:creationId xmlns:a16="http://schemas.microsoft.com/office/drawing/2014/main" id="{CDB1DD31-77C0-4BDC-9732-328E6EBD1008}"/>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19</a:t>
            </a:fld>
            <a:endParaRPr lang="en-US" dirty="0">
              <a:solidFill>
                <a:srgbClr val="002060"/>
              </a:solidFill>
            </a:endParaRPr>
          </a:p>
        </p:txBody>
      </p:sp>
    </p:spTree>
    <p:extLst>
      <p:ext uri="{BB962C8B-B14F-4D97-AF65-F5344CB8AC3E}">
        <p14:creationId xmlns:p14="http://schemas.microsoft.com/office/powerpoint/2010/main" val="83640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a:solidFill>
                  <a:srgbClr val="002060"/>
                </a:solidFill>
              </a:rPr>
              <a:t>2023 Statewide Medical and Health Exercise </a:t>
            </a:r>
            <a:endParaRPr lang="en-US" sz="2200" dirty="0">
              <a:solidFill>
                <a:srgbClr val="002060"/>
              </a:solidFill>
            </a:endParaRPr>
          </a:p>
        </p:txBody>
      </p:sp>
      <p:sp>
        <p:nvSpPr>
          <p:cNvPr id="4" name="Text Placeholder 3">
            <a:extLst>
              <a:ext uri="{FF2B5EF4-FFF2-40B4-BE49-F238E27FC236}">
                <a16:creationId xmlns:a16="http://schemas.microsoft.com/office/drawing/2014/main" id="{778FABAF-7FA3-4F15-80C3-1A9360CEBE6C}"/>
              </a:ext>
            </a:extLst>
          </p:cNvPr>
          <p:cNvSpPr>
            <a:spLocks noGrp="1"/>
          </p:cNvSpPr>
          <p:nvPr>
            <p:ph type="body" sz="quarter" idx="14"/>
          </p:nvPr>
        </p:nvSpPr>
        <p:spPr/>
        <p:txBody>
          <a:bodyPr>
            <a:normAutofit lnSpcReduction="10000"/>
          </a:bodyPr>
          <a:lstStyle/>
          <a:p>
            <a:r>
              <a:rPr lang="en-US" dirty="0"/>
              <a:t>Controller and Evaluator Briefing </a:t>
            </a:r>
          </a:p>
        </p:txBody>
      </p:sp>
      <p:sp>
        <p:nvSpPr>
          <p:cNvPr id="6" name="TextBox 3"/>
          <p:cNvSpPr txBox="1">
            <a:spLocks noChangeArrowheads="1"/>
          </p:cNvSpPr>
          <p:nvPr/>
        </p:nvSpPr>
        <p:spPr bwMode="auto">
          <a:xfrm>
            <a:off x="457200" y="6248400"/>
            <a:ext cx="4114800" cy="369332"/>
          </a:xfrm>
          <a:prstGeom prst="rect">
            <a:avLst/>
          </a:prstGeom>
          <a:noFill/>
          <a:ln>
            <a:noFill/>
          </a:ln>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dirty="0">
                <a:solidFill>
                  <a:srgbClr val="002060"/>
                </a:solidFill>
                <a:latin typeface="Arial" charset="0"/>
                <a:cs typeface="Arial" charset="0"/>
              </a:rPr>
              <a:t>2023, [Insert Exercise Location]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150" dirty="0"/>
              <a:t>Participant Information and Guidance</a:t>
            </a:r>
          </a:p>
        </p:txBody>
      </p:sp>
      <p:sp>
        <p:nvSpPr>
          <p:cNvPr id="7" name="Text Placeholder 15"/>
          <p:cNvSpPr>
            <a:spLocks noGrp="1"/>
          </p:cNvSpPr>
          <p:nvPr>
            <p:ph type="body" sz="quarter" idx="14"/>
          </p:nvPr>
        </p:nvSpPr>
        <p:spPr>
          <a:xfrm>
            <a:off x="457200" y="3200400"/>
            <a:ext cx="8305800" cy="381000"/>
          </a:xfrm>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Exercise Rules, Player Instructions and Simulation</a:t>
            </a:r>
          </a:p>
        </p:txBody>
      </p:sp>
    </p:spTree>
    <p:extLst>
      <p:ext uri="{BB962C8B-B14F-4D97-AF65-F5344CB8AC3E}">
        <p14:creationId xmlns:p14="http://schemas.microsoft.com/office/powerpoint/2010/main" val="1982665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143B-B126-4604-8937-EFA4827889CF}"/>
              </a:ext>
            </a:extLst>
          </p:cNvPr>
          <p:cNvSpPr>
            <a:spLocks noGrp="1"/>
          </p:cNvSpPr>
          <p:nvPr>
            <p:ph type="title"/>
          </p:nvPr>
        </p:nvSpPr>
        <p:spPr/>
        <p:txBody>
          <a:bodyPr/>
          <a:lstStyle/>
          <a:p>
            <a:r>
              <a:rPr lang="en-US" dirty="0"/>
              <a:t>Participant Information</a:t>
            </a:r>
          </a:p>
        </p:txBody>
      </p:sp>
      <p:sp>
        <p:nvSpPr>
          <p:cNvPr id="3" name="Content Placeholder 2">
            <a:extLst>
              <a:ext uri="{FF2B5EF4-FFF2-40B4-BE49-F238E27FC236}">
                <a16:creationId xmlns:a16="http://schemas.microsoft.com/office/drawing/2014/main" id="{CC3DB758-6098-4F85-A967-D2CCD53619CB}"/>
              </a:ext>
            </a:extLst>
          </p:cNvPr>
          <p:cNvSpPr>
            <a:spLocks noGrp="1"/>
          </p:cNvSpPr>
          <p:nvPr>
            <p:ph idx="1"/>
          </p:nvPr>
        </p:nvSpPr>
        <p:spPr/>
        <p:txBody>
          <a:bodyPr>
            <a:normAutofit/>
          </a:bodyPr>
          <a:lstStyle/>
          <a:p>
            <a:r>
              <a:rPr lang="en-US" sz="2200" dirty="0"/>
              <a:t>Exercise Rules</a:t>
            </a:r>
          </a:p>
          <a:p>
            <a:pPr lvl="1"/>
            <a:r>
              <a:rPr lang="en-US" sz="2200" dirty="0"/>
              <a:t>Real-world emergencies take priority</a:t>
            </a:r>
          </a:p>
          <a:p>
            <a:pPr lvl="1"/>
            <a:r>
              <a:rPr lang="en-US" sz="2200" dirty="0"/>
              <a:t>Start all exercise related communication with “This is an exercise”</a:t>
            </a:r>
          </a:p>
          <a:p>
            <a:pPr lvl="1"/>
            <a:r>
              <a:rPr lang="en-US" sz="2200" dirty="0"/>
              <a:t>Identify the organization or agency you wish to speak with when contacting the Simulation Cell (</a:t>
            </a:r>
            <a:r>
              <a:rPr lang="en-US" sz="2200" dirty="0" err="1"/>
              <a:t>SimCell</a:t>
            </a:r>
            <a:r>
              <a:rPr lang="en-US" sz="2200" dirty="0"/>
              <a:t>)</a:t>
            </a:r>
          </a:p>
          <a:p>
            <a:pPr lvl="1"/>
            <a:r>
              <a:rPr lang="en-US" sz="2200" dirty="0"/>
              <a:t>Keep the exercise objectives in mind throughout the exercise</a:t>
            </a:r>
          </a:p>
          <a:p>
            <a:pPr lvl="1"/>
            <a:r>
              <a:rPr lang="en-US" sz="2200" b="1" dirty="0"/>
              <a:t>[insert others as needed]</a:t>
            </a:r>
          </a:p>
        </p:txBody>
      </p:sp>
      <p:sp>
        <p:nvSpPr>
          <p:cNvPr id="4" name="Slide Number Placeholder 5">
            <a:extLst>
              <a:ext uri="{FF2B5EF4-FFF2-40B4-BE49-F238E27FC236}">
                <a16:creationId xmlns:a16="http://schemas.microsoft.com/office/drawing/2014/main" id="{05028BA9-E366-4ACB-9EDE-D0394E64434E}"/>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21</a:t>
            </a:fld>
            <a:endParaRPr lang="en-US" dirty="0">
              <a:solidFill>
                <a:srgbClr val="002060"/>
              </a:solidFill>
            </a:endParaRPr>
          </a:p>
        </p:txBody>
      </p:sp>
    </p:spTree>
    <p:extLst>
      <p:ext uri="{BB962C8B-B14F-4D97-AF65-F5344CB8AC3E}">
        <p14:creationId xmlns:p14="http://schemas.microsoft.com/office/powerpoint/2010/main" val="1528955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5E61-9CE7-4098-9AD1-FA0FF5AB9980}"/>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Participant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a:t>
            </a:r>
            <a:endParaRPr lang="en-US" dirty="0">
              <a:effectLst/>
            </a:endParaRPr>
          </a:p>
        </p:txBody>
      </p:sp>
      <p:sp>
        <p:nvSpPr>
          <p:cNvPr id="3" name="Content Placeholder 2">
            <a:extLst>
              <a:ext uri="{FF2B5EF4-FFF2-40B4-BE49-F238E27FC236}">
                <a16:creationId xmlns:a16="http://schemas.microsoft.com/office/drawing/2014/main" id="{7D1BD253-931D-4226-A3C2-838A42EC448A}"/>
              </a:ext>
            </a:extLst>
          </p:cNvPr>
          <p:cNvSpPr>
            <a:spLocks noGrp="1"/>
          </p:cNvSpPr>
          <p:nvPr>
            <p:ph idx="1"/>
          </p:nvPr>
        </p:nvSpPr>
        <p:spPr/>
        <p:txBody>
          <a:bodyPr/>
          <a:lstStyle/>
          <a:p>
            <a:r>
              <a:rPr lang="en-US" sz="2200" dirty="0"/>
              <a:t>Player Instructions</a:t>
            </a:r>
          </a:p>
          <a:p>
            <a:pPr lvl="1"/>
            <a:r>
              <a:rPr lang="en-US" sz="2200" dirty="0"/>
              <a:t>Before the exercise</a:t>
            </a:r>
          </a:p>
          <a:p>
            <a:pPr lvl="2"/>
            <a:r>
              <a:rPr lang="en-US" sz="2200" dirty="0"/>
              <a:t>Review Player Handout and  other exercise materials</a:t>
            </a:r>
          </a:p>
          <a:p>
            <a:pPr lvl="2"/>
            <a:r>
              <a:rPr lang="en-US" sz="2200" dirty="0"/>
              <a:t>Players should arrive at the exercise site 30 minutes in advance</a:t>
            </a:r>
          </a:p>
          <a:p>
            <a:pPr lvl="2"/>
            <a:r>
              <a:rPr lang="en-US" sz="2200" b="1" dirty="0"/>
              <a:t>[insert others as needed]</a:t>
            </a:r>
          </a:p>
          <a:p>
            <a:pPr lvl="1"/>
            <a:r>
              <a:rPr lang="en-US" sz="2200" dirty="0"/>
              <a:t>During the exercise</a:t>
            </a:r>
          </a:p>
          <a:p>
            <a:pPr lvl="2"/>
            <a:r>
              <a:rPr lang="en-US" sz="2200" dirty="0"/>
              <a:t>Respond as though real</a:t>
            </a:r>
          </a:p>
          <a:p>
            <a:pPr lvl="2"/>
            <a:r>
              <a:rPr lang="en-US" sz="2200" dirty="0"/>
              <a:t>Obtain information through emergency channels</a:t>
            </a:r>
          </a:p>
          <a:p>
            <a:pPr lvl="2"/>
            <a:r>
              <a:rPr lang="en-US" sz="2200" b="1" dirty="0"/>
              <a:t>[insert others as needed]</a:t>
            </a:r>
          </a:p>
        </p:txBody>
      </p:sp>
      <p:sp>
        <p:nvSpPr>
          <p:cNvPr id="4" name="Slide Number Placeholder 5">
            <a:extLst>
              <a:ext uri="{FF2B5EF4-FFF2-40B4-BE49-F238E27FC236}">
                <a16:creationId xmlns:a16="http://schemas.microsoft.com/office/drawing/2014/main" id="{5E103848-6322-409E-824E-625F75C7D74C}"/>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22</a:t>
            </a:fld>
            <a:endParaRPr lang="en-US" dirty="0">
              <a:solidFill>
                <a:srgbClr val="002060"/>
              </a:solidFill>
            </a:endParaRPr>
          </a:p>
        </p:txBody>
      </p:sp>
    </p:spTree>
    <p:extLst>
      <p:ext uri="{BB962C8B-B14F-4D97-AF65-F5344CB8AC3E}">
        <p14:creationId xmlns:p14="http://schemas.microsoft.com/office/powerpoint/2010/main" val="2728186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2695-1B87-4526-91F3-C1D4ACF3124A}"/>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Participant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1</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109C4CE0-F423-4E6F-BC34-A123710EC398}"/>
              </a:ext>
            </a:extLst>
          </p:cNvPr>
          <p:cNvSpPr>
            <a:spLocks noGrp="1"/>
          </p:cNvSpPr>
          <p:nvPr>
            <p:ph idx="1"/>
          </p:nvPr>
        </p:nvSpPr>
        <p:spPr/>
        <p:txBody>
          <a:bodyPr/>
          <a:lstStyle/>
          <a:p>
            <a:r>
              <a:rPr lang="en-US" sz="2200" dirty="0"/>
              <a:t>Player Instructions</a:t>
            </a:r>
          </a:p>
          <a:p>
            <a:pPr lvl="1"/>
            <a:r>
              <a:rPr lang="en-US" sz="2200" dirty="0"/>
              <a:t>After the exercise</a:t>
            </a:r>
          </a:p>
          <a:p>
            <a:pPr lvl="2"/>
            <a:r>
              <a:rPr lang="en-US" sz="2200" dirty="0"/>
              <a:t>Participate in Hot Wash</a:t>
            </a:r>
          </a:p>
          <a:p>
            <a:pPr lvl="2"/>
            <a:r>
              <a:rPr lang="en-US" sz="2200" dirty="0"/>
              <a:t>Complete Feedback Form</a:t>
            </a:r>
          </a:p>
          <a:p>
            <a:pPr lvl="2"/>
            <a:r>
              <a:rPr lang="en-US" sz="2200" b="1" dirty="0"/>
              <a:t>[insert others as needed]</a:t>
            </a:r>
          </a:p>
          <a:p>
            <a:r>
              <a:rPr lang="en-US" sz="2200" dirty="0"/>
              <a:t>Simulation Guidelines</a:t>
            </a:r>
          </a:p>
          <a:p>
            <a:pPr lvl="1"/>
            <a:r>
              <a:rPr lang="en-US" sz="2200" dirty="0"/>
              <a:t>Based on Master Scenario Events List (MSEL)</a:t>
            </a:r>
          </a:p>
        </p:txBody>
      </p:sp>
      <p:sp>
        <p:nvSpPr>
          <p:cNvPr id="4" name="Slide Number Placeholder 5">
            <a:extLst>
              <a:ext uri="{FF2B5EF4-FFF2-40B4-BE49-F238E27FC236}">
                <a16:creationId xmlns:a16="http://schemas.microsoft.com/office/drawing/2014/main" id="{1CF59C30-F96A-4827-9133-4F4153BAAA78}"/>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23</a:t>
            </a:fld>
            <a:endParaRPr lang="en-US" dirty="0">
              <a:solidFill>
                <a:srgbClr val="002060"/>
              </a:solidFill>
            </a:endParaRPr>
          </a:p>
        </p:txBody>
      </p:sp>
    </p:spTree>
    <p:extLst>
      <p:ext uri="{BB962C8B-B14F-4D97-AF65-F5344CB8AC3E}">
        <p14:creationId xmlns:p14="http://schemas.microsoft.com/office/powerpoint/2010/main" val="534854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150" dirty="0"/>
              <a:t>Controller Information And Guidance</a:t>
            </a:r>
          </a:p>
        </p:txBody>
      </p:sp>
      <p:sp>
        <p:nvSpPr>
          <p:cNvPr id="7" name="Text Placeholder 15"/>
          <p:cNvSpPr>
            <a:spLocks noGrp="1"/>
          </p:cNvSpPr>
          <p:nvPr>
            <p:ph type="body" sz="quarter" idx="14"/>
          </p:nvPr>
        </p:nvSpPr>
        <p:spPr>
          <a:xfrm>
            <a:off x="457200" y="3200400"/>
            <a:ext cx="8305800" cy="381000"/>
          </a:xfrm>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Overview, Instructions and More</a:t>
            </a:r>
          </a:p>
        </p:txBody>
      </p:sp>
    </p:spTree>
    <p:extLst>
      <p:ext uri="{BB962C8B-B14F-4D97-AF65-F5344CB8AC3E}">
        <p14:creationId xmlns:p14="http://schemas.microsoft.com/office/powerpoint/2010/main" val="3348185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7A61-92B4-49DC-8310-A281433A05EF}"/>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Controller Information </a:t>
            </a:r>
            <a:endParaRPr lang="en-US" dirty="0">
              <a:effectLst/>
            </a:endParaRPr>
          </a:p>
        </p:txBody>
      </p:sp>
      <p:sp>
        <p:nvSpPr>
          <p:cNvPr id="3" name="Content Placeholder 2">
            <a:extLst>
              <a:ext uri="{FF2B5EF4-FFF2-40B4-BE49-F238E27FC236}">
                <a16:creationId xmlns:a16="http://schemas.microsoft.com/office/drawing/2014/main" id="{0A114C3F-6839-4BC5-BC9A-2675368FBF54}"/>
              </a:ext>
            </a:extLst>
          </p:cNvPr>
          <p:cNvSpPr>
            <a:spLocks noGrp="1"/>
          </p:cNvSpPr>
          <p:nvPr>
            <p:ph idx="1"/>
          </p:nvPr>
        </p:nvSpPr>
        <p:spPr/>
        <p:txBody>
          <a:bodyPr/>
          <a:lstStyle/>
          <a:p>
            <a:r>
              <a:rPr lang="en-US" sz="2200" dirty="0"/>
              <a:t>Exercise control documentation</a:t>
            </a:r>
          </a:p>
          <a:p>
            <a:pPr lvl="1"/>
            <a:r>
              <a:rPr lang="en-US" sz="2200" dirty="0"/>
              <a:t>Controller package</a:t>
            </a:r>
          </a:p>
          <a:p>
            <a:pPr lvl="1"/>
            <a:r>
              <a:rPr lang="en-US" sz="2200" dirty="0"/>
              <a:t>Incident simulation</a:t>
            </a:r>
          </a:p>
          <a:p>
            <a:pPr lvl="1"/>
            <a:r>
              <a:rPr lang="en-US" sz="2200" dirty="0"/>
              <a:t>Scenario tools</a:t>
            </a:r>
          </a:p>
          <a:p>
            <a:pPr lvl="2"/>
            <a:r>
              <a:rPr lang="en-US" sz="2200" dirty="0"/>
              <a:t>Master Scenario </a:t>
            </a:r>
          </a:p>
          <a:p>
            <a:pPr marL="914400" lvl="2" indent="0">
              <a:buNone/>
            </a:pPr>
            <a:r>
              <a:rPr lang="en-US" sz="2200" dirty="0"/>
              <a:t>Events List (MSEL)</a:t>
            </a:r>
          </a:p>
        </p:txBody>
      </p:sp>
      <p:sp>
        <p:nvSpPr>
          <p:cNvPr id="4" name="Slide Number Placeholder 5">
            <a:extLst>
              <a:ext uri="{FF2B5EF4-FFF2-40B4-BE49-F238E27FC236}">
                <a16:creationId xmlns:a16="http://schemas.microsoft.com/office/drawing/2014/main" id="{BF584D49-0A84-4535-80C5-F07B01CF0CE5}"/>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25</a:t>
            </a:fld>
            <a:endParaRPr lang="en-US" dirty="0">
              <a:solidFill>
                <a:srgbClr val="002060"/>
              </a:solidFill>
            </a:endParaRPr>
          </a:p>
        </p:txBody>
      </p:sp>
    </p:spTree>
    <p:extLst>
      <p:ext uri="{BB962C8B-B14F-4D97-AF65-F5344CB8AC3E}">
        <p14:creationId xmlns:p14="http://schemas.microsoft.com/office/powerpoint/2010/main" val="41113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8373-D657-4E43-8808-4F0CB1C088A9}"/>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Controller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a:t>
            </a:r>
            <a:endParaRPr lang="en-US" dirty="0">
              <a:effectLst/>
            </a:endParaRPr>
          </a:p>
        </p:txBody>
      </p:sp>
      <p:sp>
        <p:nvSpPr>
          <p:cNvPr id="3" name="Content Placeholder 2">
            <a:extLst>
              <a:ext uri="{FF2B5EF4-FFF2-40B4-BE49-F238E27FC236}">
                <a16:creationId xmlns:a16="http://schemas.microsoft.com/office/drawing/2014/main" id="{A3D4A569-1BC2-4F18-9668-3869297A3947}"/>
              </a:ext>
            </a:extLst>
          </p:cNvPr>
          <p:cNvSpPr>
            <a:spLocks noGrp="1"/>
          </p:cNvSpPr>
          <p:nvPr>
            <p:ph idx="1"/>
          </p:nvPr>
        </p:nvSpPr>
        <p:spPr/>
        <p:txBody>
          <a:bodyPr>
            <a:normAutofit/>
          </a:bodyPr>
          <a:lstStyle/>
          <a:p>
            <a:pPr marL="0" indent="0">
              <a:buNone/>
            </a:pPr>
            <a:r>
              <a:rPr lang="en-US" sz="2200" dirty="0"/>
              <a:t>Exercise Control Structure </a:t>
            </a:r>
          </a:p>
        </p:txBody>
      </p:sp>
      <p:pic>
        <p:nvPicPr>
          <p:cNvPr id="5" name="Picture 4" descr="Sample Controller Organizational Chart, to be replaced by local exercise planner's exercise structure">
            <a:extLst>
              <a:ext uri="{FF2B5EF4-FFF2-40B4-BE49-F238E27FC236}">
                <a16:creationId xmlns:a16="http://schemas.microsoft.com/office/drawing/2014/main" id="{BCA6C9A7-F336-48E0-B56E-D1D3B1948B42}"/>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1905000"/>
            <a:ext cx="7239000" cy="3924300"/>
          </a:xfrm>
          <a:prstGeom prst="rect">
            <a:avLst/>
          </a:prstGeom>
          <a:noFill/>
          <a:ln>
            <a:noFill/>
          </a:ln>
        </p:spPr>
      </p:pic>
      <p:sp>
        <p:nvSpPr>
          <p:cNvPr id="6" name="Slide Number Placeholder 5">
            <a:extLst>
              <a:ext uri="{FF2B5EF4-FFF2-40B4-BE49-F238E27FC236}">
                <a16:creationId xmlns:a16="http://schemas.microsoft.com/office/drawing/2014/main" id="{E4AF9691-4BC7-4D21-B838-560D8095489A}"/>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26</a:t>
            </a:fld>
            <a:endParaRPr lang="en-US" dirty="0">
              <a:solidFill>
                <a:srgbClr val="002060"/>
              </a:solidFill>
            </a:endParaRPr>
          </a:p>
        </p:txBody>
      </p:sp>
    </p:spTree>
    <p:extLst>
      <p:ext uri="{BB962C8B-B14F-4D97-AF65-F5344CB8AC3E}">
        <p14:creationId xmlns:p14="http://schemas.microsoft.com/office/powerpoint/2010/main" val="2588546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AC03-5714-49A0-A93D-89A6999A313F}"/>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Controller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1</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6336AD71-AEB4-45A1-AEC7-7E29C1DD7634}"/>
              </a:ext>
            </a:extLst>
          </p:cNvPr>
          <p:cNvSpPr>
            <a:spLocks noGrp="1"/>
          </p:cNvSpPr>
          <p:nvPr>
            <p:ph idx="1"/>
          </p:nvPr>
        </p:nvSpPr>
        <p:spPr/>
        <p:txBody>
          <a:bodyPr/>
          <a:lstStyle/>
          <a:p>
            <a:r>
              <a:rPr lang="en-US" sz="2200" dirty="0"/>
              <a:t>Controller instructions</a:t>
            </a:r>
          </a:p>
          <a:p>
            <a:pPr lvl="1"/>
            <a:r>
              <a:rPr lang="en-US" sz="2200" dirty="0"/>
              <a:t>Before the exercise</a:t>
            </a:r>
          </a:p>
          <a:p>
            <a:pPr lvl="2"/>
            <a:r>
              <a:rPr lang="en-US" sz="2200" dirty="0"/>
              <a:t>Review materials</a:t>
            </a:r>
          </a:p>
          <a:p>
            <a:pPr lvl="2"/>
            <a:r>
              <a:rPr lang="en-US" sz="2200" dirty="0"/>
              <a:t>Attend briefings</a:t>
            </a:r>
          </a:p>
          <a:p>
            <a:pPr lvl="2"/>
            <a:r>
              <a:rPr lang="en-US" sz="2200" dirty="0"/>
              <a:t>[inserts others as needed]</a:t>
            </a:r>
          </a:p>
        </p:txBody>
      </p:sp>
      <p:sp>
        <p:nvSpPr>
          <p:cNvPr id="4" name="Slide Number Placeholder 5">
            <a:extLst>
              <a:ext uri="{FF2B5EF4-FFF2-40B4-BE49-F238E27FC236}">
                <a16:creationId xmlns:a16="http://schemas.microsoft.com/office/drawing/2014/main" id="{FB941503-D7F5-458D-971D-800E800DDFC6}"/>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27</a:t>
            </a:fld>
            <a:endParaRPr lang="en-US" dirty="0">
              <a:solidFill>
                <a:srgbClr val="002060"/>
              </a:solidFill>
            </a:endParaRPr>
          </a:p>
        </p:txBody>
      </p:sp>
    </p:spTree>
    <p:extLst>
      <p:ext uri="{BB962C8B-B14F-4D97-AF65-F5344CB8AC3E}">
        <p14:creationId xmlns:p14="http://schemas.microsoft.com/office/powerpoint/2010/main" val="2944268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52EE-31A5-42AB-BD4F-957B9F2D3F4E}"/>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Controller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2</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E7BF7768-DE1C-4B37-A5DB-464A944E9AA0}"/>
              </a:ext>
            </a:extLst>
          </p:cNvPr>
          <p:cNvSpPr>
            <a:spLocks noGrp="1"/>
          </p:cNvSpPr>
          <p:nvPr>
            <p:ph idx="1"/>
          </p:nvPr>
        </p:nvSpPr>
        <p:spPr/>
        <p:txBody>
          <a:bodyPr/>
          <a:lstStyle/>
          <a:p>
            <a:r>
              <a:rPr lang="en-US" sz="2200" dirty="0"/>
              <a:t>During the exercise</a:t>
            </a:r>
          </a:p>
          <a:p>
            <a:pPr lvl="1"/>
            <a:r>
              <a:rPr lang="en-US" sz="2200" dirty="0"/>
              <a:t>Wear identification</a:t>
            </a:r>
          </a:p>
          <a:p>
            <a:pPr lvl="1"/>
            <a:r>
              <a:rPr lang="en-US" sz="2200" dirty="0"/>
              <a:t>Avoid personal conversations</a:t>
            </a:r>
          </a:p>
          <a:p>
            <a:pPr lvl="1"/>
            <a:r>
              <a:rPr lang="en-US" sz="2200" dirty="0"/>
              <a:t>Deliver injects at the time indicated on the MSEL or as directed by Exercise Director</a:t>
            </a:r>
          </a:p>
          <a:p>
            <a:pPr lvl="1"/>
            <a:r>
              <a:rPr lang="en-US" sz="2200" dirty="0"/>
              <a:t>Avoid prompting or providing extra or advance information to players</a:t>
            </a:r>
          </a:p>
          <a:p>
            <a:pPr lvl="1"/>
            <a:r>
              <a:rPr lang="en-US" sz="2200" dirty="0"/>
              <a:t>Note all key actions and the time they occur</a:t>
            </a:r>
          </a:p>
          <a:p>
            <a:pPr lvl="1"/>
            <a:r>
              <a:rPr lang="en-US" sz="2200" dirty="0"/>
              <a:t>Receive and record information from players that would be directed to non-participating groups</a:t>
            </a:r>
          </a:p>
          <a:p>
            <a:pPr lvl="1"/>
            <a:r>
              <a:rPr lang="en-US" sz="2200" dirty="0"/>
              <a:t>Ensure observers and/or media stay out of exercise play area</a:t>
            </a:r>
          </a:p>
          <a:p>
            <a:pPr lvl="1"/>
            <a:r>
              <a:rPr lang="en-US" sz="2200" dirty="0"/>
              <a:t>[insert others as needed]</a:t>
            </a:r>
          </a:p>
        </p:txBody>
      </p:sp>
      <p:sp>
        <p:nvSpPr>
          <p:cNvPr id="4" name="Slide Number Placeholder 5">
            <a:extLst>
              <a:ext uri="{FF2B5EF4-FFF2-40B4-BE49-F238E27FC236}">
                <a16:creationId xmlns:a16="http://schemas.microsoft.com/office/drawing/2014/main" id="{123B389F-3536-4E32-A8D1-6E9F4A9B8517}"/>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28</a:t>
            </a:fld>
            <a:endParaRPr lang="en-US" dirty="0">
              <a:solidFill>
                <a:srgbClr val="002060"/>
              </a:solidFill>
            </a:endParaRPr>
          </a:p>
        </p:txBody>
      </p:sp>
    </p:spTree>
    <p:extLst>
      <p:ext uri="{BB962C8B-B14F-4D97-AF65-F5344CB8AC3E}">
        <p14:creationId xmlns:p14="http://schemas.microsoft.com/office/powerpoint/2010/main" val="2002085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C3C7A-C13A-4349-BA35-63E9269AEB46}"/>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Controller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3</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DD98A2FB-4965-4080-87DB-38F09182655A}"/>
              </a:ext>
            </a:extLst>
          </p:cNvPr>
          <p:cNvSpPr>
            <a:spLocks noGrp="1"/>
          </p:cNvSpPr>
          <p:nvPr>
            <p:ph idx="1"/>
          </p:nvPr>
        </p:nvSpPr>
        <p:spPr/>
        <p:txBody>
          <a:bodyPr/>
          <a:lstStyle/>
          <a:p>
            <a:pPr marL="0" indent="0">
              <a:buNone/>
            </a:pPr>
            <a:r>
              <a:rPr lang="en-US" sz="2200" b="1" dirty="0">
                <a:cs typeface="Arial"/>
              </a:rPr>
              <a:t>Exercise controller maintains exercise scope, pace, and integrity during exercise conduct. </a:t>
            </a:r>
          </a:p>
          <a:p>
            <a:r>
              <a:rPr lang="en-US" sz="2200" dirty="0"/>
              <a:t>Controller instructions</a:t>
            </a:r>
          </a:p>
          <a:p>
            <a:pPr lvl="1"/>
            <a:r>
              <a:rPr lang="en-US" sz="2200" dirty="0"/>
              <a:t>After the exercise</a:t>
            </a:r>
          </a:p>
          <a:p>
            <a:pPr lvl="2"/>
            <a:r>
              <a:rPr lang="en-US" sz="2200" dirty="0"/>
              <a:t>Distribute Participant Feedback Forms</a:t>
            </a:r>
          </a:p>
          <a:p>
            <a:pPr lvl="2"/>
            <a:r>
              <a:rPr lang="en-US" sz="2200" dirty="0"/>
              <a:t>Conduct Hot Wash</a:t>
            </a:r>
          </a:p>
          <a:p>
            <a:pPr lvl="2"/>
            <a:r>
              <a:rPr lang="en-US" sz="2200" dirty="0"/>
              <a:t>[inserts others as needed]</a:t>
            </a:r>
          </a:p>
          <a:p>
            <a:pPr lvl="1"/>
            <a:r>
              <a:rPr lang="en-US" sz="2200" dirty="0"/>
              <a:t>Chemical fire surge tools</a:t>
            </a:r>
          </a:p>
          <a:p>
            <a:pPr lvl="2"/>
            <a:r>
              <a:rPr lang="en-US" sz="2200" dirty="0"/>
              <a:t>MSEL</a:t>
            </a:r>
          </a:p>
        </p:txBody>
      </p:sp>
      <p:sp>
        <p:nvSpPr>
          <p:cNvPr id="4" name="Slide Number Placeholder 5">
            <a:extLst>
              <a:ext uri="{FF2B5EF4-FFF2-40B4-BE49-F238E27FC236}">
                <a16:creationId xmlns:a16="http://schemas.microsoft.com/office/drawing/2014/main" id="{BF401DB5-FEA6-4C48-B979-FD3B03466A10}"/>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29</a:t>
            </a:fld>
            <a:endParaRPr lang="en-US" dirty="0">
              <a:solidFill>
                <a:srgbClr val="002060"/>
              </a:solidFill>
            </a:endParaRPr>
          </a:p>
        </p:txBody>
      </p:sp>
    </p:spTree>
    <p:extLst>
      <p:ext uri="{BB962C8B-B14F-4D97-AF65-F5344CB8AC3E}">
        <p14:creationId xmlns:p14="http://schemas.microsoft.com/office/powerpoint/2010/main" val="208223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p>
            <a:r>
              <a:rPr lang="en-US" dirty="0"/>
              <a:t>Administration</a:t>
            </a:r>
          </a:p>
        </p:txBody>
      </p:sp>
      <p:sp>
        <p:nvSpPr>
          <p:cNvPr id="2" name="Text Placeholder 1"/>
          <p:cNvSpPr>
            <a:spLocks noGrp="1"/>
          </p:cNvSpPr>
          <p:nvPr>
            <p:ph idx="1"/>
          </p:nvPr>
        </p:nvSpPr>
        <p:spPr/>
        <p:txBody>
          <a:bodyPr/>
          <a:lstStyle/>
          <a:p>
            <a:r>
              <a:rPr lang="en-US" sz="2200" dirty="0"/>
              <a:t>Agenda</a:t>
            </a:r>
          </a:p>
          <a:p>
            <a:pPr lvl="1"/>
            <a:r>
              <a:rPr lang="en-US" sz="2200" dirty="0"/>
              <a:t>Administration</a:t>
            </a:r>
          </a:p>
          <a:p>
            <a:pPr lvl="1"/>
            <a:r>
              <a:rPr lang="en-US" sz="2200" dirty="0"/>
              <a:t>Exercise Overview</a:t>
            </a:r>
          </a:p>
          <a:p>
            <a:pPr lvl="1"/>
            <a:r>
              <a:rPr lang="en-US" sz="2200" dirty="0"/>
              <a:t>General Information</a:t>
            </a:r>
          </a:p>
          <a:p>
            <a:pPr lvl="1"/>
            <a:r>
              <a:rPr lang="en-US" sz="2200" dirty="0"/>
              <a:t>Exercise Logistics</a:t>
            </a:r>
          </a:p>
          <a:p>
            <a:pPr lvl="1"/>
            <a:r>
              <a:rPr lang="en-US" sz="2200" dirty="0"/>
              <a:t>Controller Information and Guidance</a:t>
            </a:r>
          </a:p>
          <a:p>
            <a:pPr lvl="1"/>
            <a:r>
              <a:rPr lang="en-US" sz="2200" dirty="0"/>
              <a:t>Evaluator Evaluation and Guidance</a:t>
            </a:r>
          </a:p>
          <a:p>
            <a:pPr lvl="1"/>
            <a:r>
              <a:rPr lang="en-US" sz="2200" dirty="0"/>
              <a:t>Additional Information (Appendices)</a:t>
            </a:r>
          </a:p>
        </p:txBody>
      </p:sp>
      <p:sp>
        <p:nvSpPr>
          <p:cNvPr id="4" name="Slide Number Placeholder 5"/>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a:t>
            </a:fld>
            <a:endParaRPr lang="en-US" dirty="0">
              <a:solidFill>
                <a:srgbClr val="002060"/>
              </a:solidFill>
            </a:endParaRPr>
          </a:p>
        </p:txBody>
      </p:sp>
    </p:spTree>
    <p:extLst>
      <p:ext uri="{BB962C8B-B14F-4D97-AF65-F5344CB8AC3E}">
        <p14:creationId xmlns:p14="http://schemas.microsoft.com/office/powerpoint/2010/main" val="1145717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B9D74-EA3D-472C-9178-A850783E105E}"/>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Controller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4</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6D279668-DAE4-4630-A254-4B8C2E894F16}"/>
              </a:ext>
            </a:extLst>
          </p:cNvPr>
          <p:cNvSpPr>
            <a:spLocks noGrp="1"/>
          </p:cNvSpPr>
          <p:nvPr>
            <p:ph idx="1"/>
          </p:nvPr>
        </p:nvSpPr>
        <p:spPr/>
        <p:txBody>
          <a:bodyPr/>
          <a:lstStyle/>
          <a:p>
            <a:r>
              <a:rPr lang="en-US" sz="2200" dirty="0"/>
              <a:t>Controller responsibilities</a:t>
            </a:r>
          </a:p>
          <a:p>
            <a:pPr lvl="1"/>
            <a:r>
              <a:rPr lang="en-US" sz="2200" dirty="0"/>
              <a:t>After the Exercise</a:t>
            </a:r>
          </a:p>
          <a:p>
            <a:pPr lvl="2"/>
            <a:r>
              <a:rPr lang="en-US" sz="2200" dirty="0"/>
              <a:t>Controller/Evaluator Debriefing</a:t>
            </a:r>
          </a:p>
          <a:p>
            <a:pPr lvl="2"/>
            <a:r>
              <a:rPr lang="en-US" sz="2200" dirty="0"/>
              <a:t>Placement and monitoring</a:t>
            </a:r>
          </a:p>
          <a:p>
            <a:pPr lvl="2"/>
            <a:r>
              <a:rPr lang="en-US" sz="2200" dirty="0"/>
              <a:t>Post-exercise activities</a:t>
            </a:r>
          </a:p>
          <a:p>
            <a:r>
              <a:rPr lang="en-US" sz="2200" dirty="0"/>
              <a:t>Exercise report</a:t>
            </a:r>
          </a:p>
          <a:p>
            <a:pPr lvl="1"/>
            <a:r>
              <a:rPr lang="en-US" sz="2200" dirty="0"/>
              <a:t>AAR feedback</a:t>
            </a:r>
          </a:p>
          <a:p>
            <a:pPr lvl="1"/>
            <a:r>
              <a:rPr lang="en-US" sz="2200" dirty="0"/>
              <a:t>After Action Meeting</a:t>
            </a:r>
          </a:p>
        </p:txBody>
      </p:sp>
      <p:sp>
        <p:nvSpPr>
          <p:cNvPr id="4" name="Slide Number Placeholder 5">
            <a:extLst>
              <a:ext uri="{FF2B5EF4-FFF2-40B4-BE49-F238E27FC236}">
                <a16:creationId xmlns:a16="http://schemas.microsoft.com/office/drawing/2014/main" id="{F8C72582-A611-4F07-AE3F-7F8B59EBE461}"/>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30</a:t>
            </a:fld>
            <a:endParaRPr lang="en-US" dirty="0">
              <a:solidFill>
                <a:srgbClr val="002060"/>
              </a:solidFill>
            </a:endParaRPr>
          </a:p>
        </p:txBody>
      </p:sp>
    </p:spTree>
    <p:extLst>
      <p:ext uri="{BB962C8B-B14F-4D97-AF65-F5344CB8AC3E}">
        <p14:creationId xmlns:p14="http://schemas.microsoft.com/office/powerpoint/2010/main" val="476262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150" dirty="0"/>
              <a:t>Evaluator Information and Guidance</a:t>
            </a:r>
          </a:p>
        </p:txBody>
      </p:sp>
      <p:sp>
        <p:nvSpPr>
          <p:cNvPr id="7" name="Text Placeholder 15"/>
          <p:cNvSpPr>
            <a:spLocks noGrp="1"/>
          </p:cNvSpPr>
          <p:nvPr>
            <p:ph type="body" sz="quarter" idx="14"/>
          </p:nvPr>
        </p:nvSpPr>
        <p:spPr>
          <a:xfrm>
            <a:off x="457200" y="3200400"/>
            <a:ext cx="8305800" cy="381000"/>
          </a:xfrm>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Overview, Instructions and More</a:t>
            </a:r>
          </a:p>
        </p:txBody>
      </p:sp>
    </p:spTree>
    <p:extLst>
      <p:ext uri="{BB962C8B-B14F-4D97-AF65-F5344CB8AC3E}">
        <p14:creationId xmlns:p14="http://schemas.microsoft.com/office/powerpoint/2010/main" val="1255822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3716-DD25-4155-A93F-422492D7BA1D}"/>
              </a:ext>
            </a:extLst>
          </p:cNvPr>
          <p:cNvSpPr>
            <a:spLocks noGrp="1"/>
          </p:cNvSpPr>
          <p:nvPr>
            <p:ph type="title"/>
          </p:nvPr>
        </p:nvSpPr>
        <p:spPr/>
        <p:txBody>
          <a:bodyPr/>
          <a:lstStyle/>
          <a:p>
            <a:r>
              <a:rPr lang="en-US" dirty="0"/>
              <a:t>Evaluator Information </a:t>
            </a:r>
          </a:p>
        </p:txBody>
      </p:sp>
      <p:sp>
        <p:nvSpPr>
          <p:cNvPr id="3" name="Content Placeholder 2">
            <a:extLst>
              <a:ext uri="{FF2B5EF4-FFF2-40B4-BE49-F238E27FC236}">
                <a16:creationId xmlns:a16="http://schemas.microsoft.com/office/drawing/2014/main" id="{BFBFC920-A15E-4D1C-882F-47267967B9AB}"/>
              </a:ext>
            </a:extLst>
          </p:cNvPr>
          <p:cNvSpPr>
            <a:spLocks noGrp="1"/>
          </p:cNvSpPr>
          <p:nvPr>
            <p:ph idx="1"/>
          </p:nvPr>
        </p:nvSpPr>
        <p:spPr/>
        <p:txBody>
          <a:bodyPr>
            <a:normAutofit/>
          </a:bodyPr>
          <a:lstStyle/>
          <a:p>
            <a:r>
              <a:rPr lang="en-US" sz="2200" dirty="0"/>
              <a:t>General information</a:t>
            </a:r>
          </a:p>
          <a:p>
            <a:pPr lvl="1"/>
            <a:r>
              <a:rPr lang="en-US" sz="2200" dirty="0"/>
              <a:t>Assess the organization’s ability to accomplish a mission, function, or objective </a:t>
            </a:r>
          </a:p>
          <a:p>
            <a:r>
              <a:rPr lang="en-US" sz="2200" dirty="0"/>
              <a:t>Exercise evaluation</a:t>
            </a:r>
          </a:p>
          <a:p>
            <a:pPr lvl="1"/>
            <a:r>
              <a:rPr lang="en-US" sz="2200" dirty="0"/>
              <a:t>HSEEP AAR/IP</a:t>
            </a:r>
          </a:p>
          <a:p>
            <a:r>
              <a:rPr lang="en-US" sz="2200" dirty="0"/>
              <a:t>EEGs</a:t>
            </a:r>
          </a:p>
          <a:p>
            <a:pPr lvl="1"/>
            <a:r>
              <a:rPr lang="en-US" sz="2200" dirty="0"/>
              <a:t>Tool for identifying and analyzing key events</a:t>
            </a:r>
          </a:p>
        </p:txBody>
      </p:sp>
      <p:sp>
        <p:nvSpPr>
          <p:cNvPr id="4" name="Slide Number Placeholder 5">
            <a:extLst>
              <a:ext uri="{FF2B5EF4-FFF2-40B4-BE49-F238E27FC236}">
                <a16:creationId xmlns:a16="http://schemas.microsoft.com/office/drawing/2014/main" id="{C9D1409F-0E8B-42AC-861D-C35F053797D4}"/>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32</a:t>
            </a:fld>
            <a:endParaRPr lang="en-US" dirty="0">
              <a:solidFill>
                <a:srgbClr val="002060"/>
              </a:solidFill>
            </a:endParaRPr>
          </a:p>
        </p:txBody>
      </p:sp>
    </p:spTree>
    <p:extLst>
      <p:ext uri="{BB962C8B-B14F-4D97-AF65-F5344CB8AC3E}">
        <p14:creationId xmlns:p14="http://schemas.microsoft.com/office/powerpoint/2010/main" val="133824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CCF0-D271-4E88-81BA-D298EF00C2B9}"/>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Evaluator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a:t>
            </a:r>
            <a:endParaRPr lang="en-US" dirty="0">
              <a:effectLst/>
            </a:endParaRPr>
          </a:p>
        </p:txBody>
      </p:sp>
      <p:sp>
        <p:nvSpPr>
          <p:cNvPr id="3" name="Content Placeholder 2">
            <a:extLst>
              <a:ext uri="{FF2B5EF4-FFF2-40B4-BE49-F238E27FC236}">
                <a16:creationId xmlns:a16="http://schemas.microsoft.com/office/drawing/2014/main" id="{B8948D3A-8D43-4190-856A-A87FC41BF2F9}"/>
              </a:ext>
            </a:extLst>
          </p:cNvPr>
          <p:cNvSpPr>
            <a:spLocks noGrp="1"/>
          </p:cNvSpPr>
          <p:nvPr>
            <p:ph idx="1"/>
          </p:nvPr>
        </p:nvSpPr>
        <p:spPr/>
        <p:txBody>
          <a:bodyPr/>
          <a:lstStyle/>
          <a:p>
            <a:pPr marL="0" indent="0">
              <a:buNone/>
            </a:pPr>
            <a:r>
              <a:rPr lang="en-US" sz="2200" b="1" dirty="0">
                <a:cs typeface="Arial"/>
              </a:rPr>
              <a:t>Exercise evaluation validates strengths and identifies areas for improvement.</a:t>
            </a:r>
            <a:endParaRPr lang="en-US" sz="2200" dirty="0"/>
          </a:p>
          <a:p>
            <a:r>
              <a:rPr lang="en-US" sz="2200" dirty="0"/>
              <a:t>Evaluator instructions</a:t>
            </a:r>
          </a:p>
          <a:p>
            <a:pPr lvl="1"/>
            <a:r>
              <a:rPr lang="en-US" sz="2200" dirty="0"/>
              <a:t>Before the exercise</a:t>
            </a:r>
          </a:p>
          <a:p>
            <a:pPr lvl="2"/>
            <a:r>
              <a:rPr lang="en-US" sz="2200" dirty="0"/>
              <a:t>Review materials</a:t>
            </a:r>
          </a:p>
          <a:p>
            <a:pPr lvl="2"/>
            <a:r>
              <a:rPr lang="en-US" sz="2200" dirty="0"/>
              <a:t>Be familiar with the plans, policies, and procedures</a:t>
            </a:r>
          </a:p>
          <a:p>
            <a:pPr lvl="2"/>
            <a:r>
              <a:rPr lang="en-US" sz="2200" dirty="0"/>
              <a:t>Attend briefings</a:t>
            </a:r>
          </a:p>
          <a:p>
            <a:pPr lvl="2"/>
            <a:r>
              <a:rPr lang="en-US" sz="2200" dirty="0"/>
              <a:t>[inserts others as needed]</a:t>
            </a:r>
          </a:p>
        </p:txBody>
      </p:sp>
      <p:sp>
        <p:nvSpPr>
          <p:cNvPr id="4" name="Slide Number Placeholder 5">
            <a:extLst>
              <a:ext uri="{FF2B5EF4-FFF2-40B4-BE49-F238E27FC236}">
                <a16:creationId xmlns:a16="http://schemas.microsoft.com/office/drawing/2014/main" id="{1BC3060B-F8B0-4083-BC23-D078D6075388}"/>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33</a:t>
            </a:fld>
            <a:endParaRPr lang="en-US" dirty="0">
              <a:solidFill>
                <a:srgbClr val="002060"/>
              </a:solidFill>
            </a:endParaRPr>
          </a:p>
        </p:txBody>
      </p:sp>
    </p:spTree>
    <p:extLst>
      <p:ext uri="{BB962C8B-B14F-4D97-AF65-F5344CB8AC3E}">
        <p14:creationId xmlns:p14="http://schemas.microsoft.com/office/powerpoint/2010/main" val="2971155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CCF0-D271-4E88-81BA-D298EF00C2B9}"/>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Evaluator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1</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B8948D3A-8D43-4190-856A-A87FC41BF2F9}"/>
              </a:ext>
            </a:extLst>
          </p:cNvPr>
          <p:cNvSpPr>
            <a:spLocks noGrp="1"/>
          </p:cNvSpPr>
          <p:nvPr>
            <p:ph idx="1"/>
          </p:nvPr>
        </p:nvSpPr>
        <p:spPr/>
        <p:txBody>
          <a:bodyPr/>
          <a:lstStyle/>
          <a:p>
            <a:r>
              <a:rPr lang="en-US" sz="2200" dirty="0"/>
              <a:t>During the exercise</a:t>
            </a:r>
          </a:p>
          <a:p>
            <a:pPr lvl="1"/>
            <a:r>
              <a:rPr lang="en-US" sz="2200" dirty="0"/>
              <a:t>Wear identification</a:t>
            </a:r>
          </a:p>
          <a:p>
            <a:pPr lvl="1"/>
            <a:r>
              <a:rPr lang="en-US" sz="2200" dirty="0"/>
              <a:t>Stay near decision makers</a:t>
            </a:r>
          </a:p>
          <a:p>
            <a:pPr lvl="1"/>
            <a:r>
              <a:rPr lang="en-US" sz="2200" dirty="0"/>
              <a:t>Use EEGs to document performance relative to exercise objectives, capabilities, and tasks</a:t>
            </a:r>
          </a:p>
          <a:p>
            <a:pPr lvl="1"/>
            <a:r>
              <a:rPr lang="en-US" sz="2200" dirty="0"/>
              <a:t>Document performance</a:t>
            </a:r>
          </a:p>
          <a:p>
            <a:pPr lvl="1"/>
            <a:r>
              <a:rPr lang="en-US" sz="2200" dirty="0"/>
              <a:t>Avoid providing extra information or interfering in player actions</a:t>
            </a:r>
          </a:p>
          <a:p>
            <a:pPr lvl="1"/>
            <a:r>
              <a:rPr lang="en-US" sz="2200" dirty="0"/>
              <a:t>[insert others as needed]</a:t>
            </a:r>
          </a:p>
        </p:txBody>
      </p:sp>
      <p:sp>
        <p:nvSpPr>
          <p:cNvPr id="4" name="Slide Number Placeholder 5">
            <a:extLst>
              <a:ext uri="{FF2B5EF4-FFF2-40B4-BE49-F238E27FC236}">
                <a16:creationId xmlns:a16="http://schemas.microsoft.com/office/drawing/2014/main" id="{FB3CF169-D24F-4CFE-B4CB-8D0958A2758C}"/>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34</a:t>
            </a:fld>
            <a:endParaRPr lang="en-US" dirty="0">
              <a:solidFill>
                <a:srgbClr val="002060"/>
              </a:solidFill>
            </a:endParaRPr>
          </a:p>
        </p:txBody>
      </p:sp>
    </p:spTree>
    <p:extLst>
      <p:ext uri="{BB962C8B-B14F-4D97-AF65-F5344CB8AC3E}">
        <p14:creationId xmlns:p14="http://schemas.microsoft.com/office/powerpoint/2010/main" val="3901108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CCF0-D271-4E88-81BA-D298EF00C2B9}"/>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Evaluator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rgbClr val="FFFFFF"/>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2</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B8948D3A-8D43-4190-856A-A87FC41BF2F9}"/>
              </a:ext>
            </a:extLst>
          </p:cNvPr>
          <p:cNvSpPr>
            <a:spLocks noGrp="1"/>
          </p:cNvSpPr>
          <p:nvPr>
            <p:ph idx="1"/>
          </p:nvPr>
        </p:nvSpPr>
        <p:spPr/>
        <p:txBody>
          <a:bodyPr/>
          <a:lstStyle/>
          <a:p>
            <a:r>
              <a:rPr lang="en-US" sz="2200" dirty="0"/>
              <a:t>Evaluator instructions</a:t>
            </a:r>
          </a:p>
          <a:p>
            <a:pPr lvl="1"/>
            <a:r>
              <a:rPr lang="en-US" sz="2200" dirty="0"/>
              <a:t>After the exercise</a:t>
            </a:r>
          </a:p>
          <a:p>
            <a:pPr lvl="2"/>
            <a:r>
              <a:rPr lang="en-US" sz="2200" dirty="0"/>
              <a:t>Participate in Hot Wash</a:t>
            </a:r>
          </a:p>
          <a:p>
            <a:pPr lvl="2"/>
            <a:r>
              <a:rPr lang="en-US" sz="2200" dirty="0"/>
              <a:t>Turn in EEGs to Lead Evaluator</a:t>
            </a:r>
          </a:p>
          <a:p>
            <a:pPr lvl="2"/>
            <a:r>
              <a:rPr lang="en-US" sz="2200" dirty="0"/>
              <a:t>Report exercise outcomes in the AAR</a:t>
            </a:r>
          </a:p>
          <a:p>
            <a:pPr lvl="2"/>
            <a:r>
              <a:rPr lang="en-US" sz="2200" dirty="0"/>
              <a:t>[inserts others as needed]</a:t>
            </a:r>
          </a:p>
        </p:txBody>
      </p:sp>
      <p:sp>
        <p:nvSpPr>
          <p:cNvPr id="4" name="Slide Number Placeholder 5">
            <a:extLst>
              <a:ext uri="{FF2B5EF4-FFF2-40B4-BE49-F238E27FC236}">
                <a16:creationId xmlns:a16="http://schemas.microsoft.com/office/drawing/2014/main" id="{781466F0-07B7-49E5-B208-E0232843C258}"/>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35</a:t>
            </a:fld>
            <a:endParaRPr lang="en-US" dirty="0">
              <a:solidFill>
                <a:srgbClr val="002060"/>
              </a:solidFill>
            </a:endParaRPr>
          </a:p>
        </p:txBody>
      </p:sp>
    </p:spTree>
    <p:extLst>
      <p:ext uri="{BB962C8B-B14F-4D97-AF65-F5344CB8AC3E}">
        <p14:creationId xmlns:p14="http://schemas.microsoft.com/office/powerpoint/2010/main" val="2542510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CCF0-D271-4E88-81BA-D298EF00C2B9}"/>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Evaluator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3</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B8948D3A-8D43-4190-856A-A87FC41BF2F9}"/>
              </a:ext>
            </a:extLst>
          </p:cNvPr>
          <p:cNvSpPr>
            <a:spLocks noGrp="1"/>
          </p:cNvSpPr>
          <p:nvPr>
            <p:ph idx="1"/>
          </p:nvPr>
        </p:nvSpPr>
        <p:spPr/>
        <p:txBody>
          <a:bodyPr/>
          <a:lstStyle/>
          <a:p>
            <a:r>
              <a:rPr lang="en-US" sz="2200" dirty="0"/>
              <a:t>Using the Exercise Evaluation Guides</a:t>
            </a:r>
          </a:p>
          <a:p>
            <a:pPr lvl="1"/>
            <a:r>
              <a:rPr lang="en-US" sz="2200" dirty="0"/>
              <a:t>[P - Performed without Challenges]</a:t>
            </a:r>
          </a:p>
          <a:p>
            <a:pPr lvl="1"/>
            <a:r>
              <a:rPr lang="en-US" sz="2200" dirty="0"/>
              <a:t>[S - Performed with Some Challenges]</a:t>
            </a:r>
          </a:p>
          <a:p>
            <a:pPr lvl="1"/>
            <a:r>
              <a:rPr lang="en-US" sz="2200" dirty="0"/>
              <a:t>[M - Performed with Major Challenges]</a:t>
            </a:r>
          </a:p>
          <a:p>
            <a:pPr lvl="1"/>
            <a:r>
              <a:rPr lang="en-US" sz="2200" dirty="0"/>
              <a:t>[U - Unable to be Performed]</a:t>
            </a:r>
          </a:p>
          <a:p>
            <a:r>
              <a:rPr lang="en-US" sz="2200" dirty="0"/>
              <a:t>Tips and focus areas</a:t>
            </a:r>
          </a:p>
          <a:p>
            <a:pPr lvl="1"/>
            <a:r>
              <a:rPr lang="en-US" sz="2200" dirty="0"/>
              <a:t>Activities and key decisions that relate to goals and objectives</a:t>
            </a:r>
          </a:p>
          <a:p>
            <a:pPr lvl="1"/>
            <a:r>
              <a:rPr lang="en-US" sz="2200" dirty="0"/>
              <a:t>Expected actions associated with injects</a:t>
            </a:r>
          </a:p>
          <a:p>
            <a:pPr lvl="1"/>
            <a:r>
              <a:rPr lang="en-US" sz="2200" dirty="0"/>
              <a:t>Critical events or initiating chemical fire surge events</a:t>
            </a:r>
          </a:p>
          <a:p>
            <a:pPr lvl="1"/>
            <a:r>
              <a:rPr lang="en-US" sz="2200" dirty="0"/>
              <a:t>Deviation from plans or procedures</a:t>
            </a:r>
          </a:p>
          <a:p>
            <a:pPr lvl="1"/>
            <a:r>
              <a:rPr lang="en-US" sz="2200" dirty="0"/>
              <a:t>Judge the plans, capabilities, and actions, NOT the players</a:t>
            </a:r>
          </a:p>
        </p:txBody>
      </p:sp>
      <p:sp>
        <p:nvSpPr>
          <p:cNvPr id="4" name="Slide Number Placeholder 5">
            <a:extLst>
              <a:ext uri="{FF2B5EF4-FFF2-40B4-BE49-F238E27FC236}">
                <a16:creationId xmlns:a16="http://schemas.microsoft.com/office/drawing/2014/main" id="{D5AC1A2C-4C96-43CC-A7B6-F45439C2306D}"/>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36</a:t>
            </a:fld>
            <a:endParaRPr lang="en-US" dirty="0">
              <a:solidFill>
                <a:srgbClr val="002060"/>
              </a:solidFill>
            </a:endParaRPr>
          </a:p>
        </p:txBody>
      </p:sp>
    </p:spTree>
    <p:extLst>
      <p:ext uri="{BB962C8B-B14F-4D97-AF65-F5344CB8AC3E}">
        <p14:creationId xmlns:p14="http://schemas.microsoft.com/office/powerpoint/2010/main" val="3746314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CCF0-D271-4E88-81BA-D298EF00C2B9}"/>
              </a:ext>
            </a:extLst>
          </p:cNvPr>
          <p:cNvSpPr>
            <a:spLocks noGrp="1"/>
          </p:cNvSpPr>
          <p:nvPr>
            <p:ph type="title"/>
          </p:nvPr>
        </p:nvSpPr>
        <p:spPr/>
        <p:txBody>
          <a:bodyPr/>
          <a:lstStyle/>
          <a:p>
            <a:r>
              <a:rPr lang="en-US" dirty="0"/>
              <a:t>Evaluator Information (continued</a:t>
            </a:r>
            <a:r>
              <a:rPr lang="en-US" baseline="0" dirty="0"/>
              <a:t>) </a:t>
            </a:r>
            <a:r>
              <a:rPr lang="en-US" baseline="0" dirty="0">
                <a:solidFill>
                  <a:srgbClr val="002060"/>
                </a:solidFill>
              </a:rPr>
              <a:t>4</a:t>
            </a:r>
            <a:endParaRPr lang="en-US" dirty="0">
              <a:solidFill>
                <a:srgbClr val="002060"/>
              </a:solidFill>
            </a:endParaRPr>
          </a:p>
        </p:txBody>
      </p:sp>
      <p:sp>
        <p:nvSpPr>
          <p:cNvPr id="3" name="Content Placeholder 2">
            <a:extLst>
              <a:ext uri="{FF2B5EF4-FFF2-40B4-BE49-F238E27FC236}">
                <a16:creationId xmlns:a16="http://schemas.microsoft.com/office/drawing/2014/main" id="{B8948D3A-8D43-4190-856A-A87FC41BF2F9}"/>
              </a:ext>
            </a:extLst>
          </p:cNvPr>
          <p:cNvSpPr>
            <a:spLocks noGrp="1"/>
          </p:cNvSpPr>
          <p:nvPr>
            <p:ph idx="1"/>
          </p:nvPr>
        </p:nvSpPr>
        <p:spPr/>
        <p:txBody>
          <a:bodyPr/>
          <a:lstStyle/>
          <a:p>
            <a:r>
              <a:rPr lang="en-US" sz="2200" dirty="0"/>
              <a:t>Assessment, review, and analysis of exercise</a:t>
            </a:r>
          </a:p>
          <a:p>
            <a:pPr lvl="1"/>
            <a:r>
              <a:rPr lang="en-US" sz="2200" dirty="0"/>
              <a:t>Evaluator package</a:t>
            </a:r>
          </a:p>
          <a:p>
            <a:pPr lvl="1"/>
            <a:r>
              <a:rPr lang="en-US" sz="2200" dirty="0"/>
              <a:t>Controller/Evaluator debriefing</a:t>
            </a:r>
          </a:p>
          <a:p>
            <a:pPr lvl="1"/>
            <a:r>
              <a:rPr lang="en-US" sz="2200" dirty="0"/>
              <a:t>Placement and monitoring</a:t>
            </a:r>
          </a:p>
          <a:p>
            <a:pPr lvl="1"/>
            <a:r>
              <a:rPr lang="en-US" sz="2200" dirty="0"/>
              <a:t>Post-exercise activities</a:t>
            </a:r>
          </a:p>
          <a:p>
            <a:pPr lvl="2"/>
            <a:r>
              <a:rPr lang="en-US" sz="2200" dirty="0"/>
              <a:t>Hot Wash</a:t>
            </a:r>
          </a:p>
          <a:p>
            <a:pPr lvl="2"/>
            <a:r>
              <a:rPr lang="en-US" sz="2200" dirty="0"/>
              <a:t>C/E debrief</a:t>
            </a:r>
          </a:p>
          <a:p>
            <a:pPr lvl="2"/>
            <a:r>
              <a:rPr lang="en-US" sz="2200" dirty="0"/>
              <a:t>Evaluations</a:t>
            </a:r>
          </a:p>
          <a:p>
            <a:pPr lvl="2"/>
            <a:r>
              <a:rPr lang="en-US" sz="2200" dirty="0"/>
              <a:t>Participant Feedback Forms</a:t>
            </a:r>
          </a:p>
          <a:p>
            <a:r>
              <a:rPr lang="en-US" sz="2200" dirty="0"/>
              <a:t>After Action Report</a:t>
            </a:r>
          </a:p>
        </p:txBody>
      </p:sp>
      <p:sp>
        <p:nvSpPr>
          <p:cNvPr id="4" name="Slide Number Placeholder 5">
            <a:extLst>
              <a:ext uri="{FF2B5EF4-FFF2-40B4-BE49-F238E27FC236}">
                <a16:creationId xmlns:a16="http://schemas.microsoft.com/office/drawing/2014/main" id="{6813E2AB-6302-4FFE-B45E-206511D90A6A}"/>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37</a:t>
            </a:fld>
            <a:endParaRPr lang="en-US" dirty="0">
              <a:solidFill>
                <a:srgbClr val="002060"/>
              </a:solidFill>
            </a:endParaRPr>
          </a:p>
        </p:txBody>
      </p:sp>
    </p:spTree>
    <p:extLst>
      <p:ext uri="{BB962C8B-B14F-4D97-AF65-F5344CB8AC3E}">
        <p14:creationId xmlns:p14="http://schemas.microsoft.com/office/powerpoint/2010/main" val="123603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150" dirty="0"/>
              <a:t>Action Items</a:t>
            </a:r>
          </a:p>
        </p:txBody>
      </p:sp>
      <p:sp>
        <p:nvSpPr>
          <p:cNvPr id="7" name="Text Placeholder 15"/>
          <p:cNvSpPr>
            <a:spLocks noGrp="1"/>
          </p:cNvSpPr>
          <p:nvPr>
            <p:ph type="body" sz="quarter" idx="14"/>
          </p:nvPr>
        </p:nvSpPr>
        <p:spPr>
          <a:xfrm>
            <a:off x="457200" y="3200400"/>
            <a:ext cx="8305800" cy="381000"/>
          </a:xfrm>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Questions and More</a:t>
            </a:r>
          </a:p>
        </p:txBody>
      </p:sp>
    </p:spTree>
    <p:extLst>
      <p:ext uri="{BB962C8B-B14F-4D97-AF65-F5344CB8AC3E}">
        <p14:creationId xmlns:p14="http://schemas.microsoft.com/office/powerpoint/2010/main" val="3726126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D481-9430-456E-90B2-B215A421C244}"/>
              </a:ext>
            </a:extLst>
          </p:cNvPr>
          <p:cNvSpPr>
            <a:spLocks noGrp="1"/>
          </p:cNvSpPr>
          <p:nvPr>
            <p:ph type="title"/>
          </p:nvPr>
        </p:nvSpPr>
        <p:spPr/>
        <p:txBody>
          <a:bodyPr/>
          <a:lstStyle/>
          <a:p>
            <a:r>
              <a:rPr lang="en-US" dirty="0"/>
              <a:t>Action Items </a:t>
            </a:r>
            <a:r>
              <a:rPr lang="en-US" dirty="0">
                <a:solidFill>
                  <a:srgbClr val="002060"/>
                </a:solidFill>
              </a:rPr>
              <a:t>1</a:t>
            </a:r>
          </a:p>
        </p:txBody>
      </p:sp>
      <p:sp>
        <p:nvSpPr>
          <p:cNvPr id="3" name="Content Placeholder 2">
            <a:extLst>
              <a:ext uri="{FF2B5EF4-FFF2-40B4-BE49-F238E27FC236}">
                <a16:creationId xmlns:a16="http://schemas.microsoft.com/office/drawing/2014/main" id="{3BD8A2D6-F16B-4A76-A687-A259B15E6274}"/>
              </a:ext>
            </a:extLst>
          </p:cNvPr>
          <p:cNvSpPr>
            <a:spLocks noGrp="1"/>
          </p:cNvSpPr>
          <p:nvPr>
            <p:ph idx="1"/>
          </p:nvPr>
        </p:nvSpPr>
        <p:spPr/>
        <p:txBody>
          <a:bodyPr/>
          <a:lstStyle/>
          <a:p>
            <a:pPr>
              <a:buFont typeface="Lucida Grande" charset="0"/>
              <a:buChar char="•"/>
            </a:pPr>
            <a:r>
              <a:rPr lang="en-US" sz="2200" dirty="0">
                <a:ea typeface="MS PGothic" charset="0"/>
              </a:rPr>
              <a:t>Review all materials</a:t>
            </a:r>
          </a:p>
          <a:p>
            <a:pPr>
              <a:buFont typeface="Lucida Grande" charset="0"/>
              <a:buChar char="•"/>
            </a:pPr>
            <a:r>
              <a:rPr lang="en-US" sz="2200" dirty="0">
                <a:ea typeface="MS PGothic" charset="0"/>
              </a:rPr>
              <a:t>Ask questions</a:t>
            </a:r>
          </a:p>
          <a:p>
            <a:pPr>
              <a:buFont typeface="Lucida Grande" charset="0"/>
              <a:buChar char="•"/>
            </a:pPr>
            <a:r>
              <a:rPr lang="en-US" sz="2200" dirty="0">
                <a:ea typeface="MS PGothic" charset="0"/>
              </a:rPr>
              <a:t>Report to exercise check-in</a:t>
            </a:r>
          </a:p>
          <a:p>
            <a:endParaRPr lang="en-US" dirty="0"/>
          </a:p>
        </p:txBody>
      </p:sp>
      <p:sp>
        <p:nvSpPr>
          <p:cNvPr id="4" name="Slide Number Placeholder 5">
            <a:extLst>
              <a:ext uri="{FF2B5EF4-FFF2-40B4-BE49-F238E27FC236}">
                <a16:creationId xmlns:a16="http://schemas.microsoft.com/office/drawing/2014/main" id="{6F4D070E-A16D-470E-8A25-15DF65F4DD7D}"/>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39</a:t>
            </a:fld>
            <a:endParaRPr lang="en-US" dirty="0">
              <a:solidFill>
                <a:srgbClr val="002060"/>
              </a:solidFill>
            </a:endParaRPr>
          </a:p>
        </p:txBody>
      </p:sp>
    </p:spTree>
    <p:extLst>
      <p:ext uri="{BB962C8B-B14F-4D97-AF65-F5344CB8AC3E}">
        <p14:creationId xmlns:p14="http://schemas.microsoft.com/office/powerpoint/2010/main" val="332222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Administration </a:t>
            </a:r>
            <a:r>
              <a:rPr lang="en-US" sz="3200" dirty="0">
                <a:solidFill>
                  <a:schemeClr val="bg1"/>
                </a:solidFill>
              </a:rPr>
              <a:t>1</a:t>
            </a:r>
          </a:p>
        </p:txBody>
      </p:sp>
      <p:sp>
        <p:nvSpPr>
          <p:cNvPr id="7" name="Text Placeholder 15"/>
          <p:cNvSpPr>
            <a:spLocks noGrp="1"/>
          </p:cNvSpPr>
          <p:nvPr>
            <p:ph type="body" sz="quarter" idx="14"/>
          </p:nvPr>
        </p:nvSpPr>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Welcome and Logistics</a:t>
            </a:r>
          </a:p>
        </p:txBody>
      </p:sp>
    </p:spTree>
    <p:extLst>
      <p:ext uri="{BB962C8B-B14F-4D97-AF65-F5344CB8AC3E}">
        <p14:creationId xmlns:p14="http://schemas.microsoft.com/office/powerpoint/2010/main" val="166421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9AF9-9682-48ED-8FB6-32D5349A04C3}"/>
              </a:ext>
            </a:extLst>
          </p:cNvPr>
          <p:cNvSpPr>
            <a:spLocks noGrp="1"/>
          </p:cNvSpPr>
          <p:nvPr>
            <p:ph type="title"/>
          </p:nvPr>
        </p:nvSpPr>
        <p:spPr/>
        <p:txBody>
          <a:bodyPr/>
          <a:lstStyle/>
          <a:p>
            <a:r>
              <a:rPr lang="en-US" dirty="0"/>
              <a:t>Administration </a:t>
            </a:r>
            <a:r>
              <a:rPr lang="en-US" dirty="0">
                <a:solidFill>
                  <a:srgbClr val="002060"/>
                </a:solidFill>
              </a:rPr>
              <a:t>2</a:t>
            </a:r>
          </a:p>
        </p:txBody>
      </p:sp>
      <p:sp>
        <p:nvSpPr>
          <p:cNvPr id="3" name="Content Placeholder 2">
            <a:extLst>
              <a:ext uri="{FF2B5EF4-FFF2-40B4-BE49-F238E27FC236}">
                <a16:creationId xmlns:a16="http://schemas.microsoft.com/office/drawing/2014/main" id="{35B9FC9C-431B-4F8D-8923-8AD8FD428EDF}"/>
              </a:ext>
            </a:extLst>
          </p:cNvPr>
          <p:cNvSpPr>
            <a:spLocks noGrp="1"/>
          </p:cNvSpPr>
          <p:nvPr>
            <p:ph idx="1"/>
          </p:nvPr>
        </p:nvSpPr>
        <p:spPr/>
        <p:txBody>
          <a:bodyPr>
            <a:normAutofit/>
          </a:bodyPr>
          <a:lstStyle/>
          <a:p>
            <a:r>
              <a:rPr lang="en-US" sz="2200" dirty="0"/>
              <a:t>Welcome</a:t>
            </a:r>
          </a:p>
          <a:p>
            <a:pPr lvl="1"/>
            <a:r>
              <a:rPr lang="en-US" sz="2200" dirty="0"/>
              <a:t>Name</a:t>
            </a:r>
          </a:p>
          <a:p>
            <a:pPr lvl="1"/>
            <a:r>
              <a:rPr lang="en-US" sz="2200" dirty="0"/>
              <a:t>Position</a:t>
            </a:r>
          </a:p>
          <a:p>
            <a:pPr lvl="1"/>
            <a:r>
              <a:rPr lang="en-US" sz="2200" dirty="0"/>
              <a:t>Agency/Organization</a:t>
            </a:r>
          </a:p>
          <a:p>
            <a:r>
              <a:rPr lang="en-US" sz="2200" dirty="0"/>
              <a:t>Logistics </a:t>
            </a:r>
          </a:p>
          <a:p>
            <a:pPr lvl="1"/>
            <a:r>
              <a:rPr lang="en-US" sz="2200" dirty="0"/>
              <a:t>Meeting materials</a:t>
            </a:r>
          </a:p>
          <a:p>
            <a:pPr lvl="2"/>
            <a:r>
              <a:rPr lang="en-US" sz="2200" dirty="0"/>
              <a:t>Sign-in Sheet</a:t>
            </a:r>
          </a:p>
          <a:p>
            <a:pPr lvl="2"/>
            <a:r>
              <a:rPr lang="en-US" sz="2200" dirty="0"/>
              <a:t>Controller/Evaluator (C/E) Handbook </a:t>
            </a:r>
          </a:p>
          <a:p>
            <a:pPr lvl="3"/>
            <a:r>
              <a:rPr lang="en-US" sz="2200" dirty="0"/>
              <a:t>Follow along in your handbook!</a:t>
            </a:r>
          </a:p>
          <a:p>
            <a:pPr lvl="2"/>
            <a:r>
              <a:rPr lang="en-US" sz="2200" dirty="0"/>
              <a:t>Exercise Evaluation Guides (EEGs)</a:t>
            </a:r>
          </a:p>
          <a:p>
            <a:pPr lvl="2"/>
            <a:r>
              <a:rPr lang="en-US" sz="2200" dirty="0"/>
              <a:t>Master Scenario Events List (MSEL)</a:t>
            </a:r>
          </a:p>
        </p:txBody>
      </p:sp>
      <p:sp>
        <p:nvSpPr>
          <p:cNvPr id="4" name="Slide Number Placeholder 5">
            <a:extLst>
              <a:ext uri="{FF2B5EF4-FFF2-40B4-BE49-F238E27FC236}">
                <a16:creationId xmlns:a16="http://schemas.microsoft.com/office/drawing/2014/main" id="{AE663CF5-E574-4810-969E-BBD598F29AA1}"/>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5</a:t>
            </a:fld>
            <a:endParaRPr lang="en-US" dirty="0">
              <a:solidFill>
                <a:srgbClr val="002060"/>
              </a:solidFill>
            </a:endParaRPr>
          </a:p>
        </p:txBody>
      </p:sp>
    </p:spTree>
    <p:extLst>
      <p:ext uri="{BB962C8B-B14F-4D97-AF65-F5344CB8AC3E}">
        <p14:creationId xmlns:p14="http://schemas.microsoft.com/office/powerpoint/2010/main" val="46827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Exercise Overview</a:t>
            </a:r>
          </a:p>
        </p:txBody>
      </p:sp>
      <p:sp>
        <p:nvSpPr>
          <p:cNvPr id="7" name="Text Placeholder 15"/>
          <p:cNvSpPr>
            <a:spLocks noGrp="1"/>
          </p:cNvSpPr>
          <p:nvPr>
            <p:ph type="body" sz="quarter" idx="14"/>
          </p:nvPr>
        </p:nvSpPr>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High Level Summary</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14C7-2647-4396-9BBE-8CF0D591D07D}"/>
              </a:ext>
            </a:extLst>
          </p:cNvPr>
          <p:cNvSpPr>
            <a:spLocks noGrp="1"/>
          </p:cNvSpPr>
          <p:nvPr>
            <p:ph type="title"/>
          </p:nvPr>
        </p:nvSpPr>
        <p:spPr/>
        <p:txBody>
          <a:bodyPr/>
          <a:lstStyle/>
          <a:p>
            <a:r>
              <a:rPr lang="en-US" dirty="0"/>
              <a:t>Exercise Overview </a:t>
            </a:r>
            <a:r>
              <a:rPr lang="en-US" dirty="0">
                <a:solidFill>
                  <a:srgbClr val="002060"/>
                </a:solidFill>
              </a:rPr>
              <a:t>1</a:t>
            </a:r>
          </a:p>
        </p:txBody>
      </p:sp>
      <p:sp>
        <p:nvSpPr>
          <p:cNvPr id="3" name="Content Placeholder 2">
            <a:extLst>
              <a:ext uri="{FF2B5EF4-FFF2-40B4-BE49-F238E27FC236}">
                <a16:creationId xmlns:a16="http://schemas.microsoft.com/office/drawing/2014/main" id="{20C21D3C-5E6D-4DE3-AF30-24BA1DFE013E}"/>
              </a:ext>
            </a:extLst>
          </p:cNvPr>
          <p:cNvSpPr>
            <a:spLocks noGrp="1"/>
          </p:cNvSpPr>
          <p:nvPr>
            <p:ph idx="1"/>
          </p:nvPr>
        </p:nvSpPr>
        <p:spPr/>
        <p:txBody>
          <a:bodyPr>
            <a:normAutofit/>
          </a:bodyPr>
          <a:lstStyle/>
          <a:p>
            <a:r>
              <a:rPr lang="en-US" sz="2200" dirty="0"/>
              <a:t>Name</a:t>
            </a:r>
          </a:p>
          <a:p>
            <a:pPr lvl="1"/>
            <a:r>
              <a:rPr lang="en-US" sz="2200" dirty="0"/>
              <a:t>2023 Statewide Medical and Health Exercise</a:t>
            </a:r>
          </a:p>
          <a:p>
            <a:r>
              <a:rPr lang="en-US" sz="2200" dirty="0"/>
              <a:t>Date</a:t>
            </a:r>
          </a:p>
          <a:p>
            <a:pPr lvl="1"/>
            <a:r>
              <a:rPr lang="en-US" sz="2200" b="1" dirty="0"/>
              <a:t>[insert date]</a:t>
            </a:r>
          </a:p>
          <a:p>
            <a:r>
              <a:rPr lang="en-US" sz="2200" dirty="0"/>
              <a:t>Scope</a:t>
            </a:r>
          </a:p>
          <a:p>
            <a:r>
              <a:rPr lang="en-US" sz="2200" dirty="0"/>
              <a:t>Mission Areas</a:t>
            </a:r>
          </a:p>
          <a:p>
            <a:pPr lvl="1"/>
            <a:r>
              <a:rPr lang="en-US" sz="2200" b="1" dirty="0"/>
              <a:t>[insert selected]</a:t>
            </a:r>
          </a:p>
          <a:p>
            <a:r>
              <a:rPr lang="en-US" sz="2200" dirty="0"/>
              <a:t>Capabilities</a:t>
            </a:r>
          </a:p>
          <a:p>
            <a:pPr lvl="1"/>
            <a:r>
              <a:rPr lang="en-US" sz="2200" b="1" dirty="0"/>
              <a:t>[insert selected]</a:t>
            </a:r>
          </a:p>
        </p:txBody>
      </p:sp>
      <p:pic>
        <p:nvPicPr>
          <p:cNvPr id="4" name="Picture 3" descr="Four out of focus hospital staff running towards an exit.">
            <a:extLst>
              <a:ext uri="{FF2B5EF4-FFF2-40B4-BE49-F238E27FC236}">
                <a16:creationId xmlns:a16="http://schemas.microsoft.com/office/drawing/2014/main" id="{44609764-5DF5-4876-A445-C8B935EA6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3979" y="2630905"/>
            <a:ext cx="4143987" cy="2817911"/>
          </a:xfrm>
          <a:prstGeom prst="rect">
            <a:avLst/>
          </a:prstGeom>
        </p:spPr>
      </p:pic>
      <p:sp>
        <p:nvSpPr>
          <p:cNvPr id="10" name="Slide Number Placeholder 5">
            <a:extLst>
              <a:ext uri="{FF2B5EF4-FFF2-40B4-BE49-F238E27FC236}">
                <a16:creationId xmlns:a16="http://schemas.microsoft.com/office/drawing/2014/main" id="{39CEF18D-6880-439C-A68F-577562991F16}"/>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7</a:t>
            </a:fld>
            <a:endParaRPr lang="en-US" dirty="0">
              <a:solidFill>
                <a:srgbClr val="002060"/>
              </a:solidFill>
            </a:endParaRPr>
          </a:p>
        </p:txBody>
      </p:sp>
    </p:spTree>
    <p:extLst>
      <p:ext uri="{BB962C8B-B14F-4D97-AF65-F5344CB8AC3E}">
        <p14:creationId xmlns:p14="http://schemas.microsoft.com/office/powerpoint/2010/main" val="345070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20BD-DA10-4279-A5F7-A32F7DE32AFF}"/>
              </a:ext>
            </a:extLst>
          </p:cNvPr>
          <p:cNvSpPr>
            <a:spLocks noGrp="1"/>
          </p:cNvSpPr>
          <p:nvPr>
            <p:ph type="title"/>
          </p:nvPr>
        </p:nvSpPr>
        <p:spPr/>
        <p:txBody>
          <a:bodyPr/>
          <a:lstStyle/>
          <a:p>
            <a:r>
              <a:rPr lang="en-US" dirty="0"/>
              <a:t>Exercise Overview (continued)</a:t>
            </a:r>
          </a:p>
        </p:txBody>
      </p:sp>
      <p:sp>
        <p:nvSpPr>
          <p:cNvPr id="3" name="Content Placeholder 2">
            <a:extLst>
              <a:ext uri="{FF2B5EF4-FFF2-40B4-BE49-F238E27FC236}">
                <a16:creationId xmlns:a16="http://schemas.microsoft.com/office/drawing/2014/main" id="{9BF10DBC-1FDB-4CED-BF10-7CF749B2C03F}"/>
              </a:ext>
            </a:extLst>
          </p:cNvPr>
          <p:cNvSpPr>
            <a:spLocks noGrp="1"/>
          </p:cNvSpPr>
          <p:nvPr>
            <p:ph idx="1"/>
          </p:nvPr>
        </p:nvSpPr>
        <p:spPr/>
        <p:txBody>
          <a:bodyPr/>
          <a:lstStyle/>
          <a:p>
            <a:r>
              <a:rPr lang="en-US" sz="2200" dirty="0"/>
              <a:t>Objectives</a:t>
            </a:r>
          </a:p>
          <a:p>
            <a:pPr lvl="1"/>
            <a:r>
              <a:rPr lang="en-US" sz="2200" dirty="0"/>
              <a:t>[insert selected]</a:t>
            </a:r>
          </a:p>
          <a:p>
            <a:r>
              <a:rPr lang="en-US" sz="2200" dirty="0"/>
              <a:t>Threat/hazard</a:t>
            </a:r>
          </a:p>
          <a:p>
            <a:pPr lvl="1"/>
            <a:r>
              <a:rPr lang="en-US" sz="2200" dirty="0"/>
              <a:t>Chemical fire</a:t>
            </a:r>
          </a:p>
          <a:p>
            <a:pPr marL="342900" lvl="1" indent="-342900">
              <a:buClr>
                <a:schemeClr val="tx1"/>
              </a:buClr>
              <a:buFont typeface="Arial" pitchFamily="34" charset="0"/>
              <a:buChar char="•"/>
            </a:pPr>
            <a:r>
              <a:rPr lang="en-US" sz="2200" dirty="0"/>
              <a:t>Scenario</a:t>
            </a:r>
          </a:p>
          <a:p>
            <a:pPr lvl="1"/>
            <a:r>
              <a:rPr lang="en-US" sz="2200" b="1" dirty="0"/>
              <a:t>Chemical fire surge</a:t>
            </a:r>
          </a:p>
          <a:p>
            <a:pPr marL="342900" lvl="1" indent="-342900">
              <a:buFont typeface="Arial" pitchFamily="34" charset="0"/>
              <a:buChar char="•"/>
            </a:pPr>
            <a:r>
              <a:rPr lang="en-US" sz="2200" dirty="0"/>
              <a:t>Sponsor</a:t>
            </a:r>
          </a:p>
          <a:p>
            <a:pPr lvl="1"/>
            <a:r>
              <a:rPr lang="en-US" sz="2200" dirty="0"/>
              <a:t>California Department of Public Health (CDPH), Emergency Medical Services Authority (EMSA), </a:t>
            </a:r>
            <a:r>
              <a:rPr lang="en-US" sz="2200" b="1" dirty="0"/>
              <a:t>[insert your agency/organization]</a:t>
            </a:r>
          </a:p>
          <a:p>
            <a:pPr marL="342900" lvl="1" indent="-342900">
              <a:buFont typeface="Arial" pitchFamily="34" charset="0"/>
              <a:buChar char="•"/>
            </a:pPr>
            <a:r>
              <a:rPr lang="en-US" sz="2200" dirty="0"/>
              <a:t>Participating organizations</a:t>
            </a:r>
          </a:p>
          <a:p>
            <a:pPr lvl="1"/>
            <a:r>
              <a:rPr lang="en-US" sz="2200" b="1" dirty="0"/>
              <a:t>[insert]</a:t>
            </a:r>
          </a:p>
        </p:txBody>
      </p:sp>
      <p:sp>
        <p:nvSpPr>
          <p:cNvPr id="4" name="Slide Number Placeholder 5">
            <a:extLst>
              <a:ext uri="{FF2B5EF4-FFF2-40B4-BE49-F238E27FC236}">
                <a16:creationId xmlns:a16="http://schemas.microsoft.com/office/drawing/2014/main" id="{2B47DBC0-5BAE-407D-B401-708908E5962A}"/>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8</a:t>
            </a:fld>
            <a:endParaRPr lang="en-US" dirty="0">
              <a:solidFill>
                <a:srgbClr val="002060"/>
              </a:solidFill>
            </a:endParaRPr>
          </a:p>
        </p:txBody>
      </p:sp>
    </p:spTree>
    <p:extLst>
      <p:ext uri="{BB962C8B-B14F-4D97-AF65-F5344CB8AC3E}">
        <p14:creationId xmlns:p14="http://schemas.microsoft.com/office/powerpoint/2010/main" val="281162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Information</a:t>
            </a:r>
          </a:p>
        </p:txBody>
      </p:sp>
      <p:sp>
        <p:nvSpPr>
          <p:cNvPr id="7" name="Text Placeholder 15"/>
          <p:cNvSpPr>
            <a:spLocks noGrp="1"/>
          </p:cNvSpPr>
          <p:nvPr>
            <p:ph type="body" sz="quarter" idx="14"/>
          </p:nvPr>
        </p:nvSpPr>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Key Material</a:t>
            </a:r>
          </a:p>
        </p:txBody>
      </p:sp>
    </p:spTree>
    <p:extLst>
      <p:ext uri="{BB962C8B-B14F-4D97-AF65-F5344CB8AC3E}">
        <p14:creationId xmlns:p14="http://schemas.microsoft.com/office/powerpoint/2010/main" val="3816319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002060"/>
      </a:accent2>
      <a:accent3>
        <a:srgbClr val="A5A5A5"/>
      </a:accent3>
      <a:accent4>
        <a:srgbClr val="00206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DPH Document" ma:contentTypeID="0x0101002CC577673628EB48993F371F1850BF7D00DA5A59B87D361C479DD1968F68A864D5" ma:contentTypeVersion="4" ma:contentTypeDescription="Create a new document." ma:contentTypeScope="" ma:versionID="e4720275ad750504ee3f48ef03865664">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607eac1176342789d35cd8f7fe0b7f9a"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ff2d280d04f435e8ad65f64297220d7 xmlns="a48324c4-7d20-48d3-8188-32763737222b">
      <Terms xmlns="http://schemas.microsoft.com/office/infopath/2007/PartnerControls"/>
    </off2d280d04f435e8ad65f64297220d7>
    <TaxCatchAll xmlns="a48324c4-7d20-48d3-8188-32763737222b">
      <Value>97</Value>
    </TaxCatchAll>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25e340a5-d50c-48d7-adc0-a905fb7bff5c</TermId>
        </TermInfo>
      </Terms>
    </e703b7d8b6284097bcc8d89d108ab72a>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F4B06A3-C5EC-4CAF-81AE-092FDF54AC87}">
  <ds:schemaRefs>
    <ds:schemaRef ds:uri="http://schemas.microsoft.com/sharepoint/v3/contenttype/forms"/>
  </ds:schemaRefs>
</ds:datastoreItem>
</file>

<file path=customXml/itemProps2.xml><?xml version="1.0" encoding="utf-8"?>
<ds:datastoreItem xmlns:ds="http://schemas.openxmlformats.org/officeDocument/2006/customXml" ds:itemID="{C9EDDA4E-985E-482A-ABDD-553081CF17E9}"/>
</file>

<file path=customXml/itemProps3.xml><?xml version="1.0" encoding="utf-8"?>
<ds:datastoreItem xmlns:ds="http://schemas.openxmlformats.org/officeDocument/2006/customXml" ds:itemID="{9D421967-5A62-4613-9525-166ACD3C6297}">
  <ds:schemaRefs>
    <ds:schemaRef ds:uri="http://schemas.microsoft.com/office/2006/metadata/properties"/>
    <ds:schemaRef ds:uri="http://schemas.microsoft.com/sharepoint/v3"/>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 ds:uri="a48324c4-7d20-48d3-8188-32763737222b"/>
  </ds:schemaRefs>
</ds:datastoreItem>
</file>

<file path=docProps/app.xml><?xml version="1.0" encoding="utf-8"?>
<Properties xmlns="http://schemas.openxmlformats.org/officeDocument/2006/extended-properties" xmlns:vt="http://schemas.openxmlformats.org/officeDocument/2006/docPropsVTypes">
  <Template/>
  <TotalTime>0</TotalTime>
  <Words>1323</Words>
  <Application>Microsoft Office PowerPoint</Application>
  <PresentationFormat>Letter Paper (8.5x11 in)</PresentationFormat>
  <Paragraphs>313</Paragraphs>
  <Slides>39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Lucida Grande</vt:lpstr>
      <vt:lpstr>Office Theme</vt:lpstr>
      <vt:lpstr>Directions for this template</vt:lpstr>
      <vt:lpstr>2023 Statewide Medical and Health Exercise </vt:lpstr>
      <vt:lpstr>Administration</vt:lpstr>
      <vt:lpstr>Administration 1</vt:lpstr>
      <vt:lpstr>Administration 2</vt:lpstr>
      <vt:lpstr>Exercise Overview</vt:lpstr>
      <vt:lpstr>Exercise Overview 1</vt:lpstr>
      <vt:lpstr>Exercise Overview (continued)</vt:lpstr>
      <vt:lpstr>General Information</vt:lpstr>
      <vt:lpstr>General Information 1 </vt:lpstr>
      <vt:lpstr>General Information (continued)</vt:lpstr>
      <vt:lpstr>General Information (continued) 1</vt:lpstr>
      <vt:lpstr>General Information (continued) 2</vt:lpstr>
      <vt:lpstr>Exercise Logistics</vt:lpstr>
      <vt:lpstr>Exercise Logistics (continued)</vt:lpstr>
      <vt:lpstr>Exercise Logistics (continued) 1</vt:lpstr>
      <vt:lpstr>Post-Exercise &amp; Evaluation Activities</vt:lpstr>
      <vt:lpstr>Post-Exercise and Evaluation</vt:lpstr>
      <vt:lpstr>Post-Exercise and Evaluation (continued)</vt:lpstr>
      <vt:lpstr>Participant Information and Guidance</vt:lpstr>
      <vt:lpstr>Participant Information</vt:lpstr>
      <vt:lpstr>Participant Information (continued)</vt:lpstr>
      <vt:lpstr>Participant Information (continued) 1</vt:lpstr>
      <vt:lpstr>Controller Information And Guidance</vt:lpstr>
      <vt:lpstr>Controller Information </vt:lpstr>
      <vt:lpstr>Controller Information (continued)</vt:lpstr>
      <vt:lpstr>Controller Information (continued) 1</vt:lpstr>
      <vt:lpstr>Controller Information (continued) 2</vt:lpstr>
      <vt:lpstr>Controller Information (continued) 3</vt:lpstr>
      <vt:lpstr>Controller Information (continued) 4</vt:lpstr>
      <vt:lpstr>Evaluator Information and Guidance</vt:lpstr>
      <vt:lpstr>Evaluator Information </vt:lpstr>
      <vt:lpstr>Evaluator Information (continued)</vt:lpstr>
      <vt:lpstr>Evaluator Information (continued) 1</vt:lpstr>
      <vt:lpstr>Evaluator Information (continued) 2</vt:lpstr>
      <vt:lpstr>Evaluator Information (continued) 3</vt:lpstr>
      <vt:lpstr>Evaluator Information (continued) 4</vt:lpstr>
      <vt:lpstr>Action Items</vt:lpstr>
      <vt:lpstr>Action Items 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Medical and Health Exercise Controller and Evaluator Briefing Slide Deck Template</dc:title>
  <dc:subject>This slide deck serves as a template for exercise planners to use when briefing their assigned Controllers and Evaluators for their Functional Exercise</dc:subject>
  <dc:creator/>
  <cp:keywords>Statewide Medical and Health Exercise, Controller, Evaluator, Briefing, Slide Deck</cp:keywords>
  <dc:description>Constant and Associates, Inc._x000d_info@constantassociates.com_x000d_(800) 745-3057</dc:description>
  <cp:lastModifiedBy/>
  <cp:revision>1</cp:revision>
  <dcterms:created xsi:type="dcterms:W3CDTF">2010-05-03T20:57:59Z</dcterms:created>
  <dcterms:modified xsi:type="dcterms:W3CDTF">2022-12-08T00:13:59Z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0x0101002CC577673628EB48993F371F1850BF7D00DA5A59B87D361C479DD1968F68A864D5</vt:lpwstr>
  </property>
  <property fmtid="{D5CDD505-2E9C-101B-9397-08002B2CF9AE}" pid="3" name="Content Language">
    <vt:lpwstr>97;#English|25e340a5-d50c-48d7-adc0-a905fb7bff5c</vt:lpwstr>
  </property>
  <property fmtid="{D5CDD505-2E9C-101B-9397-08002B2CF9AE}" pid="4" name="CDPH Audience">
    <vt:lpwstr/>
  </property>
  <property fmtid="{D5CDD505-2E9C-101B-9397-08002B2CF9AE}" pid="5" name="Topic">
    <vt:lpwstr/>
  </property>
  <property fmtid="{D5CDD505-2E9C-101B-9397-08002B2CF9AE}" pid="6" name="Program">
    <vt:lpwstr/>
  </property>
</Properties>
</file>