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5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35.xml" ContentType="application/vnd.openxmlformats-officedocument.presentationml.slide+xml"/>
  <Override PartName="/ppt/slides/slide68.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9.xml" ContentType="application/vnd.openxmlformats-officedocument.presentationml.slide+xml"/>
  <Override PartName="/ppt/slides/slide67.xml" ContentType="application/vnd.openxmlformats-officedocument.presentationml.slide+xml"/>
  <Override PartName="/ppt/slides/slide51.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5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3.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4.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29.xml" ContentType="application/vnd.openxmlformats-officedocument.presentationml.notesSlide+xml"/>
  <Override PartName="/ppt/notesSlides/notesSlide12.xml" ContentType="application/vnd.openxmlformats-officedocument.presentationml.notesSlide+xml"/>
  <Override PartName="/ppt/notesSlides/notesSlide31.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45.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notesSlides/notesSlide39.xml" ContentType="application/vnd.openxmlformats-officedocument.presentationml.notesSlide+xml"/>
  <Override PartName="/ppt/notesSlides/notesSlide32.xml" ContentType="application/vnd.openxmlformats-officedocument.presentationml.notesSlide+xml"/>
  <Override PartName="/ppt/notesSlides/notesSlide38.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diagrams/drawing1.xml" ContentType="application/vnd.ms-office.drawingml.diagramDrawing+xml"/>
  <Override PartName="/ppt/theme/themeOverride4.xml" ContentType="application/vnd.openxmlformats-officedocument.themeOverride+xml"/>
  <Override PartName="/ppt/charts/chart4.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charts/chart3.xml" ContentType="application/vnd.openxmlformats-officedocument.drawingml.chart+xml"/>
  <Override PartName="/ppt/theme/theme2.xml" ContentType="application/vnd.openxmlformats-officedocument.theme+xml"/>
  <Override PartName="/ppt/theme/themeOverride3.xml" ContentType="application/vnd.openxmlformats-officedocument.themeOverrid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handoutMasters/handoutMaster1.xml" ContentType="application/vnd.openxmlformats-officedocument.presentationml.handoutMaster+xml"/>
  <Override PartName="/ppt/theme/themeOverride2.xml" ContentType="application/vnd.openxmlformats-officedocument.themeOverride+xml"/>
  <Override PartName="/ppt/theme/theme4.xml" ContentType="application/vnd.openxmlformats-officedocument.theme+xml"/>
  <Override PartName="/ppt/theme/theme3.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theme/themeOverride1.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4" r:id="rId1"/>
    <p:sldMasterId id="2147483832" r:id="rId2"/>
  </p:sldMasterIdLst>
  <p:notesMasterIdLst>
    <p:notesMasterId r:id="rId72"/>
  </p:notesMasterIdLst>
  <p:handoutMasterIdLst>
    <p:handoutMasterId r:id="rId73"/>
  </p:handoutMasterIdLst>
  <p:sldIdLst>
    <p:sldId id="481" r:id="rId3"/>
    <p:sldId id="399" r:id="rId4"/>
    <p:sldId id="439" r:id="rId5"/>
    <p:sldId id="499" r:id="rId6"/>
    <p:sldId id="501" r:id="rId7"/>
    <p:sldId id="500" r:id="rId8"/>
    <p:sldId id="472" r:id="rId9"/>
    <p:sldId id="473" r:id="rId10"/>
    <p:sldId id="482" r:id="rId11"/>
    <p:sldId id="405" r:id="rId12"/>
    <p:sldId id="440" r:id="rId13"/>
    <p:sldId id="502" r:id="rId14"/>
    <p:sldId id="406" r:id="rId15"/>
    <p:sldId id="478" r:id="rId16"/>
    <p:sldId id="479" r:id="rId17"/>
    <p:sldId id="480" r:id="rId18"/>
    <p:sldId id="489" r:id="rId19"/>
    <p:sldId id="490" r:id="rId20"/>
    <p:sldId id="407" r:id="rId21"/>
    <p:sldId id="408" r:id="rId22"/>
    <p:sldId id="409" r:id="rId23"/>
    <p:sldId id="410" r:id="rId24"/>
    <p:sldId id="411" r:id="rId25"/>
    <p:sldId id="412" r:id="rId26"/>
    <p:sldId id="413" r:id="rId27"/>
    <p:sldId id="415" r:id="rId28"/>
    <p:sldId id="414" r:id="rId29"/>
    <p:sldId id="435" r:id="rId30"/>
    <p:sldId id="416" r:id="rId31"/>
    <p:sldId id="503" r:id="rId32"/>
    <p:sldId id="418" r:id="rId33"/>
    <p:sldId id="483" r:id="rId34"/>
    <p:sldId id="419" r:id="rId35"/>
    <p:sldId id="420" r:id="rId36"/>
    <p:sldId id="421" r:id="rId37"/>
    <p:sldId id="423" r:id="rId38"/>
    <p:sldId id="422" r:id="rId39"/>
    <p:sldId id="504" r:id="rId40"/>
    <p:sldId id="424" r:id="rId41"/>
    <p:sldId id="425" r:id="rId42"/>
    <p:sldId id="426" r:id="rId43"/>
    <p:sldId id="485" r:id="rId44"/>
    <p:sldId id="486" r:id="rId45"/>
    <p:sldId id="429" r:id="rId46"/>
    <p:sldId id="430" r:id="rId47"/>
    <p:sldId id="477" r:id="rId48"/>
    <p:sldId id="434" r:id="rId49"/>
    <p:sldId id="436" r:id="rId50"/>
    <p:sldId id="437" r:id="rId51"/>
    <p:sldId id="505" r:id="rId52"/>
    <p:sldId id="450" r:id="rId53"/>
    <p:sldId id="453" r:id="rId54"/>
    <p:sldId id="454" r:id="rId55"/>
    <p:sldId id="455" r:id="rId56"/>
    <p:sldId id="506" r:id="rId57"/>
    <p:sldId id="451" r:id="rId58"/>
    <p:sldId id="456" r:id="rId59"/>
    <p:sldId id="457" r:id="rId60"/>
    <p:sldId id="507" r:id="rId61"/>
    <p:sldId id="452" r:id="rId62"/>
    <p:sldId id="458" r:id="rId63"/>
    <p:sldId id="459" r:id="rId64"/>
    <p:sldId id="460" r:id="rId65"/>
    <p:sldId id="461" r:id="rId66"/>
    <p:sldId id="462" r:id="rId67"/>
    <p:sldId id="467" r:id="rId68"/>
    <p:sldId id="446" r:id="rId69"/>
    <p:sldId id="484" r:id="rId70"/>
    <p:sldId id="491" r:id="rId71"/>
  </p:sldIdLst>
  <p:sldSz cx="9144000" cy="6858000" type="screen4x3"/>
  <p:notesSz cx="9296400" cy="70104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13A3282-D7C3-CE4D-A137-AA978F5EB3B4}">
          <p14:sldIdLst>
            <p14:sldId id="481"/>
          </p14:sldIdLst>
        </p14:section>
        <p14:section name="CDPH CMQCC SLIDES" id="{63D8219E-06BA-E140-9392-507EB890A842}">
          <p14:sldIdLst>
            <p14:sldId id="399"/>
            <p14:sldId id="439"/>
            <p14:sldId id="499"/>
            <p14:sldId id="501"/>
            <p14:sldId id="500"/>
            <p14:sldId id="472"/>
            <p14:sldId id="473"/>
            <p14:sldId id="482"/>
            <p14:sldId id="405"/>
            <p14:sldId id="440"/>
            <p14:sldId id="502"/>
            <p14:sldId id="406"/>
            <p14:sldId id="478"/>
            <p14:sldId id="479"/>
            <p14:sldId id="480"/>
            <p14:sldId id="489"/>
            <p14:sldId id="490"/>
            <p14:sldId id="407"/>
            <p14:sldId id="408"/>
            <p14:sldId id="409"/>
            <p14:sldId id="410"/>
            <p14:sldId id="411"/>
            <p14:sldId id="412"/>
            <p14:sldId id="413"/>
            <p14:sldId id="415"/>
            <p14:sldId id="414"/>
            <p14:sldId id="435"/>
            <p14:sldId id="416"/>
            <p14:sldId id="503"/>
            <p14:sldId id="418"/>
            <p14:sldId id="483"/>
            <p14:sldId id="419"/>
            <p14:sldId id="420"/>
            <p14:sldId id="421"/>
            <p14:sldId id="423"/>
            <p14:sldId id="422"/>
            <p14:sldId id="504"/>
            <p14:sldId id="424"/>
            <p14:sldId id="425"/>
            <p14:sldId id="426"/>
            <p14:sldId id="485"/>
            <p14:sldId id="486"/>
            <p14:sldId id="429"/>
            <p14:sldId id="430"/>
            <p14:sldId id="477"/>
            <p14:sldId id="434"/>
            <p14:sldId id="436"/>
            <p14:sldId id="437"/>
            <p14:sldId id="505"/>
            <p14:sldId id="450"/>
            <p14:sldId id="453"/>
            <p14:sldId id="454"/>
            <p14:sldId id="455"/>
            <p14:sldId id="506"/>
            <p14:sldId id="451"/>
            <p14:sldId id="456"/>
            <p14:sldId id="457"/>
            <p14:sldId id="507"/>
            <p14:sldId id="452"/>
            <p14:sldId id="458"/>
            <p14:sldId id="459"/>
            <p14:sldId id="460"/>
            <p14:sldId id="461"/>
            <p14:sldId id="462"/>
            <p14:sldId id="467"/>
            <p14:sldId id="446"/>
            <p14:sldId id="484"/>
            <p14:sldId id="4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Lawton" initials="ESL" lastIdx="14" clrIdx="0"/>
  <p:cmAuthor id="1" name="Christine Morton" initials="C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FF"/>
    <a:srgbClr val="FF8380"/>
    <a:srgbClr val="E86A02"/>
    <a:srgbClr val="8E2200"/>
    <a:srgbClr val="E69004"/>
    <a:srgbClr val="008000"/>
    <a:srgbClr val="339933"/>
    <a:srgbClr val="0000CC"/>
    <a:srgbClr val="FFFF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20"/>
    <p:restoredTop sz="60186" autoAdjust="0"/>
  </p:normalViewPr>
  <p:slideViewPr>
    <p:cSldViewPr>
      <p:cViewPr varScale="1">
        <p:scale>
          <a:sx n="69" d="100"/>
          <a:sy n="69" d="100"/>
        </p:scale>
        <p:origin x="15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3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commentAuthors" Target="commentAuthors.xml"/><Relationship Id="rId79" Type="http://schemas.openxmlformats.org/officeDocument/2006/relationships/customXml" Target="../customXml/item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80"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8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rts/_rels/chart1.xml.rels><?xml version="1.0" encoding="UTF-8" standalone="yes"?>
<Relationships xmlns="http://schemas.openxmlformats.org/package/2006/relationships"><Relationship Id="rId2" Type="http://schemas.openxmlformats.org/officeDocument/2006/relationships/oleObject" Target="file:///\\Dhssacpcfh01\mchgroups\Policy%20Development\Maternal%20Health\PAMR\Manuscripts\Cardiovascular\Data\AHA%20conference\AHA%20Poster%20data\ACOG_CDC%20presentation%20data_v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hssacpcfh01\mchgroups\Policy%20Development\Maternal%20Health\PAMR\Manuscripts\Cardiovascular\Data\AHA%20conference\AHA%20Poster%20data\ACOG_CDC%20presentation%20data_v3.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hssacpcfh01\mchgroups\Policy%20Development\Maternal%20Health\PAMR\Manuscripts\Cardiovascular\Data\AHA%20conference\AHA%20Poster%20data\ACOG_CDC%20presentation%20data_v3.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hssacpcfh01\mchgroups\Policy%20Development\Maternal%20Health\PAMR\Manuscripts\Cardiovascular\Data\AHA%20conference\AHA%20Poster%20data\ACOG_CDC%20presentation%20data_v3.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289696"/>
              </a:solidFill>
            </c:spPr>
            <c:extLst>
              <c:ext xmlns:c16="http://schemas.microsoft.com/office/drawing/2014/chart" uri="{C3380CC4-5D6E-409C-BE32-E72D297353CC}">
                <c16:uniqueId val="{00000001-EDD8-4953-ABAF-3343EACB47C5}"/>
              </c:ext>
            </c:extLst>
          </c:dPt>
          <c:dPt>
            <c:idx val="1"/>
            <c:bubble3D val="0"/>
            <c:spPr>
              <a:solidFill>
                <a:srgbClr val="FFC000"/>
              </a:solidFill>
            </c:spPr>
            <c:extLst>
              <c:ext xmlns:c16="http://schemas.microsoft.com/office/drawing/2014/chart" uri="{C3380CC4-5D6E-409C-BE32-E72D297353CC}">
                <c16:uniqueId val="{00000003-EDD8-4953-ABAF-3343EACB47C5}"/>
              </c:ext>
            </c:extLst>
          </c:dPt>
          <c:dPt>
            <c:idx val="2"/>
            <c:bubble3D val="0"/>
            <c:spPr>
              <a:pattFill prst="wdDnDiag">
                <a:fgClr>
                  <a:srgbClr val="C32D2E"/>
                </a:fgClr>
                <a:bgClr>
                  <a:schemeClr val="bg1"/>
                </a:bgClr>
              </a:pattFill>
            </c:spPr>
            <c:extLst>
              <c:ext xmlns:c16="http://schemas.microsoft.com/office/drawing/2014/chart" uri="{C3380CC4-5D6E-409C-BE32-E72D297353CC}">
                <c16:uniqueId val="{00000005-EDD8-4953-ABAF-3343EACB47C5}"/>
              </c:ext>
            </c:extLst>
          </c:dPt>
          <c:dPt>
            <c:idx val="3"/>
            <c:bubble3D val="0"/>
            <c:spPr>
              <a:solidFill>
                <a:srgbClr val="C32D2E"/>
              </a:solidFill>
            </c:spPr>
            <c:extLst>
              <c:ext xmlns:c16="http://schemas.microsoft.com/office/drawing/2014/chart" uri="{C3380CC4-5D6E-409C-BE32-E72D297353CC}">
                <c16:uniqueId val="{00000007-EDD8-4953-ABAF-3343EACB47C5}"/>
              </c:ext>
            </c:extLst>
          </c:dPt>
          <c:dPt>
            <c:idx val="4"/>
            <c:bubble3D val="0"/>
            <c:spPr>
              <a:pattFill prst="lgCheck">
                <a:fgClr>
                  <a:srgbClr val="C32D2E"/>
                </a:fgClr>
                <a:bgClr>
                  <a:schemeClr val="bg1"/>
                </a:bgClr>
              </a:pattFill>
            </c:spPr>
            <c:extLst>
              <c:ext xmlns:c16="http://schemas.microsoft.com/office/drawing/2014/chart" uri="{C3380CC4-5D6E-409C-BE32-E72D297353CC}">
                <c16:uniqueId val="{00000009-EDD8-4953-ABAF-3343EACB47C5}"/>
              </c:ext>
            </c:extLst>
          </c:dPt>
          <c:dPt>
            <c:idx val="5"/>
            <c:bubble3D val="0"/>
            <c:spPr>
              <a:solidFill>
                <a:schemeClr val="accent6">
                  <a:lumMod val="75000"/>
                </a:schemeClr>
              </a:solidFill>
              <a:ln>
                <a:noFill/>
              </a:ln>
            </c:spPr>
            <c:extLst>
              <c:ext xmlns:c16="http://schemas.microsoft.com/office/drawing/2014/chart" uri="{C3380CC4-5D6E-409C-BE32-E72D297353CC}">
                <c16:uniqueId val="{0000000B-EDD8-4953-ABAF-3343EACB47C5}"/>
              </c:ext>
            </c:extLst>
          </c:dPt>
          <c:dLbls>
            <c:dLbl>
              <c:idx val="0"/>
              <c:layout>
                <c:manualLayout>
                  <c:x val="-6.1311228934551897E-2"/>
                  <c:y val="0.308940489408236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D8-4953-ABAF-3343EACB47C5}"/>
                </c:ext>
              </c:extLst>
            </c:dLbl>
            <c:dLbl>
              <c:idx val="1"/>
              <c:layout>
                <c:manualLayout>
                  <c:x val="-6.7176764194798205E-2"/>
                  <c:y val="-5.2485243212259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D8-4953-ABAF-3343EACB47C5}"/>
                </c:ext>
              </c:extLst>
            </c:dLbl>
            <c:dLbl>
              <c:idx val="2"/>
              <c:layout>
                <c:manualLayout>
                  <c:x val="-7.53593958649905E-3"/>
                  <c:y val="-5.25346718367152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D8-4953-ABAF-3343EACB47C5}"/>
                </c:ext>
              </c:extLst>
            </c:dLbl>
            <c:dLbl>
              <c:idx val="3"/>
              <c:layout>
                <c:manualLayout>
                  <c:x val="-1.7508864023576E-3"/>
                  <c:y val="-1.37767522262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D8-4953-ABAF-3343EACB47C5}"/>
                </c:ext>
              </c:extLst>
            </c:dLbl>
            <c:dLbl>
              <c:idx val="4"/>
              <c:layout>
                <c:manualLayout>
                  <c:x val="8.9182613914563905E-2"/>
                  <c:y val="-7.01234693895505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D8-4953-ABAF-3343EACB47C5}"/>
                </c:ext>
              </c:extLst>
            </c:dLbl>
            <c:dLbl>
              <c:idx val="5"/>
              <c:layout>
                <c:manualLayout>
                  <c:x val="-6.3411428410154705E-4"/>
                  <c:y val="-1.477287663418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D8-4953-ABAF-3343EACB47C5}"/>
                </c:ext>
              </c:extLst>
            </c:dLbl>
            <c:numFmt formatCode="0%" sourceLinked="0"/>
            <c:spPr>
              <a:noFill/>
              <a:ln>
                <a:noFill/>
              </a:ln>
              <a:effectLst/>
            </c:spPr>
            <c:txPr>
              <a:bodyPr/>
              <a:lstStyle/>
              <a:p>
                <a:pPr>
                  <a:defRPr sz="12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'Figure 1'!$A$36:$A$40</c:f>
              <c:strCache>
                <c:ptCount val="5"/>
                <c:pt idx="0">
                  <c:v>Peripartum CMP (n=15)</c:v>
                </c:pt>
                <c:pt idx="1">
                  <c:v>Dilated CMP, subtype could not be determined (n=5)</c:v>
                </c:pt>
                <c:pt idx="2">
                  <c:v>Non-Peripartum CMP, 2nd to drugs or ETOH (n=5)</c:v>
                </c:pt>
                <c:pt idx="3">
                  <c:v>Non-Peripartum CMP, not specified or unknown etiology (n=3)</c:v>
                </c:pt>
                <c:pt idx="4">
                  <c:v>Non-Peripartum CMP, myocarditis (n=1) </c:v>
                </c:pt>
              </c:strCache>
            </c:strRef>
          </c:cat>
          <c:val>
            <c:numRef>
              <c:f>'Figure 1'!$B$36:$B$40</c:f>
              <c:numCache>
                <c:formatCode>0.00</c:formatCode>
                <c:ptCount val="5"/>
                <c:pt idx="0">
                  <c:v>0.51724137931034497</c:v>
                </c:pt>
                <c:pt idx="1">
                  <c:v>0.17241379310344801</c:v>
                </c:pt>
                <c:pt idx="2">
                  <c:v>0.17241379310344801</c:v>
                </c:pt>
                <c:pt idx="3">
                  <c:v>0.10344827586206901</c:v>
                </c:pt>
                <c:pt idx="4">
                  <c:v>3.4482758620689703E-2</c:v>
                </c:pt>
              </c:numCache>
            </c:numRef>
          </c:val>
          <c:extLst>
            <c:ext xmlns:c16="http://schemas.microsoft.com/office/drawing/2014/chart" uri="{C3380CC4-5D6E-409C-BE32-E72D297353CC}">
              <c16:uniqueId val="{0000000C-EDD8-4953-ABAF-3343EACB47C5}"/>
            </c:ext>
          </c:extLst>
        </c:ser>
        <c:ser>
          <c:idx val="1"/>
          <c:order val="1"/>
          <c:cat>
            <c:strRef>
              <c:f>'Figure 1'!$A$36:$A$40</c:f>
              <c:strCache>
                <c:ptCount val="5"/>
                <c:pt idx="0">
                  <c:v>Peripartum CMP (n=15)</c:v>
                </c:pt>
                <c:pt idx="1">
                  <c:v>Dilated CMP, subtype could not be determined (n=5)</c:v>
                </c:pt>
                <c:pt idx="2">
                  <c:v>Non-Peripartum CMP, 2nd to drugs or ETOH (n=5)</c:v>
                </c:pt>
                <c:pt idx="3">
                  <c:v>Non-Peripartum CMP, not specified or unknown etiology (n=3)</c:v>
                </c:pt>
                <c:pt idx="4">
                  <c:v>Non-Peripartum CMP, myocarditis (n=1) </c:v>
                </c:pt>
              </c:strCache>
            </c:strRef>
          </c:cat>
          <c:val>
            <c:numRef>
              <c:f>'Figure 1'!$C$36:$C$40</c:f>
              <c:numCache>
                <c:formatCode>General</c:formatCode>
                <c:ptCount val="5"/>
                <c:pt idx="0">
                  <c:v>15</c:v>
                </c:pt>
                <c:pt idx="1">
                  <c:v>5</c:v>
                </c:pt>
                <c:pt idx="2">
                  <c:v>5</c:v>
                </c:pt>
                <c:pt idx="3">
                  <c:v>3</c:v>
                </c:pt>
                <c:pt idx="4">
                  <c:v>1</c:v>
                </c:pt>
              </c:numCache>
            </c:numRef>
          </c:val>
          <c:extLst>
            <c:ext xmlns:c16="http://schemas.microsoft.com/office/drawing/2014/chart" uri="{C3380CC4-5D6E-409C-BE32-E72D297353CC}">
              <c16:uniqueId val="{0000000D-EDD8-4953-ABAF-3343EACB47C5}"/>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6989117019003299"/>
          <c:y val="1.39393544822538E-2"/>
          <c:w val="0.41344216678867701"/>
          <c:h val="0.98329459335338099"/>
        </c:manualLayout>
      </c:layout>
      <c:overlay val="0"/>
      <c:txPr>
        <a:bodyPr/>
        <a:lstStyle/>
        <a:p>
          <a:pPr>
            <a:defRPr sz="1000" b="1">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964305">
                  <a:alpha val="85000"/>
                </a:srgbClr>
              </a:solidFill>
            </c:spPr>
            <c:extLst>
              <c:ext xmlns:c16="http://schemas.microsoft.com/office/drawing/2014/chart" uri="{C3380CC4-5D6E-409C-BE32-E72D297353CC}">
                <c16:uniqueId val="{00000001-F7C5-47C7-91A5-104941C619D3}"/>
              </c:ext>
            </c:extLst>
          </c:dPt>
          <c:dPt>
            <c:idx val="1"/>
            <c:bubble3D val="0"/>
            <c:spPr>
              <a:pattFill prst="wdDnDiag">
                <a:fgClr>
                  <a:srgbClr val="84AA33"/>
                </a:fgClr>
                <a:bgClr>
                  <a:schemeClr val="bg1"/>
                </a:bgClr>
              </a:pattFill>
            </c:spPr>
            <c:extLst>
              <c:ext xmlns:c16="http://schemas.microsoft.com/office/drawing/2014/chart" uri="{C3380CC4-5D6E-409C-BE32-E72D297353CC}">
                <c16:uniqueId val="{00000003-F7C5-47C7-91A5-104941C619D3}"/>
              </c:ext>
            </c:extLst>
          </c:dPt>
          <c:dPt>
            <c:idx val="2"/>
            <c:bubble3D val="0"/>
            <c:spPr>
              <a:solidFill>
                <a:srgbClr val="84AA33"/>
              </a:solidFill>
            </c:spPr>
            <c:extLst>
              <c:ext xmlns:c16="http://schemas.microsoft.com/office/drawing/2014/chart" uri="{C3380CC4-5D6E-409C-BE32-E72D297353CC}">
                <c16:uniqueId val="{00000005-F7C5-47C7-91A5-104941C619D3}"/>
              </c:ext>
            </c:extLst>
          </c:dPt>
          <c:dPt>
            <c:idx val="3"/>
            <c:bubble3D val="0"/>
            <c:spPr>
              <a:pattFill prst="lgCheck">
                <a:fgClr>
                  <a:srgbClr val="84AA33"/>
                </a:fgClr>
                <a:bgClr>
                  <a:schemeClr val="bg1"/>
                </a:bgClr>
              </a:pattFill>
            </c:spPr>
            <c:extLst>
              <c:ext xmlns:c16="http://schemas.microsoft.com/office/drawing/2014/chart" uri="{C3380CC4-5D6E-409C-BE32-E72D297353CC}">
                <c16:uniqueId val="{00000007-F7C5-47C7-91A5-104941C619D3}"/>
              </c:ext>
            </c:extLst>
          </c:dPt>
          <c:dPt>
            <c:idx val="4"/>
            <c:bubble3D val="0"/>
            <c:spPr>
              <a:solidFill>
                <a:srgbClr val="475A8D"/>
              </a:solidFill>
            </c:spPr>
            <c:extLst>
              <c:ext xmlns:c16="http://schemas.microsoft.com/office/drawing/2014/chart" uri="{C3380CC4-5D6E-409C-BE32-E72D297353CC}">
                <c16:uniqueId val="{00000009-F7C5-47C7-91A5-104941C619D3}"/>
              </c:ext>
            </c:extLst>
          </c:dPt>
          <c:dLbls>
            <c:dLbl>
              <c:idx val="0"/>
              <c:layout>
                <c:manualLayout>
                  <c:x val="8.3073727933540998E-3"/>
                  <c:y val="2.314814814814809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C5-47C7-91A5-104941C619D3}"/>
                </c:ext>
              </c:extLst>
            </c:dLbl>
            <c:dLbl>
              <c:idx val="1"/>
              <c:layout>
                <c:manualLayout>
                  <c:x val="1.2461059190031199E-2"/>
                  <c:y val="-5.092592592592590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7C5-47C7-91A5-104941C619D3}"/>
                </c:ext>
              </c:extLst>
            </c:dLbl>
            <c:dLbl>
              <c:idx val="2"/>
              <c:layout>
                <c:manualLayout>
                  <c:x val="2.0768431983385202E-3"/>
                  <c:y val="4.629629629629630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7C5-47C7-91A5-104941C619D3}"/>
                </c:ext>
              </c:extLst>
            </c:dLbl>
            <c:dLbl>
              <c:idx val="3"/>
              <c:layout>
                <c:manualLayout>
                  <c:x val="-1.03842159916926E-2"/>
                  <c:y val="4.629629629629630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7C5-47C7-91A5-104941C619D3}"/>
                </c:ext>
              </c:extLst>
            </c:dLbl>
            <c:dLbl>
              <c:idx val="4"/>
              <c:layout>
                <c:manualLayout>
                  <c:x val="-1.4537902388369699E-2"/>
                  <c:y val="2.314814814814809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7C5-47C7-91A5-104941C619D3}"/>
                </c:ext>
              </c:extLst>
            </c:dLbl>
            <c:spPr>
              <a:noFill/>
              <a:ln>
                <a:noFill/>
              </a:ln>
              <a:effectLst/>
            </c:spPr>
            <c:txPr>
              <a:bodyPr/>
              <a:lstStyle/>
              <a:p>
                <a:pPr>
                  <a:defRPr sz="1200" b="1" i="0" baseline="0">
                    <a:latin typeface="+mn-lt"/>
                  </a:defRPr>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'Figure 1'!$A$57:$A$61</c:f>
              <c:strCache>
                <c:ptCount val="5"/>
                <c:pt idx="0">
                  <c:v>Primary, potential (n=2)</c:v>
                </c:pt>
                <c:pt idx="1">
                  <c:v>2nd to hypertension (n=3)</c:v>
                </c:pt>
                <c:pt idx="2">
                  <c:v>2nd to drug use (n=1)</c:v>
                </c:pt>
                <c:pt idx="3">
                  <c:v>2nd to valvular disease (n=1)</c:v>
                </c:pt>
                <c:pt idx="4">
                  <c:v>HHD etiology could not be determined (n=3)</c:v>
                </c:pt>
              </c:strCache>
            </c:strRef>
          </c:cat>
          <c:val>
            <c:numRef>
              <c:f>'Figure 1'!$B$57:$B$61</c:f>
              <c:numCache>
                <c:formatCode>0.00</c:formatCode>
                <c:ptCount val="5"/>
                <c:pt idx="0">
                  <c:v>0.2</c:v>
                </c:pt>
                <c:pt idx="1">
                  <c:v>0.3</c:v>
                </c:pt>
                <c:pt idx="2">
                  <c:v>0.1</c:v>
                </c:pt>
                <c:pt idx="3">
                  <c:v>0.1</c:v>
                </c:pt>
                <c:pt idx="4">
                  <c:v>0.3</c:v>
                </c:pt>
              </c:numCache>
            </c:numRef>
          </c:val>
          <c:extLst>
            <c:ext xmlns:c16="http://schemas.microsoft.com/office/drawing/2014/chart" uri="{C3380CC4-5D6E-409C-BE32-E72D297353CC}">
              <c16:uniqueId val="{0000000A-F7C5-47C7-91A5-104941C619D3}"/>
            </c:ext>
          </c:extLst>
        </c:ser>
        <c:ser>
          <c:idx val="1"/>
          <c:order val="1"/>
          <c:cat>
            <c:strRef>
              <c:f>'Figure 1'!$A$57:$A$61</c:f>
              <c:strCache>
                <c:ptCount val="5"/>
                <c:pt idx="0">
                  <c:v>Primary, potential (n=2)</c:v>
                </c:pt>
                <c:pt idx="1">
                  <c:v>2nd to hypertension (n=3)</c:v>
                </c:pt>
                <c:pt idx="2">
                  <c:v>2nd to drug use (n=1)</c:v>
                </c:pt>
                <c:pt idx="3">
                  <c:v>2nd to valvular disease (n=1)</c:v>
                </c:pt>
                <c:pt idx="4">
                  <c:v>HHD etiology could not be determined (n=3)</c:v>
                </c:pt>
              </c:strCache>
            </c:strRef>
          </c:cat>
          <c:val>
            <c:numRef>
              <c:f>'Figure 1'!$C$57:$C$61</c:f>
              <c:numCache>
                <c:formatCode>General</c:formatCode>
                <c:ptCount val="5"/>
                <c:pt idx="0">
                  <c:v>2</c:v>
                </c:pt>
                <c:pt idx="1">
                  <c:v>3</c:v>
                </c:pt>
                <c:pt idx="2">
                  <c:v>1</c:v>
                </c:pt>
                <c:pt idx="3">
                  <c:v>1</c:v>
                </c:pt>
                <c:pt idx="4">
                  <c:v>3</c:v>
                </c:pt>
              </c:numCache>
            </c:numRef>
          </c:val>
          <c:extLst>
            <c:ext xmlns:c16="http://schemas.microsoft.com/office/drawing/2014/chart" uri="{C3380CC4-5D6E-409C-BE32-E72D297353CC}">
              <c16:uniqueId val="{0000000B-F7C5-47C7-91A5-104941C619D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11691789848684"/>
          <c:y val="6.6766088253325098E-2"/>
          <c:w val="0.37113574450976899"/>
          <c:h val="0.86646782349335005"/>
        </c:manualLayout>
      </c:layout>
      <c:overlay val="0"/>
      <c:txPr>
        <a:bodyPr/>
        <a:lstStyle/>
        <a:p>
          <a:pPr>
            <a:defRPr sz="1050" b="1">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241361529257203E-2"/>
          <c:y val="0.16289552347623201"/>
          <c:w val="0.90681468027512602"/>
          <c:h val="0.50045166229221305"/>
        </c:manualLayout>
      </c:layout>
      <c:barChart>
        <c:barDir val="col"/>
        <c:grouping val="clustered"/>
        <c:varyColors val="0"/>
        <c:ser>
          <c:idx val="0"/>
          <c:order val="0"/>
          <c:tx>
            <c:strRef>
              <c:f>'Figure 3 '!$B$77</c:f>
              <c:strCache>
                <c:ptCount val="1"/>
                <c:pt idx="0">
                  <c:v>Cardiomyopathy (N=42)</c:v>
                </c:pt>
              </c:strCache>
            </c:strRef>
          </c:tx>
          <c:invertIfNegative val="0"/>
          <c:dLbls>
            <c:numFmt formatCode="#,##0" sourceLinked="0"/>
            <c:spPr>
              <a:noFill/>
              <a:ln>
                <a:noFill/>
              </a:ln>
              <a:effectLst/>
            </c:spPr>
            <c:txPr>
              <a:bodyPr/>
              <a:lstStyle/>
              <a:p>
                <a:pPr>
                  <a:defRPr sz="12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3 '!$C$76:$G$76</c:f>
              <c:strCache>
                <c:ptCount val="5"/>
                <c:pt idx="0">
                  <c:v>Medi-Cal</c:v>
                </c:pt>
                <c:pt idx="1">
                  <c:v>Obese (BMI&gt;=30)</c:v>
                </c:pt>
                <c:pt idx="2">
                  <c:v>African-American,       non-Hispanic</c:v>
                </c:pt>
                <c:pt idx="3">
                  <c:v>Hypertension during pregnancy</c:v>
                </c:pt>
                <c:pt idx="4">
                  <c:v>Methamphetamine or cocaine use                    (per toxicology report)</c:v>
                </c:pt>
              </c:strCache>
            </c:strRef>
          </c:cat>
          <c:val>
            <c:numRef>
              <c:f>'Figure 3 '!$C$77:$G$77</c:f>
              <c:numCache>
                <c:formatCode>General</c:formatCode>
                <c:ptCount val="5"/>
                <c:pt idx="0">
                  <c:v>66.7</c:v>
                </c:pt>
                <c:pt idx="1">
                  <c:v>45.2</c:v>
                </c:pt>
                <c:pt idx="2">
                  <c:v>42.9</c:v>
                </c:pt>
                <c:pt idx="3">
                  <c:v>30.9</c:v>
                </c:pt>
                <c:pt idx="4">
                  <c:v>23.8</c:v>
                </c:pt>
              </c:numCache>
            </c:numRef>
          </c:val>
          <c:extLst>
            <c:ext xmlns:c16="http://schemas.microsoft.com/office/drawing/2014/chart" uri="{C3380CC4-5D6E-409C-BE32-E72D297353CC}">
              <c16:uniqueId val="{00000000-B259-4B53-90D3-5F240FB3BD21}"/>
            </c:ext>
          </c:extLst>
        </c:ser>
        <c:ser>
          <c:idx val="1"/>
          <c:order val="1"/>
          <c:tx>
            <c:strRef>
              <c:f>'Figure 3 '!$B$78</c:f>
              <c:strCache>
                <c:ptCount val="1"/>
                <c:pt idx="0">
                  <c:v>Other Cardiovascular Disease (N=22)</c:v>
                </c:pt>
              </c:strCache>
            </c:strRef>
          </c:tx>
          <c:invertIfNegative val="0"/>
          <c:dLbls>
            <c:numFmt formatCode="#,##0" sourceLinked="0"/>
            <c:spPr>
              <a:noFill/>
              <a:ln>
                <a:noFill/>
              </a:ln>
              <a:effectLst/>
            </c:spPr>
            <c:txPr>
              <a:bodyPr/>
              <a:lstStyle/>
              <a:p>
                <a:pPr>
                  <a:defRPr sz="12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3 '!$C$76:$G$76</c:f>
              <c:strCache>
                <c:ptCount val="5"/>
                <c:pt idx="0">
                  <c:v>Medi-Cal</c:v>
                </c:pt>
                <c:pt idx="1">
                  <c:v>Obese (BMI&gt;=30)</c:v>
                </c:pt>
                <c:pt idx="2">
                  <c:v>African-American,       non-Hispanic</c:v>
                </c:pt>
                <c:pt idx="3">
                  <c:v>Hypertension during pregnancy</c:v>
                </c:pt>
                <c:pt idx="4">
                  <c:v>Methamphetamine or cocaine use                    (per toxicology report)</c:v>
                </c:pt>
              </c:strCache>
            </c:strRef>
          </c:cat>
          <c:val>
            <c:numRef>
              <c:f>'Figure 3 '!$C$78:$G$78</c:f>
              <c:numCache>
                <c:formatCode>General</c:formatCode>
                <c:ptCount val="5"/>
                <c:pt idx="0">
                  <c:v>54.5</c:v>
                </c:pt>
                <c:pt idx="1">
                  <c:v>22.7</c:v>
                </c:pt>
                <c:pt idx="2">
                  <c:v>31.8</c:v>
                </c:pt>
                <c:pt idx="3">
                  <c:v>27.3</c:v>
                </c:pt>
                <c:pt idx="4">
                  <c:v>4.5</c:v>
                </c:pt>
              </c:numCache>
            </c:numRef>
          </c:val>
          <c:extLst>
            <c:ext xmlns:c16="http://schemas.microsoft.com/office/drawing/2014/chart" uri="{C3380CC4-5D6E-409C-BE32-E72D297353CC}">
              <c16:uniqueId val="{00000001-B259-4B53-90D3-5F240FB3BD21}"/>
            </c:ext>
          </c:extLst>
        </c:ser>
        <c:ser>
          <c:idx val="2"/>
          <c:order val="2"/>
          <c:tx>
            <c:strRef>
              <c:f>'Figure 3 '!$B$79</c:f>
              <c:strCache>
                <c:ptCount val="1"/>
                <c:pt idx="0">
                  <c:v>All Other Pregnancy-Related Deaths (N=193)</c:v>
                </c:pt>
              </c:strCache>
            </c:strRef>
          </c:tx>
          <c:spPr>
            <a:solidFill>
              <a:srgbClr val="FBA313">
                <a:lumMod val="75000"/>
              </a:srgbClr>
            </a:solidFill>
          </c:spPr>
          <c:invertIfNegative val="0"/>
          <c:dLbls>
            <c:dLbl>
              <c:idx val="0"/>
              <c:numFmt formatCode="#,##0" sourceLinked="0"/>
              <c:spPr/>
              <c:txPr>
                <a:bodyPr/>
                <a:lstStyle/>
                <a:p>
                  <a:pPr>
                    <a:defRPr sz="1200" b="1" i="0" baseline="0">
                      <a:latin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B81-F042-AE79-86C9CCFCC33E}"/>
                </c:ext>
              </c:extLst>
            </c:dLbl>
            <c:numFmt formatCode="#,##0" sourceLinked="0"/>
            <c:spPr>
              <a:noFill/>
              <a:ln>
                <a:noFill/>
              </a:ln>
              <a:effectLst/>
            </c:spPr>
            <c:txPr>
              <a:bodyPr/>
              <a:lstStyle/>
              <a:p>
                <a:pPr>
                  <a:defRPr sz="12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3 '!$C$76:$G$76</c:f>
              <c:strCache>
                <c:ptCount val="5"/>
                <c:pt idx="0">
                  <c:v>Medi-Cal</c:v>
                </c:pt>
                <c:pt idx="1">
                  <c:v>Obese (BMI&gt;=30)</c:v>
                </c:pt>
                <c:pt idx="2">
                  <c:v>African-American,       non-Hispanic</c:v>
                </c:pt>
                <c:pt idx="3">
                  <c:v>Hypertension during pregnancy</c:v>
                </c:pt>
                <c:pt idx="4">
                  <c:v>Methamphetamine or cocaine use                    (per toxicology report)</c:v>
                </c:pt>
              </c:strCache>
            </c:strRef>
          </c:cat>
          <c:val>
            <c:numRef>
              <c:f>'Figure 3 '!$C$79:$G$79</c:f>
              <c:numCache>
                <c:formatCode>General</c:formatCode>
                <c:ptCount val="5"/>
                <c:pt idx="0">
                  <c:v>54.9</c:v>
                </c:pt>
                <c:pt idx="1">
                  <c:v>24.4</c:v>
                </c:pt>
                <c:pt idx="2">
                  <c:v>16.100000000000001</c:v>
                </c:pt>
                <c:pt idx="3">
                  <c:v>29</c:v>
                </c:pt>
                <c:pt idx="4">
                  <c:v>9.8000000000000007</c:v>
                </c:pt>
              </c:numCache>
            </c:numRef>
          </c:val>
          <c:extLst>
            <c:ext xmlns:c16="http://schemas.microsoft.com/office/drawing/2014/chart" uri="{C3380CC4-5D6E-409C-BE32-E72D297353CC}">
              <c16:uniqueId val="{00000003-B259-4B53-90D3-5F240FB3BD21}"/>
            </c:ext>
          </c:extLst>
        </c:ser>
        <c:dLbls>
          <c:showLegendKey val="0"/>
          <c:showVal val="0"/>
          <c:showCatName val="0"/>
          <c:showSerName val="0"/>
          <c:showPercent val="0"/>
          <c:showBubbleSize val="0"/>
        </c:dLbls>
        <c:gapWidth val="150"/>
        <c:axId val="1369685776"/>
        <c:axId val="1369679360"/>
      </c:barChart>
      <c:catAx>
        <c:axId val="1369685776"/>
        <c:scaling>
          <c:orientation val="minMax"/>
        </c:scaling>
        <c:delete val="0"/>
        <c:axPos val="b"/>
        <c:numFmt formatCode="General" sourceLinked="0"/>
        <c:majorTickMark val="out"/>
        <c:minorTickMark val="none"/>
        <c:tickLblPos val="nextTo"/>
        <c:txPr>
          <a:bodyPr/>
          <a:lstStyle/>
          <a:p>
            <a:pPr>
              <a:defRPr sz="1400" b="1" baseline="0">
                <a:latin typeface="Arial" panose="020B0604020202020204" pitchFamily="34" charset="0"/>
              </a:defRPr>
            </a:pPr>
            <a:endParaRPr lang="en-US"/>
          </a:p>
        </c:txPr>
        <c:crossAx val="1369679360"/>
        <c:crosses val="autoZero"/>
        <c:auto val="1"/>
        <c:lblAlgn val="ctr"/>
        <c:lblOffset val="100"/>
        <c:noMultiLvlLbl val="0"/>
      </c:catAx>
      <c:valAx>
        <c:axId val="1369679360"/>
        <c:scaling>
          <c:orientation val="minMax"/>
        </c:scaling>
        <c:delete val="0"/>
        <c:axPos val="l"/>
        <c:title>
          <c:tx>
            <c:rich>
              <a:bodyPr rot="-5400000" vert="horz"/>
              <a:lstStyle/>
              <a:p>
                <a:pPr>
                  <a:defRPr sz="1600" b="0" baseline="0">
                    <a:latin typeface="Arial" panose="020B0604020202020204" pitchFamily="34" charset="0"/>
                  </a:defRPr>
                </a:pPr>
                <a:r>
                  <a:rPr lang="en-US" sz="1600" b="0" baseline="0">
                    <a:latin typeface="Arial" panose="020B0604020202020204" pitchFamily="34" charset="0"/>
                  </a:rPr>
                  <a:t>Percentage of Deaths</a:t>
                </a:r>
              </a:p>
            </c:rich>
          </c:tx>
          <c:overlay val="0"/>
        </c:title>
        <c:numFmt formatCode="General" sourceLinked="1"/>
        <c:majorTickMark val="out"/>
        <c:minorTickMark val="none"/>
        <c:tickLblPos val="nextTo"/>
        <c:txPr>
          <a:bodyPr/>
          <a:lstStyle/>
          <a:p>
            <a:pPr>
              <a:defRPr sz="1200" b="0"/>
            </a:pPr>
            <a:endParaRPr lang="en-US"/>
          </a:p>
        </c:txPr>
        <c:crossAx val="1369685776"/>
        <c:crosses val="autoZero"/>
        <c:crossBetween val="between"/>
      </c:valAx>
    </c:plotArea>
    <c:legend>
      <c:legendPos val="t"/>
      <c:layout>
        <c:manualLayout>
          <c:xMode val="edge"/>
          <c:yMode val="edge"/>
          <c:x val="8.9878580394841895E-2"/>
          <c:y val="4.4784217546577201E-2"/>
          <c:w val="0.898266078248671"/>
          <c:h val="0.17987103775489599"/>
        </c:manualLayout>
      </c:layout>
      <c:overlay val="0"/>
      <c:txPr>
        <a:bodyPr/>
        <a:lstStyle/>
        <a:p>
          <a:pPr>
            <a:defRPr sz="1600" b="0" baseline="0">
              <a:latin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6666666666667E-3"/>
          <c:y val="0"/>
          <c:w val="0.67727758530183702"/>
          <c:h val="0.95833333333333304"/>
        </c:manualLayout>
      </c:layout>
      <c:barChart>
        <c:barDir val="bar"/>
        <c:grouping val="stacked"/>
        <c:varyColors val="0"/>
        <c:ser>
          <c:idx val="0"/>
          <c:order val="0"/>
          <c:tx>
            <c:strRef>
              <c:f>'Figure 2'!$A$4</c:f>
              <c:strCache>
                <c:ptCount val="1"/>
                <c:pt idx="0">
                  <c:v> Preexisting (prior to pregnancy)</c:v>
                </c:pt>
              </c:strCache>
            </c:strRef>
          </c:tx>
          <c:spPr>
            <a:solidFill>
              <a:schemeClr val="bg1"/>
            </a:solidFill>
            <a:ln>
              <a:solidFill>
                <a:schemeClr val="tx1"/>
              </a:solidFill>
            </a:ln>
          </c:spPr>
          <c:invertIfNegative val="0"/>
          <c:dPt>
            <c:idx val="5"/>
            <c:invertIfNegative val="0"/>
            <c:bubble3D val="0"/>
            <c:extLst>
              <c:ext xmlns:c16="http://schemas.microsoft.com/office/drawing/2014/chart" uri="{C3380CC4-5D6E-409C-BE32-E72D297353CC}">
                <c16:uniqueId val="{00000000-161D-4B0F-A665-7ED8DE895A1E}"/>
              </c:ext>
            </c:extLst>
          </c:dPt>
          <c:dLbls>
            <c:dLbl>
              <c:idx val="3"/>
              <c:layout>
                <c:manualLayout>
                  <c:x val="0"/>
                  <c:y val="-2.241001929658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1D-4B0F-A665-7ED8DE895A1E}"/>
                </c:ext>
              </c:extLst>
            </c:dLbl>
            <c:dLbl>
              <c:idx val="5"/>
              <c:delete val="1"/>
              <c:extLst>
                <c:ext xmlns:c15="http://schemas.microsoft.com/office/drawing/2012/chart" uri="{CE6537A1-D6FC-4f65-9D91-7224C49458BB}"/>
                <c:ext xmlns:c16="http://schemas.microsoft.com/office/drawing/2014/chart" uri="{C3380CC4-5D6E-409C-BE32-E72D297353CC}">
                  <c16:uniqueId val="{00000000-161D-4B0F-A665-7ED8DE895A1E}"/>
                </c:ext>
              </c:extLst>
            </c:dLbl>
            <c:numFmt formatCode="0%" sourceLinked="0"/>
            <c:spPr>
              <a:noFill/>
              <a:ln>
                <a:noFill/>
              </a:ln>
              <a:effectLst/>
            </c:spPr>
            <c:txPr>
              <a:bodyPr/>
              <a:lstStyle/>
              <a:p>
                <a:pPr>
                  <a:defRPr sz="1100" b="0"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'Figure 2'!$B$4:$G$4</c:f>
              <c:numCache>
                <c:formatCode>General</c:formatCode>
                <c:ptCount val="6"/>
                <c:pt idx="3">
                  <c:v>3.1E-2</c:v>
                </c:pt>
              </c:numCache>
            </c:numRef>
          </c:val>
          <c:extLst>
            <c:ext xmlns:c16="http://schemas.microsoft.com/office/drawing/2014/chart" uri="{C3380CC4-5D6E-409C-BE32-E72D297353CC}">
              <c16:uniqueId val="{00000002-161D-4B0F-A665-7ED8DE895A1E}"/>
            </c:ext>
          </c:extLst>
        </c:ser>
        <c:ser>
          <c:idx val="1"/>
          <c:order val="1"/>
          <c:tx>
            <c:strRef>
              <c:f>'Figure 2'!$A$5</c:f>
              <c:strCache>
                <c:ptCount val="1"/>
                <c:pt idx="0">
                  <c:v> Prenatal period</c:v>
                </c:pt>
              </c:strCache>
            </c:strRef>
          </c:tx>
          <c:spPr>
            <a:ln>
              <a:solidFill>
                <a:srgbClr val="000000"/>
              </a:solidFill>
            </a:ln>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3-161D-4B0F-A665-7ED8DE895A1E}"/>
                </c:ext>
              </c:extLst>
            </c:dLbl>
            <c:numFmt formatCode="0%" sourceLinked="0"/>
            <c:spPr>
              <a:solidFill>
                <a:schemeClr val="accent2"/>
              </a:solidFill>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'Figure 2'!$B$5:$G$5</c:f>
              <c:numCache>
                <c:formatCode>General</c:formatCode>
                <c:ptCount val="6"/>
                <c:pt idx="3">
                  <c:v>7.8E-2</c:v>
                </c:pt>
              </c:numCache>
            </c:numRef>
          </c:val>
          <c:extLst>
            <c:ext xmlns:c16="http://schemas.microsoft.com/office/drawing/2014/chart" uri="{C3380CC4-5D6E-409C-BE32-E72D297353CC}">
              <c16:uniqueId val="{00000004-161D-4B0F-A665-7ED8DE895A1E}"/>
            </c:ext>
          </c:extLst>
        </c:ser>
        <c:ser>
          <c:idx val="2"/>
          <c:order val="2"/>
          <c:tx>
            <c:strRef>
              <c:f>'Figure 2'!$A$6</c:f>
              <c:strCache>
                <c:ptCount val="1"/>
                <c:pt idx="0">
                  <c:v> At labor and delivery</c:v>
                </c:pt>
              </c:strCache>
            </c:strRef>
          </c:tx>
          <c:spPr>
            <a:pattFill prst="pct75">
              <a:fgClr>
                <a:srgbClr val="FFC000"/>
              </a:fgClr>
              <a:bgClr>
                <a:schemeClr val="bg1"/>
              </a:bgClr>
            </a:pattFill>
            <a:ln>
              <a:solidFill>
                <a:schemeClr val="tx1"/>
              </a:solidFill>
            </a:ln>
          </c:spPr>
          <c:invertIfNegative val="0"/>
          <c:dLbls>
            <c:dLbl>
              <c:idx val="3"/>
              <c:layout>
                <c:manualLayout>
                  <c:x val="8.3340063100825493E-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1D-4B0F-A665-7ED8DE895A1E}"/>
                </c:ext>
              </c:extLst>
            </c:dLbl>
            <c:dLbl>
              <c:idx val="5"/>
              <c:delete val="1"/>
              <c:extLst>
                <c:ext xmlns:c15="http://schemas.microsoft.com/office/drawing/2012/chart" uri="{CE6537A1-D6FC-4f65-9D91-7224C49458BB}"/>
                <c:ext xmlns:c16="http://schemas.microsoft.com/office/drawing/2014/chart" uri="{C3380CC4-5D6E-409C-BE32-E72D297353CC}">
                  <c16:uniqueId val="{00000006-161D-4B0F-A665-7ED8DE895A1E}"/>
                </c:ext>
              </c:extLst>
            </c:dLbl>
            <c:numFmt formatCode="0%" sourceLinked="0"/>
            <c:spPr>
              <a:noFill/>
              <a:ln>
                <a:noFill/>
              </a:ln>
              <a:effectLst/>
            </c:spPr>
            <c:txPr>
              <a:bodyPr/>
              <a:lstStyle/>
              <a:p>
                <a:pPr>
                  <a:defRPr sz="1100" b="1" i="0"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'Figure 2'!$B$6:$G$6</c:f>
              <c:numCache>
                <c:formatCode>General</c:formatCode>
                <c:ptCount val="6"/>
                <c:pt idx="3">
                  <c:v>6.3E-2</c:v>
                </c:pt>
              </c:numCache>
            </c:numRef>
          </c:val>
          <c:extLst>
            <c:ext xmlns:c16="http://schemas.microsoft.com/office/drawing/2014/chart" uri="{C3380CC4-5D6E-409C-BE32-E72D297353CC}">
              <c16:uniqueId val="{00000007-161D-4B0F-A665-7ED8DE895A1E}"/>
            </c:ext>
          </c:extLst>
        </c:ser>
        <c:ser>
          <c:idx val="3"/>
          <c:order val="3"/>
          <c:tx>
            <c:strRef>
              <c:f>'Figure 2'!$A$7</c:f>
              <c:strCache>
                <c:ptCount val="1"/>
                <c:pt idx="0">
                  <c:v> Postpartum period</c:v>
                </c:pt>
              </c:strCache>
            </c:strRef>
          </c:tx>
          <c:spPr>
            <a:solidFill>
              <a:schemeClr val="accent1">
                <a:lumMod val="75000"/>
              </a:schemeClr>
            </a:solidFill>
            <a:ln>
              <a:solidFill>
                <a:schemeClr val="tx1"/>
              </a:solidFill>
            </a:ln>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8-161D-4B0F-A665-7ED8DE895A1E}"/>
                </c:ext>
              </c:extLst>
            </c:dLbl>
            <c:numFmt formatCode="0%" sourceLinked="0"/>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'Figure 2'!$B$7:$G$7</c:f>
              <c:numCache>
                <c:formatCode>General</c:formatCode>
                <c:ptCount val="6"/>
                <c:pt idx="3">
                  <c:v>0.34399999999999997</c:v>
                </c:pt>
              </c:numCache>
            </c:numRef>
          </c:val>
          <c:extLst>
            <c:ext xmlns:c16="http://schemas.microsoft.com/office/drawing/2014/chart" uri="{C3380CC4-5D6E-409C-BE32-E72D297353CC}">
              <c16:uniqueId val="{00000009-161D-4B0F-A665-7ED8DE895A1E}"/>
            </c:ext>
          </c:extLst>
        </c:ser>
        <c:ser>
          <c:idx val="4"/>
          <c:order val="4"/>
          <c:tx>
            <c:strRef>
              <c:f>'Figure 2'!$A$8</c:f>
              <c:strCache>
                <c:ptCount val="1"/>
                <c:pt idx="0">
                  <c:v> Postmortem</c:v>
                </c:pt>
              </c:strCache>
            </c:strRef>
          </c:tx>
          <c:spPr>
            <a:solidFill>
              <a:schemeClr val="accent2">
                <a:lumMod val="60000"/>
                <a:lumOff val="40000"/>
                <a:alpha val="80000"/>
              </a:schemeClr>
            </a:solidFill>
            <a:ln>
              <a:solidFill>
                <a:srgbClr val="000000"/>
              </a:solidFill>
            </a:ln>
          </c:spPr>
          <c:invertIfNegative val="0"/>
          <c:dPt>
            <c:idx val="3"/>
            <c:invertIfNegative val="0"/>
            <c:bubble3D val="0"/>
            <c:extLst>
              <c:ext xmlns:c16="http://schemas.microsoft.com/office/drawing/2014/chart" uri="{C3380CC4-5D6E-409C-BE32-E72D297353CC}">
                <c16:uniqueId val="{0000000A-161D-4B0F-A665-7ED8DE895A1E}"/>
              </c:ext>
            </c:extLst>
          </c:dPt>
          <c:dLbls>
            <c:dLbl>
              <c:idx val="5"/>
              <c:delete val="1"/>
              <c:extLst>
                <c:ext xmlns:c15="http://schemas.microsoft.com/office/drawing/2012/chart" uri="{CE6537A1-D6FC-4f65-9D91-7224C49458BB}"/>
                <c:ext xmlns:c16="http://schemas.microsoft.com/office/drawing/2014/chart" uri="{C3380CC4-5D6E-409C-BE32-E72D297353CC}">
                  <c16:uniqueId val="{0000000B-161D-4B0F-A665-7ED8DE895A1E}"/>
                </c:ext>
              </c:extLst>
            </c:dLbl>
            <c:numFmt formatCode="0%" sourceLinked="0"/>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'Figure 2'!$B$8:$G$8</c:f>
              <c:numCache>
                <c:formatCode>General</c:formatCode>
                <c:ptCount val="6"/>
                <c:pt idx="3">
                  <c:v>0.48399999999999999</c:v>
                </c:pt>
              </c:numCache>
            </c:numRef>
          </c:val>
          <c:extLst>
            <c:ext xmlns:c16="http://schemas.microsoft.com/office/drawing/2014/chart" uri="{C3380CC4-5D6E-409C-BE32-E72D297353CC}">
              <c16:uniqueId val="{0000000C-161D-4B0F-A665-7ED8DE895A1E}"/>
            </c:ext>
          </c:extLst>
        </c:ser>
        <c:dLbls>
          <c:showLegendKey val="0"/>
          <c:showVal val="0"/>
          <c:showCatName val="0"/>
          <c:showSerName val="0"/>
          <c:showPercent val="0"/>
          <c:showBubbleSize val="0"/>
        </c:dLbls>
        <c:gapWidth val="150"/>
        <c:overlap val="100"/>
        <c:axId val="1371064816"/>
        <c:axId val="1371079792"/>
      </c:barChart>
      <c:catAx>
        <c:axId val="1371064816"/>
        <c:scaling>
          <c:orientation val="minMax"/>
        </c:scaling>
        <c:delete val="1"/>
        <c:axPos val="l"/>
        <c:majorTickMark val="out"/>
        <c:minorTickMark val="none"/>
        <c:tickLblPos val="nextTo"/>
        <c:crossAx val="1371079792"/>
        <c:crosses val="autoZero"/>
        <c:auto val="1"/>
        <c:lblAlgn val="ctr"/>
        <c:lblOffset val="100"/>
        <c:noMultiLvlLbl val="0"/>
      </c:catAx>
      <c:valAx>
        <c:axId val="1371079792"/>
        <c:scaling>
          <c:orientation val="minMax"/>
          <c:max val="1"/>
        </c:scaling>
        <c:delete val="1"/>
        <c:axPos val="b"/>
        <c:numFmt formatCode="General" sourceLinked="1"/>
        <c:majorTickMark val="out"/>
        <c:minorTickMark val="none"/>
        <c:tickLblPos val="nextTo"/>
        <c:crossAx val="1371064816"/>
        <c:crosses val="autoZero"/>
        <c:crossBetween val="between"/>
      </c:valAx>
    </c:plotArea>
    <c:legend>
      <c:legendPos val="b"/>
      <c:layout>
        <c:manualLayout>
          <c:xMode val="edge"/>
          <c:yMode val="edge"/>
          <c:x val="0.117646236652182"/>
          <c:y val="0.46873358707030399"/>
          <c:w val="0.44783110068633297"/>
          <c:h val="0.432172455512497"/>
        </c:manualLayout>
      </c:layout>
      <c:overlay val="1"/>
      <c:txPr>
        <a:bodyPr/>
        <a:lstStyle/>
        <a:p>
          <a:pPr>
            <a:defRPr sz="1800" b="0" baseline="0">
              <a:latin typeface="Arial" panose="020B0604020202020204" pitchFamily="34" charset="0"/>
              <a:cs typeface="Arial" pitchFamily="34" charset="0"/>
            </a:defRPr>
          </a:pPr>
          <a:endParaRPr lang="en-US"/>
        </a:p>
      </c:txPr>
    </c:legend>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06FD6-20AC-D845-8B26-4EF7DFEB5381}"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6F8B7D3D-0290-704C-A02D-2B3FFCBBA98A}">
      <dgm:prSet phldrT="[Text]" custT="1"/>
      <dgm:spPr/>
      <dgm:t>
        <a:bodyPr/>
        <a:lstStyle/>
        <a:p>
          <a:r>
            <a:rPr lang="en-US" sz="2000"/>
            <a:t> </a:t>
          </a:r>
          <a:r>
            <a:rPr lang="en-US" sz="2000">
              <a:solidFill>
                <a:schemeClr val="tx1"/>
              </a:solidFill>
            </a:rPr>
            <a:t>1. Identification of cases</a:t>
          </a:r>
          <a:endParaRPr lang="en-US" sz="2000"/>
        </a:p>
      </dgm:t>
    </dgm:pt>
    <dgm:pt modelId="{F44E6BE4-9690-384D-914B-DDD563A197D5}" type="parTrans" cxnId="{C6678B4C-F9AF-974C-8F27-F8E35DB2D5DB}">
      <dgm:prSet/>
      <dgm:spPr/>
      <dgm:t>
        <a:bodyPr/>
        <a:lstStyle/>
        <a:p>
          <a:endParaRPr lang="en-US"/>
        </a:p>
      </dgm:t>
    </dgm:pt>
    <dgm:pt modelId="{E25E6F26-61AA-064C-A2F3-AF4DB5359787}" type="sibTrans" cxnId="{C6678B4C-F9AF-974C-8F27-F8E35DB2D5DB}">
      <dgm:prSet/>
      <dgm:spPr>
        <a:solidFill>
          <a:schemeClr val="bg2">
            <a:lumMod val="75000"/>
          </a:schemeClr>
        </a:solidFill>
      </dgm:spPr>
      <dgm:t>
        <a:bodyPr/>
        <a:lstStyle/>
        <a:p>
          <a:endParaRPr lang="en-US"/>
        </a:p>
      </dgm:t>
    </dgm:pt>
    <dgm:pt modelId="{38787BBC-361A-754D-9435-FA586FF44A90}">
      <dgm:prSet phldrT="[Text]" custT="1"/>
      <dgm:spPr/>
      <dgm:t>
        <a:bodyPr/>
        <a:lstStyle/>
        <a:p>
          <a:r>
            <a:rPr lang="en-US" sz="2000">
              <a:solidFill>
                <a:srgbClr val="000000"/>
              </a:solidFill>
            </a:rPr>
            <a:t>2. Information collection, review by multidisciplinary committee </a:t>
          </a:r>
        </a:p>
      </dgm:t>
    </dgm:pt>
    <dgm:pt modelId="{82263758-A97B-9D42-BD74-199E8641C7E0}" type="parTrans" cxnId="{7AFE72A7-4498-DE4B-88E8-2C0C8088B308}">
      <dgm:prSet/>
      <dgm:spPr/>
      <dgm:t>
        <a:bodyPr/>
        <a:lstStyle/>
        <a:p>
          <a:endParaRPr lang="en-US"/>
        </a:p>
      </dgm:t>
    </dgm:pt>
    <dgm:pt modelId="{5D6DDF62-312F-4F43-A35A-0270C63DC834}" type="sibTrans" cxnId="{7AFE72A7-4498-DE4B-88E8-2C0C8088B308}">
      <dgm:prSet/>
      <dgm:spPr/>
      <dgm:t>
        <a:bodyPr/>
        <a:lstStyle/>
        <a:p>
          <a:endParaRPr lang="en-US"/>
        </a:p>
      </dgm:t>
    </dgm:pt>
    <dgm:pt modelId="{5A54C79B-265E-2448-BB77-205F8786800E}">
      <dgm:prSet phldrT="[Text]" custT="1"/>
      <dgm:spPr/>
      <dgm:t>
        <a:bodyPr/>
        <a:lstStyle/>
        <a:p>
          <a:r>
            <a:rPr lang="en-US" sz="2000">
              <a:solidFill>
                <a:srgbClr val="000000"/>
              </a:solidFill>
            </a:rPr>
            <a:t>3. Cause of Death, Contributing Factors and Quality Improvement (QI) Opportunities identified</a:t>
          </a:r>
        </a:p>
      </dgm:t>
    </dgm:pt>
    <dgm:pt modelId="{1BA3DE5C-D87C-1D4D-BACA-091A88EE48AA}" type="parTrans" cxnId="{C2665E88-A1F2-4144-8798-06735D99055B}">
      <dgm:prSet/>
      <dgm:spPr/>
      <dgm:t>
        <a:bodyPr/>
        <a:lstStyle/>
        <a:p>
          <a:endParaRPr lang="en-US"/>
        </a:p>
      </dgm:t>
    </dgm:pt>
    <dgm:pt modelId="{9A7D38C8-E287-BB4A-91BE-6C552ECF74E6}" type="sibTrans" cxnId="{C2665E88-A1F2-4144-8798-06735D99055B}">
      <dgm:prSet/>
      <dgm:spPr/>
      <dgm:t>
        <a:bodyPr/>
        <a:lstStyle/>
        <a:p>
          <a:endParaRPr lang="en-US"/>
        </a:p>
      </dgm:t>
    </dgm:pt>
    <dgm:pt modelId="{51DF9897-E504-474C-87E9-2E63D094EE98}">
      <dgm:prSet phldrT="[Text]" custT="1"/>
      <dgm:spPr/>
      <dgm:t>
        <a:bodyPr/>
        <a:lstStyle/>
        <a:p>
          <a:r>
            <a:rPr lang="en-US" sz="2000">
              <a:solidFill>
                <a:srgbClr val="000000"/>
              </a:solidFill>
            </a:rPr>
            <a:t>4. Strategies to improve care and reduce morbidity and mortality</a:t>
          </a:r>
        </a:p>
      </dgm:t>
    </dgm:pt>
    <dgm:pt modelId="{05F0B7B4-0FAD-8E4B-A639-07D1F4C9A9D8}" type="parTrans" cxnId="{231A9D03-3133-054B-9144-A24347D87AD7}">
      <dgm:prSet/>
      <dgm:spPr/>
      <dgm:t>
        <a:bodyPr/>
        <a:lstStyle/>
        <a:p>
          <a:endParaRPr lang="en-US"/>
        </a:p>
      </dgm:t>
    </dgm:pt>
    <dgm:pt modelId="{23624C64-5952-E040-9DDA-53A750FFFD65}" type="sibTrans" cxnId="{231A9D03-3133-054B-9144-A24347D87AD7}">
      <dgm:prSet/>
      <dgm:spPr/>
      <dgm:t>
        <a:bodyPr/>
        <a:lstStyle/>
        <a:p>
          <a:endParaRPr lang="en-US"/>
        </a:p>
      </dgm:t>
    </dgm:pt>
    <dgm:pt modelId="{D2E71520-54E4-BB46-ACBD-29BE51C0351C}">
      <dgm:prSet phldrT="[Text]" custT="1"/>
      <dgm:spPr/>
      <dgm:t>
        <a:bodyPr/>
        <a:lstStyle/>
        <a:p>
          <a:r>
            <a:rPr lang="en-US" sz="2000">
              <a:solidFill>
                <a:srgbClr val="000000"/>
              </a:solidFill>
            </a:rPr>
            <a:t>5. Implementation and Evaluation of QI strategies and tools</a:t>
          </a:r>
        </a:p>
      </dgm:t>
    </dgm:pt>
    <dgm:pt modelId="{AAC10F62-B52B-5047-A13A-C70606C79F05}" type="parTrans" cxnId="{BCE813C7-4345-4047-B4FC-AB191C4A5500}">
      <dgm:prSet/>
      <dgm:spPr/>
      <dgm:t>
        <a:bodyPr/>
        <a:lstStyle/>
        <a:p>
          <a:endParaRPr lang="en-US"/>
        </a:p>
      </dgm:t>
    </dgm:pt>
    <dgm:pt modelId="{33F49C03-B37D-3344-A9F2-2380E3A89242}" type="sibTrans" cxnId="{BCE813C7-4345-4047-B4FC-AB191C4A5500}">
      <dgm:prSet/>
      <dgm:spPr/>
      <dgm:t>
        <a:bodyPr/>
        <a:lstStyle/>
        <a:p>
          <a:endParaRPr lang="en-US"/>
        </a:p>
      </dgm:t>
    </dgm:pt>
    <dgm:pt modelId="{641318E9-55FF-CE4E-81BD-CDF005000664}" type="pres">
      <dgm:prSet presAssocID="{8D206FD6-20AC-D845-8B26-4EF7DFEB5381}" presName="Name0" presStyleCnt="0">
        <dgm:presLayoutVars>
          <dgm:dir/>
          <dgm:resizeHandles val="exact"/>
        </dgm:presLayoutVars>
      </dgm:prSet>
      <dgm:spPr/>
      <dgm:t>
        <a:bodyPr/>
        <a:lstStyle/>
        <a:p>
          <a:endParaRPr lang="en-US"/>
        </a:p>
      </dgm:t>
    </dgm:pt>
    <dgm:pt modelId="{84FB3808-B2EB-3947-8952-6E0FE3E7E868}" type="pres">
      <dgm:prSet presAssocID="{8D206FD6-20AC-D845-8B26-4EF7DFEB5381}" presName="cycle" presStyleCnt="0"/>
      <dgm:spPr/>
    </dgm:pt>
    <dgm:pt modelId="{2420F6A9-7AA8-F04E-BC9F-FD9A4A357741}" type="pres">
      <dgm:prSet presAssocID="{6F8B7D3D-0290-704C-A02D-2B3FFCBBA98A}" presName="nodeFirstNode" presStyleLbl="node1" presStyleIdx="0" presStyleCnt="5" custScaleX="109213" custScaleY="89426" custRadScaleRad="95214" custRadScaleInc="674">
        <dgm:presLayoutVars>
          <dgm:bulletEnabled val="1"/>
        </dgm:presLayoutVars>
      </dgm:prSet>
      <dgm:spPr/>
      <dgm:t>
        <a:bodyPr/>
        <a:lstStyle/>
        <a:p>
          <a:endParaRPr lang="en-US"/>
        </a:p>
      </dgm:t>
    </dgm:pt>
    <dgm:pt modelId="{1B07E161-2ED3-BA45-B485-E63452173B71}" type="pres">
      <dgm:prSet presAssocID="{E25E6F26-61AA-064C-A2F3-AF4DB5359787}" presName="sibTransFirstNode" presStyleLbl="bgShp" presStyleIdx="0" presStyleCnt="1" custLinFactNeighborX="781" custLinFactNeighborY="-3309"/>
      <dgm:spPr/>
      <dgm:t>
        <a:bodyPr/>
        <a:lstStyle/>
        <a:p>
          <a:endParaRPr lang="en-US"/>
        </a:p>
      </dgm:t>
    </dgm:pt>
    <dgm:pt modelId="{2BC83F09-191A-6B4A-AF14-9D2E16ED8385}" type="pres">
      <dgm:prSet presAssocID="{38787BBC-361A-754D-9435-FA586FF44A90}" presName="nodeFollowingNodes" presStyleLbl="node1" presStyleIdx="1" presStyleCnt="5" custScaleX="136500" custScaleY="113796" custRadScaleRad="122790" custRadScaleInc="4956">
        <dgm:presLayoutVars>
          <dgm:bulletEnabled val="1"/>
        </dgm:presLayoutVars>
      </dgm:prSet>
      <dgm:spPr/>
      <dgm:t>
        <a:bodyPr/>
        <a:lstStyle/>
        <a:p>
          <a:endParaRPr lang="en-US"/>
        </a:p>
      </dgm:t>
    </dgm:pt>
    <dgm:pt modelId="{803FE6CA-C253-1445-B5CC-48AF20809C38}" type="pres">
      <dgm:prSet presAssocID="{5A54C79B-265E-2448-BB77-205F8786800E}" presName="nodeFollowingNodes" presStyleLbl="node1" presStyleIdx="2" presStyleCnt="5" custScaleX="135095" custScaleY="133427" custRadScaleRad="119098" custRadScaleInc="-28885">
        <dgm:presLayoutVars>
          <dgm:bulletEnabled val="1"/>
        </dgm:presLayoutVars>
      </dgm:prSet>
      <dgm:spPr/>
      <dgm:t>
        <a:bodyPr/>
        <a:lstStyle/>
        <a:p>
          <a:endParaRPr lang="en-US"/>
        </a:p>
      </dgm:t>
    </dgm:pt>
    <dgm:pt modelId="{16D1855B-FE44-D741-8514-A9ED9ED5E710}" type="pres">
      <dgm:prSet presAssocID="{51DF9897-E504-474C-87E9-2E63D094EE98}" presName="nodeFollowingNodes" presStyleLbl="node1" presStyleIdx="3" presStyleCnt="5" custScaleX="120582" custScaleY="117523" custRadScaleRad="109986" custRadScaleInc="18778">
        <dgm:presLayoutVars>
          <dgm:bulletEnabled val="1"/>
        </dgm:presLayoutVars>
      </dgm:prSet>
      <dgm:spPr/>
      <dgm:t>
        <a:bodyPr/>
        <a:lstStyle/>
        <a:p>
          <a:endParaRPr lang="en-US"/>
        </a:p>
      </dgm:t>
    </dgm:pt>
    <dgm:pt modelId="{95340A20-0255-E640-8C38-E94D4BF8FD25}" type="pres">
      <dgm:prSet presAssocID="{D2E71520-54E4-BB46-ACBD-29BE51C0351C}" presName="nodeFollowingNodes" presStyleLbl="node1" presStyleIdx="4" presStyleCnt="5" custScaleX="107075" custScaleY="106163" custRadScaleRad="120329" custRadScaleInc="-5199">
        <dgm:presLayoutVars>
          <dgm:bulletEnabled val="1"/>
        </dgm:presLayoutVars>
      </dgm:prSet>
      <dgm:spPr/>
      <dgm:t>
        <a:bodyPr/>
        <a:lstStyle/>
        <a:p>
          <a:endParaRPr lang="en-US"/>
        </a:p>
      </dgm:t>
    </dgm:pt>
  </dgm:ptLst>
  <dgm:cxnLst>
    <dgm:cxn modelId="{F044A429-F4F2-CE43-B495-9033602B5195}" type="presOf" srcId="{5A54C79B-265E-2448-BB77-205F8786800E}" destId="{803FE6CA-C253-1445-B5CC-48AF20809C38}" srcOrd="0" destOrd="0" presId="urn:microsoft.com/office/officeart/2005/8/layout/cycle3"/>
    <dgm:cxn modelId="{229C404D-3D74-3A4B-BB93-1DF3D329E377}" type="presOf" srcId="{8D206FD6-20AC-D845-8B26-4EF7DFEB5381}" destId="{641318E9-55FF-CE4E-81BD-CDF005000664}" srcOrd="0" destOrd="0" presId="urn:microsoft.com/office/officeart/2005/8/layout/cycle3"/>
    <dgm:cxn modelId="{C6678B4C-F9AF-974C-8F27-F8E35DB2D5DB}" srcId="{8D206FD6-20AC-D845-8B26-4EF7DFEB5381}" destId="{6F8B7D3D-0290-704C-A02D-2B3FFCBBA98A}" srcOrd="0" destOrd="0" parTransId="{F44E6BE4-9690-384D-914B-DDD563A197D5}" sibTransId="{E25E6F26-61AA-064C-A2F3-AF4DB5359787}"/>
    <dgm:cxn modelId="{ECDEDA6D-DC0B-854D-8FEA-699BB152BAF4}" type="presOf" srcId="{6F8B7D3D-0290-704C-A02D-2B3FFCBBA98A}" destId="{2420F6A9-7AA8-F04E-BC9F-FD9A4A357741}" srcOrd="0" destOrd="0" presId="urn:microsoft.com/office/officeart/2005/8/layout/cycle3"/>
    <dgm:cxn modelId="{C2665E88-A1F2-4144-8798-06735D99055B}" srcId="{8D206FD6-20AC-D845-8B26-4EF7DFEB5381}" destId="{5A54C79B-265E-2448-BB77-205F8786800E}" srcOrd="2" destOrd="0" parTransId="{1BA3DE5C-D87C-1D4D-BACA-091A88EE48AA}" sibTransId="{9A7D38C8-E287-BB4A-91BE-6C552ECF74E6}"/>
    <dgm:cxn modelId="{BCE813C7-4345-4047-B4FC-AB191C4A5500}" srcId="{8D206FD6-20AC-D845-8B26-4EF7DFEB5381}" destId="{D2E71520-54E4-BB46-ACBD-29BE51C0351C}" srcOrd="4" destOrd="0" parTransId="{AAC10F62-B52B-5047-A13A-C70606C79F05}" sibTransId="{33F49C03-B37D-3344-A9F2-2380E3A89242}"/>
    <dgm:cxn modelId="{CC357A07-DF30-D648-BE37-46395E2AEE7F}" type="presOf" srcId="{D2E71520-54E4-BB46-ACBD-29BE51C0351C}" destId="{95340A20-0255-E640-8C38-E94D4BF8FD25}" srcOrd="0" destOrd="0" presId="urn:microsoft.com/office/officeart/2005/8/layout/cycle3"/>
    <dgm:cxn modelId="{3AE02486-ECF7-F846-9096-7FF93BE0F52B}" type="presOf" srcId="{E25E6F26-61AA-064C-A2F3-AF4DB5359787}" destId="{1B07E161-2ED3-BA45-B485-E63452173B71}" srcOrd="0" destOrd="0" presId="urn:microsoft.com/office/officeart/2005/8/layout/cycle3"/>
    <dgm:cxn modelId="{7AFE72A7-4498-DE4B-88E8-2C0C8088B308}" srcId="{8D206FD6-20AC-D845-8B26-4EF7DFEB5381}" destId="{38787BBC-361A-754D-9435-FA586FF44A90}" srcOrd="1" destOrd="0" parTransId="{82263758-A97B-9D42-BD74-199E8641C7E0}" sibTransId="{5D6DDF62-312F-4F43-A35A-0270C63DC834}"/>
    <dgm:cxn modelId="{E8FDCE78-36E9-5A49-8423-6E8387D5DB9D}" type="presOf" srcId="{38787BBC-361A-754D-9435-FA586FF44A90}" destId="{2BC83F09-191A-6B4A-AF14-9D2E16ED8385}" srcOrd="0" destOrd="0" presId="urn:microsoft.com/office/officeart/2005/8/layout/cycle3"/>
    <dgm:cxn modelId="{231A9D03-3133-054B-9144-A24347D87AD7}" srcId="{8D206FD6-20AC-D845-8B26-4EF7DFEB5381}" destId="{51DF9897-E504-474C-87E9-2E63D094EE98}" srcOrd="3" destOrd="0" parTransId="{05F0B7B4-0FAD-8E4B-A639-07D1F4C9A9D8}" sibTransId="{23624C64-5952-E040-9DDA-53A750FFFD65}"/>
    <dgm:cxn modelId="{113F2349-C4CF-1247-BFC1-839F4C636E6E}" type="presOf" srcId="{51DF9897-E504-474C-87E9-2E63D094EE98}" destId="{16D1855B-FE44-D741-8514-A9ED9ED5E710}" srcOrd="0" destOrd="0" presId="urn:microsoft.com/office/officeart/2005/8/layout/cycle3"/>
    <dgm:cxn modelId="{D0C2A54D-6581-084C-9A81-AED203EDA3CE}" type="presParOf" srcId="{641318E9-55FF-CE4E-81BD-CDF005000664}" destId="{84FB3808-B2EB-3947-8952-6E0FE3E7E868}" srcOrd="0" destOrd="0" presId="urn:microsoft.com/office/officeart/2005/8/layout/cycle3"/>
    <dgm:cxn modelId="{F9A52E0A-99FC-0245-8A2C-C1F51CAE90A2}" type="presParOf" srcId="{84FB3808-B2EB-3947-8952-6E0FE3E7E868}" destId="{2420F6A9-7AA8-F04E-BC9F-FD9A4A357741}" srcOrd="0" destOrd="0" presId="urn:microsoft.com/office/officeart/2005/8/layout/cycle3"/>
    <dgm:cxn modelId="{9FFDFC75-F987-3544-B386-21516C8486DA}" type="presParOf" srcId="{84FB3808-B2EB-3947-8952-6E0FE3E7E868}" destId="{1B07E161-2ED3-BA45-B485-E63452173B71}" srcOrd="1" destOrd="0" presId="urn:microsoft.com/office/officeart/2005/8/layout/cycle3"/>
    <dgm:cxn modelId="{2C30E855-ED51-F641-97C2-6896BD446864}" type="presParOf" srcId="{84FB3808-B2EB-3947-8952-6E0FE3E7E868}" destId="{2BC83F09-191A-6B4A-AF14-9D2E16ED8385}" srcOrd="2" destOrd="0" presId="urn:microsoft.com/office/officeart/2005/8/layout/cycle3"/>
    <dgm:cxn modelId="{7AAF0FD5-E9EB-3349-9AE9-53DD48CA4F46}" type="presParOf" srcId="{84FB3808-B2EB-3947-8952-6E0FE3E7E868}" destId="{803FE6CA-C253-1445-B5CC-48AF20809C38}" srcOrd="3" destOrd="0" presId="urn:microsoft.com/office/officeart/2005/8/layout/cycle3"/>
    <dgm:cxn modelId="{539EB5A2-CFCB-7047-9358-F091678CD2FB}" type="presParOf" srcId="{84FB3808-B2EB-3947-8952-6E0FE3E7E868}" destId="{16D1855B-FE44-D741-8514-A9ED9ED5E710}" srcOrd="4" destOrd="0" presId="urn:microsoft.com/office/officeart/2005/8/layout/cycle3"/>
    <dgm:cxn modelId="{BA92BE64-9DFD-0243-A363-19848233EAB8}" type="presParOf" srcId="{84FB3808-B2EB-3947-8952-6E0FE3E7E868}" destId="{95340A20-0255-E640-8C38-E94D4BF8FD2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7E161-2ED3-BA45-B485-E63452173B71}">
      <dsp:nvSpPr>
        <dsp:cNvPr id="0" name=""/>
        <dsp:cNvSpPr/>
      </dsp:nvSpPr>
      <dsp:spPr>
        <a:xfrm>
          <a:off x="1304657" y="-297846"/>
          <a:ext cx="5074274" cy="5074274"/>
        </a:xfrm>
        <a:prstGeom prst="circularArrow">
          <a:avLst>
            <a:gd name="adj1" fmla="val 5544"/>
            <a:gd name="adj2" fmla="val 330680"/>
            <a:gd name="adj3" fmla="val 13558805"/>
            <a:gd name="adj4" fmla="val 17519568"/>
            <a:gd name="adj5" fmla="val 5757"/>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420F6A9-7AA8-F04E-BC9F-FD9A4A357741}">
      <dsp:nvSpPr>
        <dsp:cNvPr id="0" name=""/>
        <dsp:cNvSpPr/>
      </dsp:nvSpPr>
      <dsp:spPr>
        <a:xfrm>
          <a:off x="2504773" y="37232"/>
          <a:ext cx="2594783" cy="106233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 </a:t>
          </a:r>
          <a:r>
            <a:rPr lang="en-US" sz="2000" kern="1200">
              <a:solidFill>
                <a:schemeClr val="tx1"/>
              </a:solidFill>
            </a:rPr>
            <a:t>1. Identification of cases</a:t>
          </a:r>
          <a:endParaRPr lang="en-US" sz="2000" kern="1200"/>
        </a:p>
      </dsp:txBody>
      <dsp:txXfrm>
        <a:off x="2556632" y="89091"/>
        <a:ext cx="2491065" cy="958614"/>
      </dsp:txXfrm>
    </dsp:sp>
    <dsp:sp modelId="{2BC83F09-191A-6B4A-AF14-9D2E16ED8385}">
      <dsp:nvSpPr>
        <dsp:cNvPr id="0" name=""/>
        <dsp:cNvSpPr/>
      </dsp:nvSpPr>
      <dsp:spPr>
        <a:xfrm>
          <a:off x="4681707" y="1263867"/>
          <a:ext cx="3243092" cy="135183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rgbClr val="000000"/>
              </a:solidFill>
            </a:rPr>
            <a:t>2. Information collection, review by multidisciplinary committee </a:t>
          </a:r>
        </a:p>
      </dsp:txBody>
      <dsp:txXfrm>
        <a:off x="4747698" y="1329858"/>
        <a:ext cx="3111110" cy="1219853"/>
      </dsp:txXfrm>
    </dsp:sp>
    <dsp:sp modelId="{803FE6CA-C253-1445-B5CC-48AF20809C38}">
      <dsp:nvSpPr>
        <dsp:cNvPr id="0" name=""/>
        <dsp:cNvSpPr/>
      </dsp:nvSpPr>
      <dsp:spPr>
        <a:xfrm>
          <a:off x="4249877" y="3375170"/>
          <a:ext cx="3209711" cy="15850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rgbClr val="000000"/>
              </a:solidFill>
            </a:rPr>
            <a:t>3. Cause of Death, Contributing Factors and Quality Improvement (QI) Opportunities identified</a:t>
          </a:r>
        </a:p>
      </dsp:txBody>
      <dsp:txXfrm>
        <a:off x="4327252" y="3452545"/>
        <a:ext cx="3054961" cy="1430290"/>
      </dsp:txXfrm>
    </dsp:sp>
    <dsp:sp modelId="{16D1855B-FE44-D741-8514-A9ED9ED5E710}">
      <dsp:nvSpPr>
        <dsp:cNvPr id="0" name=""/>
        <dsp:cNvSpPr/>
      </dsp:nvSpPr>
      <dsp:spPr>
        <a:xfrm>
          <a:off x="607046" y="3545601"/>
          <a:ext cx="2864898" cy="139610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rgbClr val="000000"/>
              </a:solidFill>
            </a:rPr>
            <a:t>4. Strategies to improve care and reduce morbidity and mortality</a:t>
          </a:r>
        </a:p>
      </dsp:txBody>
      <dsp:txXfrm>
        <a:off x="675198" y="3613753"/>
        <a:ext cx="2728594" cy="1259805"/>
      </dsp:txXfrm>
    </dsp:sp>
    <dsp:sp modelId="{95340A20-0255-E640-8C38-E94D4BF8FD25}">
      <dsp:nvSpPr>
        <dsp:cNvPr id="0" name=""/>
        <dsp:cNvSpPr/>
      </dsp:nvSpPr>
      <dsp:spPr>
        <a:xfrm>
          <a:off x="0" y="1329413"/>
          <a:ext cx="2543986" cy="126115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rgbClr val="000000"/>
              </a:solidFill>
            </a:rPr>
            <a:t>5. Implementation and Evaluation of QI strategies and tools</a:t>
          </a:r>
        </a:p>
      </dsp:txBody>
      <dsp:txXfrm>
        <a:off x="61565" y="1390978"/>
        <a:ext cx="2420856" cy="113802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3074" name="Rectangle 2"/>
          <p:cNvSpPr>
            <a:spLocks noGrp="1" noChangeArrowheads="1"/>
          </p:cNvSpPr>
          <p:nvPr>
            <p:ph type="hdr" sz="quarter"/>
          </p:nvPr>
        </p:nvSpPr>
        <p:spPr bwMode="auto">
          <a:xfrm>
            <a:off x="0" y="0"/>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algn="l" defTabSz="931863" eaLnBrk="1" hangingPunct="1">
              <a:defRPr sz="1200">
                <a:cs typeface="+mn-cs"/>
              </a:defRPr>
            </a:lvl1pPr>
          </a:lstStyle>
          <a:p>
            <a:pPr>
              <a:defRPr/>
            </a:pPr>
            <a:endParaRPr lang="en-US" dirty="0"/>
          </a:p>
        </p:txBody>
      </p:sp>
      <p:sp>
        <p:nvSpPr>
          <p:cNvPr id="643075" name="Rectangle 3"/>
          <p:cNvSpPr>
            <a:spLocks noGrp="1" noChangeArrowheads="1"/>
          </p:cNvSpPr>
          <p:nvPr>
            <p:ph type="dt" sz="quarter" idx="1"/>
          </p:nvPr>
        </p:nvSpPr>
        <p:spPr bwMode="auto">
          <a:xfrm>
            <a:off x="5265738" y="0"/>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cs typeface="+mn-cs"/>
              </a:defRPr>
            </a:lvl1pPr>
          </a:lstStyle>
          <a:p>
            <a:pPr>
              <a:defRPr/>
            </a:pPr>
            <a:endParaRPr lang="en-US" dirty="0"/>
          </a:p>
        </p:txBody>
      </p:sp>
      <p:sp>
        <p:nvSpPr>
          <p:cNvPr id="643076" name="Rectangle 4"/>
          <p:cNvSpPr>
            <a:spLocks noGrp="1" noChangeArrowheads="1"/>
          </p:cNvSpPr>
          <p:nvPr>
            <p:ph type="ftr" sz="quarter" idx="2"/>
          </p:nvPr>
        </p:nvSpPr>
        <p:spPr bwMode="auto">
          <a:xfrm>
            <a:off x="0" y="6657975"/>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algn="l" defTabSz="931863" eaLnBrk="1" hangingPunct="1">
              <a:defRPr sz="1200">
                <a:cs typeface="+mn-cs"/>
              </a:defRPr>
            </a:lvl1pPr>
          </a:lstStyle>
          <a:p>
            <a:pPr>
              <a:defRPr/>
            </a:pPr>
            <a:endParaRPr lang="en-US" dirty="0"/>
          </a:p>
        </p:txBody>
      </p:sp>
      <p:sp>
        <p:nvSpPr>
          <p:cNvPr id="643077" name="Rectangle 5"/>
          <p:cNvSpPr>
            <a:spLocks noGrp="1" noChangeArrowheads="1"/>
          </p:cNvSpPr>
          <p:nvPr>
            <p:ph type="sldNum" sz="quarter" idx="3"/>
          </p:nvPr>
        </p:nvSpPr>
        <p:spPr bwMode="auto">
          <a:xfrm>
            <a:off x="5265738" y="6657975"/>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cs typeface="+mn-cs"/>
              </a:defRPr>
            </a:lvl1pPr>
          </a:lstStyle>
          <a:p>
            <a:pPr>
              <a:defRPr/>
            </a:pPr>
            <a:fld id="{79EB1AFE-610D-3345-B951-265FDD530FCC}" type="slidenum">
              <a:rPr lang="en-US"/>
              <a:pPr>
                <a:defRPr/>
              </a:pPr>
              <a:t>‹#›</a:t>
            </a:fld>
            <a:endParaRPr lang="en-US" dirty="0"/>
          </a:p>
        </p:txBody>
      </p:sp>
    </p:spTree>
    <p:extLst>
      <p:ext uri="{BB962C8B-B14F-4D97-AF65-F5344CB8AC3E}">
        <p14:creationId xmlns:p14="http://schemas.microsoft.com/office/powerpoint/2010/main" val="2539519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algn="l" defTabSz="931863" eaLnBrk="1" hangingPunct="1">
              <a:defRPr sz="1200">
                <a:cs typeface="+mn-cs"/>
              </a:defRPr>
            </a:lvl1pPr>
          </a:lstStyle>
          <a:p>
            <a:pPr>
              <a:defRPr/>
            </a:pPr>
            <a:endParaRPr lang="en-US" dirty="0"/>
          </a:p>
        </p:txBody>
      </p:sp>
      <p:sp>
        <p:nvSpPr>
          <p:cNvPr id="30723" name="Rectangle 3"/>
          <p:cNvSpPr>
            <a:spLocks noGrp="1" noChangeArrowheads="1"/>
          </p:cNvSpPr>
          <p:nvPr>
            <p:ph type="dt" idx="1"/>
          </p:nvPr>
        </p:nvSpPr>
        <p:spPr bwMode="auto">
          <a:xfrm>
            <a:off x="5265738" y="0"/>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0725" name="Rectangle 5"/>
          <p:cNvSpPr>
            <a:spLocks noGrp="1" noChangeArrowheads="1"/>
          </p:cNvSpPr>
          <p:nvPr>
            <p:ph type="body" sz="quarter" idx="3"/>
          </p:nvPr>
        </p:nvSpPr>
        <p:spPr bwMode="auto">
          <a:xfrm>
            <a:off x="930275" y="3330575"/>
            <a:ext cx="7435850" cy="31543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6657975"/>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algn="l" defTabSz="931863" eaLnBrk="1" hangingPunct="1">
              <a:defRPr sz="1200">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5265738" y="6657975"/>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cs typeface="+mn-cs"/>
              </a:defRPr>
            </a:lvl1pPr>
          </a:lstStyle>
          <a:p>
            <a:pPr>
              <a:defRPr/>
            </a:pPr>
            <a:fld id="{34C9A85F-B49F-9048-87FE-2D6BC002475B}" type="slidenum">
              <a:rPr lang="en-US"/>
              <a:pPr>
                <a:defRPr/>
              </a:pPr>
              <a:t>‹#›</a:t>
            </a:fld>
            <a:endParaRPr lang="en-US" dirty="0"/>
          </a:p>
        </p:txBody>
      </p:sp>
    </p:spTree>
    <p:extLst>
      <p:ext uri="{BB962C8B-B14F-4D97-AF65-F5344CB8AC3E}">
        <p14:creationId xmlns:p14="http://schemas.microsoft.com/office/powerpoint/2010/main" val="4236063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mqcc.org/resources-tool-kits/toolkits/ob-hemorrhage-toolkit" TargetMode="External"/><Relationship Id="rId7" Type="http://schemas.openxmlformats.org/officeDocument/2006/relationships/hyperlink" Target="https://www.cmqcc.org/projects/cardiovascular-disease-pregnancy-postpartu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cmqcc.org/qi-initiatives/venous-thromboembolism-pregnancy-and-postpartum" TargetMode="External"/><Relationship Id="rId5" Type="http://schemas.openxmlformats.org/officeDocument/2006/relationships/hyperlink" Target="https://www.cmqcc.org/resources-tool-kits/toolkits/early-elective-deliveries-toolkit" TargetMode="External"/><Relationship Id="rId4" Type="http://schemas.openxmlformats.org/officeDocument/2006/relationships/hyperlink" Target="https://www.cmqcc.org/resources-tool-kits/toolkits/preeclampsia-toolki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1</a:t>
            </a:fld>
            <a:endParaRPr lang="en-US" dirty="0"/>
          </a:p>
        </p:txBody>
      </p:sp>
    </p:spTree>
    <p:extLst>
      <p:ext uri="{BB962C8B-B14F-4D97-AF65-F5344CB8AC3E}">
        <p14:creationId xmlns:p14="http://schemas.microsoft.com/office/powerpoint/2010/main" val="4258450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ea typeface="ＭＳ Ｐゴシック" charset="-128"/>
            </a:endParaRPr>
          </a:p>
          <a:p>
            <a:r>
              <a:rPr lang="en-US" altLang="x-none" dirty="0">
                <a:ea typeface="ＭＳ Ｐゴシック" charset="-128"/>
              </a:rPr>
              <a:t>No additional talking points</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10</a:t>
            </a:fld>
            <a:endParaRPr lang="en-US"/>
          </a:p>
        </p:txBody>
      </p:sp>
    </p:spTree>
    <p:extLst>
      <p:ext uri="{BB962C8B-B14F-4D97-AF65-F5344CB8AC3E}">
        <p14:creationId xmlns:p14="http://schemas.microsoft.com/office/powerpoint/2010/main" val="39885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pPr>
              <a:lnSpc>
                <a:spcPct val="90000"/>
              </a:lnSpc>
            </a:pPr>
            <a:endParaRPr lang="en-US" altLang="x-none" b="1" dirty="0">
              <a:solidFill>
                <a:srgbClr val="000000"/>
              </a:solidFill>
              <a:ea typeface="ＭＳ Ｐゴシック" charset="-128"/>
            </a:endParaRPr>
          </a:p>
          <a:p>
            <a:r>
              <a:rPr lang="en-US" altLang="x-none" dirty="0">
                <a:ea typeface="ＭＳ Ｐゴシック" charset="-128"/>
              </a:rPr>
              <a:t>This is the Quality Improvement Review Cycle that informs the process to collect and analyze the maternal mortality data which then contributes to QI toolkit development.</a:t>
            </a:r>
          </a:p>
        </p:txBody>
      </p:sp>
      <p:sp>
        <p:nvSpPr>
          <p:cNvPr id="4" name="Slide Number Placeholder 3"/>
          <p:cNvSpPr>
            <a:spLocks noGrp="1"/>
          </p:cNvSpPr>
          <p:nvPr>
            <p:ph type="sldNum" sz="quarter" idx="5"/>
          </p:nvPr>
        </p:nvSpPr>
        <p:spPr/>
        <p:txBody>
          <a:bodyPr/>
          <a:lstStyle/>
          <a:p>
            <a:pPr>
              <a:defRPr/>
            </a:pPr>
            <a:fld id="{42590DD2-7B16-8F43-8D95-CF8697D88B8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12</a:t>
            </a:fld>
            <a:endParaRPr lang="en-US" dirty="0"/>
          </a:p>
        </p:txBody>
      </p:sp>
    </p:spTree>
    <p:extLst>
      <p:ext uri="{BB962C8B-B14F-4D97-AF65-F5344CB8AC3E}">
        <p14:creationId xmlns:p14="http://schemas.microsoft.com/office/powerpoint/2010/main" val="3561446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From 2002 to 2006, there were 2,741,220 California women who gave birth or had a fetal demise and 864 women who died while pregnant or within one year of pregnancy. Initial screening yielded 344 cases for Committee review and 257 were subsequently determined to be pregnancy-related by the CA-PAMR Committee. Among the pregnancy-related deaths, nearly a quarter (n=64) were due to CVD, for an incidence rate of 2.35 CVD deaths per 100,000 live births. Among the CVD deaths, two-thirds (n=42) met criteria for cardiomyopathy (1.54 cardiomyopathy deaths per 100,000 live births) and 22 deaths were from ‘Other Cardiovascular’ causes</a:t>
            </a:r>
          </a:p>
          <a:p>
            <a:endParaRPr lang="en-US" altLang="en-US"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13</a:t>
            </a:fld>
            <a:endParaRPr lang="en-US"/>
          </a:p>
        </p:txBody>
      </p:sp>
    </p:spTree>
    <p:extLst>
      <p:ext uri="{BB962C8B-B14F-4D97-AF65-F5344CB8AC3E}">
        <p14:creationId xmlns:p14="http://schemas.microsoft.com/office/powerpoint/2010/main" val="3948198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latin typeface="Calibri" charset="0"/>
              <a:ea typeface="ＭＳ Ｐゴシック" charset="-128"/>
            </a:endParaRPr>
          </a:p>
          <a:p>
            <a:r>
              <a:rPr lang="en-US" altLang="x-none" dirty="0">
                <a:latin typeface="Calibri" charset="0"/>
                <a:ea typeface="ＭＳ Ｐゴシック" charset="-128"/>
              </a:rPr>
              <a:t>REMINDER _ CVD is leading cause of pregnancy-related death in California and the U.S..</a:t>
            </a:r>
          </a:p>
          <a:p>
            <a:endParaRPr lang="en-US" altLang="x-none" dirty="0">
              <a:ea typeface="ＭＳ Ｐゴシック" charset="-128"/>
            </a:endParaRPr>
          </a:p>
          <a:p>
            <a:r>
              <a:rPr lang="en-US" altLang="x-none" b="1" dirty="0">
                <a:solidFill>
                  <a:srgbClr val="000000"/>
                </a:solidFill>
                <a:ea typeface="ＭＳ Ｐゴシック" charset="-128"/>
              </a:rPr>
              <a:t>CAUSE OF DEATH: TOP FIVE CAUSES</a:t>
            </a:r>
          </a:p>
          <a:p>
            <a:endParaRPr lang="en-US" altLang="x-none" dirty="0">
              <a:solidFill>
                <a:srgbClr val="000000"/>
              </a:solidFill>
              <a:ea typeface="ＭＳ Ｐゴシック" charset="-128"/>
            </a:endParaRPr>
          </a:p>
          <a:p>
            <a:r>
              <a:rPr lang="en-US" altLang="x-none" dirty="0">
                <a:solidFill>
                  <a:srgbClr val="000000"/>
                </a:solidFill>
                <a:ea typeface="ＭＳ Ｐゴシック" charset="-128"/>
              </a:rPr>
              <a:t>Slide shows top five causes of death and how the CA-PAMR review changed the distribution by being able to better specify cause of death vs. what had been on the death certificate.  </a:t>
            </a:r>
          </a:p>
          <a:p>
            <a:endParaRPr lang="en-US" altLang="x-none" dirty="0">
              <a:solidFill>
                <a:srgbClr val="000000"/>
              </a:solidFill>
              <a:ea typeface="ＭＳ Ｐゴシック" charset="-128"/>
            </a:endParaRPr>
          </a:p>
          <a:p>
            <a:r>
              <a:rPr lang="en-US" altLang="x-none" dirty="0">
                <a:solidFill>
                  <a:srgbClr val="000000"/>
                </a:solidFill>
                <a:ea typeface="ＭＳ Ｐゴシック" charset="-128"/>
              </a:rPr>
              <a:t>CA-PAMR most frequent causes of pregnancy-related death </a:t>
            </a:r>
          </a:p>
          <a:p>
            <a:pPr>
              <a:buFontTx/>
              <a:buChar char="•"/>
            </a:pPr>
            <a:r>
              <a:rPr lang="en-US" altLang="x-none" dirty="0">
                <a:solidFill>
                  <a:srgbClr val="000000"/>
                </a:solidFill>
                <a:ea typeface="ＭＳ Ｐゴシック" charset="-128"/>
              </a:rPr>
              <a:t>25% from Cardiovascular disease (16% of those were cardiomyopathy) </a:t>
            </a:r>
            <a:r>
              <a:rPr lang="en-US" altLang="x-none" sz="1000" dirty="0">
                <a:solidFill>
                  <a:srgbClr val="000000"/>
                </a:solidFill>
                <a:ea typeface="ＭＳ Ｐゴシック" charset="-128"/>
              </a:rPr>
              <a:t>&lt;CLICK TO SHOW RED CIRCLE&gt; </a:t>
            </a:r>
          </a:p>
          <a:p>
            <a:pPr>
              <a:buFontTx/>
              <a:buChar char="•"/>
            </a:pPr>
            <a:r>
              <a:rPr lang="en-US" altLang="x-none" dirty="0">
                <a:solidFill>
                  <a:srgbClr val="000000"/>
                </a:solidFill>
                <a:ea typeface="ＭＳ Ｐゴシック" charset="-128"/>
              </a:rPr>
              <a:t>18% from preeclampsia or eclampsia10% from obstetric hemorrhage</a:t>
            </a:r>
          </a:p>
          <a:p>
            <a:pPr>
              <a:buFontTx/>
              <a:buChar char="•"/>
            </a:pPr>
            <a:endParaRPr lang="en-US" altLang="x-none" b="1" dirty="0">
              <a:solidFill>
                <a:srgbClr val="000000"/>
              </a:solidFill>
              <a:ea typeface="ＭＳ Ｐゴシック" charset="-128"/>
            </a:endParaRPr>
          </a:p>
          <a:p>
            <a:pPr>
              <a:buFontTx/>
              <a:buChar char="•"/>
            </a:pPr>
            <a:r>
              <a:rPr lang="en-US" altLang="x-none" b="1" dirty="0">
                <a:ea typeface="ＭＳ Ｐゴシック" charset="-128"/>
              </a:rPr>
              <a:t>Data Source: </a:t>
            </a:r>
            <a:r>
              <a:rPr lang="en-US" altLang="x-none" dirty="0">
                <a:ea typeface="ＭＳ Ｐゴシック" charset="-128"/>
              </a:rPr>
              <a:t>CA PAMR, Pregnancy-Related Deaths; 2002-2006 (N=257).</a:t>
            </a:r>
          </a:p>
          <a:p>
            <a:endParaRPr lang="en-US" altLang="x-none" b="1" dirty="0">
              <a:ea typeface="ＭＳ Ｐゴシック" charset="-128"/>
            </a:endParaRPr>
          </a:p>
        </p:txBody>
      </p:sp>
      <p:sp>
        <p:nvSpPr>
          <p:cNvPr id="2" name="Footer Placeholder 1"/>
          <p:cNvSpPr>
            <a:spLocks noGrp="1"/>
          </p:cNvSpPr>
          <p:nvPr>
            <p:ph type="ftr" sz="quarter" idx="4"/>
          </p:nvPr>
        </p:nvSpPr>
        <p:spPr/>
        <p:txBody>
          <a:bodyPr/>
          <a:lstStyle/>
          <a:p>
            <a:pPr>
              <a:defRPr/>
            </a:pPr>
            <a:r>
              <a:rPr lang="en-US">
                <a:solidFill>
                  <a:srgbClr val="000000"/>
                </a:solidFill>
              </a:rPr>
              <a:t>CONFIDENTIAL _ not for distribution outside CA-PAMR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a:xfrm>
            <a:off x="2781300" y="312738"/>
            <a:ext cx="3505200" cy="2628900"/>
          </a:xfrm>
          <a:ln/>
        </p:spPr>
      </p:sp>
      <p:sp>
        <p:nvSpPr>
          <p:cNvPr id="187394" name="Notes Placeholder 2"/>
          <p:cNvSpPr>
            <a:spLocks noGrp="1"/>
          </p:cNvSpPr>
          <p:nvPr>
            <p:ph type="body" idx="1"/>
          </p:nvPr>
        </p:nvSpPr>
        <p:spPr>
          <a:xfrm>
            <a:off x="909639" y="3157539"/>
            <a:ext cx="7437437" cy="315595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b="1" dirty="0">
                <a:solidFill>
                  <a:srgbClr val="000000"/>
                </a:solidFill>
                <a:ea typeface="ＭＳ Ｐゴシック" charset="-128"/>
              </a:rPr>
              <a:t>DISPARITIES IN CAUSE OF DEATH OUTCOMES:  RACIAL/ETHNIC DISPARITIES </a:t>
            </a:r>
          </a:p>
          <a:p>
            <a:endParaRPr lang="en-US" altLang="en-US" b="1" dirty="0">
              <a:solidFill>
                <a:srgbClr val="000000"/>
              </a:solidFill>
              <a:ea typeface="ＭＳ Ｐゴシック" charset="-128"/>
            </a:endParaRPr>
          </a:p>
          <a:p>
            <a:pPr marL="174625" lvl="1" indent="-173038">
              <a:buFontTx/>
              <a:buChar char="•"/>
            </a:pPr>
            <a:r>
              <a:rPr lang="en-US" altLang="en-US" dirty="0">
                <a:ea typeface="ＭＳ Ｐゴシック" charset="-128"/>
              </a:rPr>
              <a:t>45% of African-Americans died of any type of cardiac-related disease and African-American women were significantly more likely (</a:t>
            </a:r>
            <a:r>
              <a:rPr lang="en-US" altLang="en-US" dirty="0">
                <a:solidFill>
                  <a:srgbClr val="000000"/>
                </a:solidFill>
                <a:ea typeface="ＭＳ Ｐゴシック" charset="-128"/>
              </a:rPr>
              <a:t>p&lt;.05) to die from CVD causes than women from all other racial/ethnic groups combined</a:t>
            </a:r>
          </a:p>
          <a:p>
            <a:pPr>
              <a:buFontTx/>
              <a:buChar char="•"/>
            </a:pPr>
            <a:r>
              <a:rPr lang="en-US" altLang="en-US" dirty="0">
                <a:ea typeface="ＭＳ Ｐゴシック" charset="-128"/>
              </a:rPr>
              <a:t>African-Americans were almost 3 times as likely to die of cardiomyopathy as all other racial/ethnic groups combined </a:t>
            </a:r>
          </a:p>
          <a:p>
            <a:endParaRPr lang="en-US" altLang="en-US" dirty="0">
              <a:ea typeface="ＭＳ Ｐゴシック" charset="-128"/>
            </a:endParaRPr>
          </a:p>
          <a:p>
            <a:pPr>
              <a:buFontTx/>
              <a:buChar char="•"/>
            </a:pPr>
            <a:r>
              <a:rPr lang="en-US" altLang="en-US" dirty="0">
                <a:ea typeface="ＭＳ Ｐゴシック" charset="-128"/>
              </a:rPr>
              <a:t>43% of cardiomyopathy deaths were among African-Americans, </a:t>
            </a:r>
            <a:r>
              <a:rPr lang="en-US" altLang="en-US" dirty="0">
                <a:solidFill>
                  <a:srgbClr val="000000"/>
                </a:solidFill>
                <a:ea typeface="ＭＳ Ｐゴシック" charset="-128"/>
              </a:rPr>
              <a:t>even though African American women represented only 22% of the deaths. </a:t>
            </a:r>
          </a:p>
          <a:p>
            <a:pPr>
              <a:buFontTx/>
              <a:buChar char="•"/>
            </a:pPr>
            <a:r>
              <a:rPr lang="en-US" altLang="en-US" dirty="0">
                <a:solidFill>
                  <a:srgbClr val="000000"/>
                </a:solidFill>
                <a:ea typeface="ＭＳ Ｐゴシック" charset="-128"/>
              </a:rPr>
              <a:t>32% of African-American women died of cardiomyopathy, compared to 17% of white women </a:t>
            </a:r>
          </a:p>
          <a:p>
            <a:pPr>
              <a:buFontTx/>
              <a:buChar char="•"/>
            </a:pPr>
            <a:endParaRPr lang="en-US" altLang="en-US" dirty="0">
              <a:solidFill>
                <a:srgbClr val="000000"/>
              </a:solidFill>
              <a:ea typeface="ＭＳ Ｐゴシック" charset="-128"/>
            </a:endParaRPr>
          </a:p>
          <a:p>
            <a:r>
              <a:rPr lang="en-US" altLang="en-US" dirty="0">
                <a:solidFill>
                  <a:srgbClr val="000000"/>
                </a:solidFill>
                <a:ea typeface="ＭＳ Ｐゴシック" charset="-128"/>
              </a:rPr>
              <a:t>(</a:t>
            </a:r>
            <a:r>
              <a:rPr lang="en-US" altLang="en-US" dirty="0">
                <a:ea typeface="ＭＳ Ｐゴシック" charset="-128"/>
              </a:rPr>
              <a:t>The CVD-pregnancy related mortality rate for African Americans was over eight times higher than that for Whites (17.1; CI 10.4, 23.7 versus 2.0; CI 1.0, 3.0 per 100,000 live births respectively – citation: Hameed A, Lawton E, McCain C, et al. Pregnancy-Related Cardiovascular Deaths in California: Beyond Peripartum Cardiomyopathy. American Journal of Obstetrics and Gynecology 2015; DOI: 10.1016/j.ajog.2015.05.008. )</a:t>
            </a:r>
            <a:endParaRPr lang="en-US" altLang="en-US" dirty="0">
              <a:solidFill>
                <a:srgbClr val="000000"/>
              </a:solidFill>
              <a:ea typeface="ＭＳ Ｐゴシック" charset="-128"/>
            </a:endParaRPr>
          </a:p>
          <a:p>
            <a:pPr marL="174625" lvl="1" indent="-173038">
              <a:buFontTx/>
              <a:buChar char="•"/>
            </a:pPr>
            <a:endParaRPr lang="en-US" altLang="en-US" dirty="0">
              <a:solidFill>
                <a:srgbClr val="000000"/>
              </a:solidFill>
              <a:ea typeface="ＭＳ Ｐゴシック" charset="-128"/>
            </a:endParaRPr>
          </a:p>
          <a:p>
            <a:r>
              <a:rPr lang="en-US" altLang="en-US" dirty="0">
                <a:ea typeface="ＭＳ Ｐゴシック" charset="-128"/>
              </a:rPr>
              <a:t> </a:t>
            </a:r>
          </a:p>
          <a:p>
            <a:r>
              <a:rPr lang="en-US" altLang="en-US" dirty="0">
                <a:ea typeface="ＭＳ Ｐゴシック" charset="-128"/>
              </a:rPr>
              <a:t>Hispanic women were more likely to die of preeclampsia than all other racial/ethic groups combined (</a:t>
            </a:r>
            <a:r>
              <a:rPr lang="en-US" altLang="en-US" dirty="0">
                <a:solidFill>
                  <a:srgbClr val="000000"/>
                </a:solidFill>
                <a:ea typeface="ＭＳ Ｐゴシック" charset="-128"/>
              </a:rPr>
              <a:t>p&lt;.05)</a:t>
            </a:r>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pitchFamily="34" charset="0"/>
              <a:ea typeface="ＭＳ Ｐゴシック" pitchFamily="34" charset="-128"/>
            </a:endParaRPr>
          </a:p>
          <a:p>
            <a:pPr>
              <a:defRPr/>
            </a:pPr>
            <a:endParaRPr lang="en-US" dirty="0"/>
          </a:p>
        </p:txBody>
      </p:sp>
      <p:sp>
        <p:nvSpPr>
          <p:cNvPr id="4" name="Header Placeholder 3"/>
          <p:cNvSpPr>
            <a:spLocks noGrp="1"/>
          </p:cNvSpPr>
          <p:nvPr>
            <p:ph type="hdr" sz="quarter"/>
          </p:nvPr>
        </p:nvSpPr>
        <p:spPr/>
        <p:txBody>
          <a:bodyPr/>
          <a:lstStyle/>
          <a:p>
            <a:pPr>
              <a:defRPr/>
            </a:pPr>
            <a:r>
              <a:rPr lang="en-US">
                <a:solidFill>
                  <a:prstClr val="black"/>
                </a:solidFill>
              </a:rPr>
              <a:t>CA-PAMR Teaching Slide Set</a:t>
            </a:r>
          </a:p>
        </p:txBody>
      </p:sp>
      <p:sp>
        <p:nvSpPr>
          <p:cNvPr id="187396" name="Date Placeholder 4"/>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66682" indent="-294877">
              <a:defRPr>
                <a:solidFill>
                  <a:schemeClr val="tx1"/>
                </a:solidFill>
                <a:latin typeface="Arial" pitchFamily="34" charset="0"/>
                <a:cs typeface="Arial" pitchFamily="34" charset="0"/>
              </a:defRPr>
            </a:lvl2pPr>
            <a:lvl3pPr marL="1179512" indent="-235903">
              <a:defRPr>
                <a:solidFill>
                  <a:schemeClr val="tx1"/>
                </a:solidFill>
                <a:latin typeface="Arial" pitchFamily="34" charset="0"/>
                <a:cs typeface="Arial" pitchFamily="34" charset="0"/>
              </a:defRPr>
            </a:lvl3pPr>
            <a:lvl4pPr marL="1651316" indent="-235903">
              <a:defRPr>
                <a:solidFill>
                  <a:schemeClr val="tx1"/>
                </a:solidFill>
                <a:latin typeface="Arial" pitchFamily="34" charset="0"/>
                <a:cs typeface="Arial" pitchFamily="34" charset="0"/>
              </a:defRPr>
            </a:lvl4pPr>
            <a:lvl5pPr marL="2123121" indent="-235903">
              <a:defRPr>
                <a:solidFill>
                  <a:schemeClr val="tx1"/>
                </a:solidFill>
                <a:latin typeface="Arial" pitchFamily="34" charset="0"/>
                <a:cs typeface="Arial" pitchFamily="34" charset="0"/>
              </a:defRPr>
            </a:lvl5pPr>
            <a:lvl6pPr marL="2594925" indent="-235903" fontAlgn="base">
              <a:spcBef>
                <a:spcPct val="0"/>
              </a:spcBef>
              <a:spcAft>
                <a:spcPct val="0"/>
              </a:spcAft>
              <a:defRPr>
                <a:solidFill>
                  <a:schemeClr val="tx1"/>
                </a:solidFill>
                <a:latin typeface="Arial" pitchFamily="34" charset="0"/>
                <a:cs typeface="Arial" pitchFamily="34" charset="0"/>
              </a:defRPr>
            </a:lvl6pPr>
            <a:lvl7pPr marL="3066730" indent="-235903" fontAlgn="base">
              <a:spcBef>
                <a:spcPct val="0"/>
              </a:spcBef>
              <a:spcAft>
                <a:spcPct val="0"/>
              </a:spcAft>
              <a:defRPr>
                <a:solidFill>
                  <a:schemeClr val="tx1"/>
                </a:solidFill>
                <a:latin typeface="Arial" pitchFamily="34" charset="0"/>
                <a:cs typeface="Arial" pitchFamily="34" charset="0"/>
              </a:defRPr>
            </a:lvl7pPr>
            <a:lvl8pPr marL="3538534" indent="-235903" fontAlgn="base">
              <a:spcBef>
                <a:spcPct val="0"/>
              </a:spcBef>
              <a:spcAft>
                <a:spcPct val="0"/>
              </a:spcAft>
              <a:defRPr>
                <a:solidFill>
                  <a:schemeClr val="tx1"/>
                </a:solidFill>
                <a:latin typeface="Arial" pitchFamily="34" charset="0"/>
                <a:cs typeface="Arial" pitchFamily="34" charset="0"/>
              </a:defRPr>
            </a:lvl8pPr>
            <a:lvl9pPr marL="4010338" indent="-235903" fontAlgn="base">
              <a:spcBef>
                <a:spcPct val="0"/>
              </a:spcBef>
              <a:spcAft>
                <a:spcPct val="0"/>
              </a:spcAft>
              <a:defRPr>
                <a:solidFill>
                  <a:schemeClr val="tx1"/>
                </a:solidFill>
                <a:latin typeface="Arial" pitchFamily="34" charset="0"/>
                <a:cs typeface="Arial" pitchFamily="34" charset="0"/>
              </a:defRPr>
            </a:lvl9pPr>
          </a:lstStyle>
          <a:p>
            <a:pPr>
              <a:defRPr/>
            </a:pPr>
            <a:r>
              <a:rPr lang="en-US">
                <a:solidFill>
                  <a:prstClr val="black"/>
                </a:solidFill>
                <a:ea typeface="ＭＳ Ｐゴシック" pitchFamily="34" charset="-128"/>
              </a:rPr>
              <a:t>April 2012</a:t>
            </a:r>
          </a:p>
        </p:txBody>
      </p:sp>
      <p:sp>
        <p:nvSpPr>
          <p:cNvPr id="187397" name="Slide Number Placeholder 5"/>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66682" indent="-294877">
              <a:defRPr>
                <a:solidFill>
                  <a:schemeClr val="tx1"/>
                </a:solidFill>
                <a:latin typeface="Arial" pitchFamily="34" charset="0"/>
                <a:cs typeface="Arial" pitchFamily="34" charset="0"/>
              </a:defRPr>
            </a:lvl2pPr>
            <a:lvl3pPr marL="1179512" indent="-235903">
              <a:defRPr>
                <a:solidFill>
                  <a:schemeClr val="tx1"/>
                </a:solidFill>
                <a:latin typeface="Arial" pitchFamily="34" charset="0"/>
                <a:cs typeface="Arial" pitchFamily="34" charset="0"/>
              </a:defRPr>
            </a:lvl3pPr>
            <a:lvl4pPr marL="1651316" indent="-235903">
              <a:defRPr>
                <a:solidFill>
                  <a:schemeClr val="tx1"/>
                </a:solidFill>
                <a:latin typeface="Arial" pitchFamily="34" charset="0"/>
                <a:cs typeface="Arial" pitchFamily="34" charset="0"/>
              </a:defRPr>
            </a:lvl4pPr>
            <a:lvl5pPr marL="2123121" indent="-235903">
              <a:defRPr>
                <a:solidFill>
                  <a:schemeClr val="tx1"/>
                </a:solidFill>
                <a:latin typeface="Arial" pitchFamily="34" charset="0"/>
                <a:cs typeface="Arial" pitchFamily="34" charset="0"/>
              </a:defRPr>
            </a:lvl5pPr>
            <a:lvl6pPr marL="2594925" indent="-235903" fontAlgn="base">
              <a:spcBef>
                <a:spcPct val="0"/>
              </a:spcBef>
              <a:spcAft>
                <a:spcPct val="0"/>
              </a:spcAft>
              <a:defRPr>
                <a:solidFill>
                  <a:schemeClr val="tx1"/>
                </a:solidFill>
                <a:latin typeface="Arial" pitchFamily="34" charset="0"/>
                <a:cs typeface="Arial" pitchFamily="34" charset="0"/>
              </a:defRPr>
            </a:lvl6pPr>
            <a:lvl7pPr marL="3066730" indent="-235903" fontAlgn="base">
              <a:spcBef>
                <a:spcPct val="0"/>
              </a:spcBef>
              <a:spcAft>
                <a:spcPct val="0"/>
              </a:spcAft>
              <a:defRPr>
                <a:solidFill>
                  <a:schemeClr val="tx1"/>
                </a:solidFill>
                <a:latin typeface="Arial" pitchFamily="34" charset="0"/>
                <a:cs typeface="Arial" pitchFamily="34" charset="0"/>
              </a:defRPr>
            </a:lvl7pPr>
            <a:lvl8pPr marL="3538534" indent="-235903" fontAlgn="base">
              <a:spcBef>
                <a:spcPct val="0"/>
              </a:spcBef>
              <a:spcAft>
                <a:spcPct val="0"/>
              </a:spcAft>
              <a:defRPr>
                <a:solidFill>
                  <a:schemeClr val="tx1"/>
                </a:solidFill>
                <a:latin typeface="Arial" pitchFamily="34" charset="0"/>
                <a:cs typeface="Arial" pitchFamily="34" charset="0"/>
              </a:defRPr>
            </a:lvl8pPr>
            <a:lvl9pPr marL="4010338" indent="-235903" fontAlgn="base">
              <a:spcBef>
                <a:spcPct val="0"/>
              </a:spcBef>
              <a:spcAft>
                <a:spcPct val="0"/>
              </a:spcAft>
              <a:defRPr>
                <a:solidFill>
                  <a:schemeClr val="tx1"/>
                </a:solidFill>
                <a:latin typeface="Arial" pitchFamily="34" charset="0"/>
                <a:cs typeface="Arial" pitchFamily="34" charset="0"/>
              </a:defRPr>
            </a:lvl9pPr>
          </a:lstStyle>
          <a:p>
            <a:pPr>
              <a:defRPr/>
            </a:pPr>
            <a:fld id="{5689C48B-15B7-9A4A-8E2C-8006E24181CF}" type="slidenum">
              <a:rPr lang="en-US" smtClean="0">
                <a:solidFill>
                  <a:prstClr val="black"/>
                </a:solidFill>
                <a:ea typeface="ＭＳ Ｐゴシック" pitchFamily="34" charset="-128"/>
              </a:rPr>
              <a:pPr>
                <a:defRPr/>
              </a:pPr>
              <a:t>15</a:t>
            </a:fld>
            <a:endParaRPr lang="en-US">
              <a:solidFill>
                <a:prstClr val="black"/>
              </a:solidFill>
              <a:ea typeface="ＭＳ Ｐゴシック" pitchFamily="34" charset="-128"/>
            </a:endParaRPr>
          </a:p>
        </p:txBody>
      </p:sp>
      <p:sp>
        <p:nvSpPr>
          <p:cNvPr id="2" name="Footer Placeholder 1"/>
          <p:cNvSpPr>
            <a:spLocks noGrp="1"/>
          </p:cNvSpPr>
          <p:nvPr>
            <p:ph type="ftr" sz="quarter" idx="4"/>
          </p:nvPr>
        </p:nvSpPr>
        <p:spPr/>
        <p:txBody>
          <a:bodyPr/>
          <a:lstStyle/>
          <a:p>
            <a:pPr>
              <a:defRPr/>
            </a:pPr>
            <a:r>
              <a:rPr lang="en-US">
                <a:solidFill>
                  <a:prstClr val="black"/>
                </a:solidFill>
              </a:rPr>
              <a:t>For CA-PAMR Committee members and project staff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a:xfrm>
            <a:off x="2781300" y="312738"/>
            <a:ext cx="3505200" cy="2628900"/>
          </a:xfrm>
          <a:ln/>
        </p:spPr>
      </p:sp>
      <p:sp>
        <p:nvSpPr>
          <p:cNvPr id="187394" name="Notes Placeholder 2"/>
          <p:cNvSpPr>
            <a:spLocks noGrp="1"/>
          </p:cNvSpPr>
          <p:nvPr>
            <p:ph type="body" idx="1"/>
          </p:nvPr>
        </p:nvSpPr>
        <p:spPr>
          <a:xfrm>
            <a:off x="606426" y="3103564"/>
            <a:ext cx="8185150" cy="356235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pPr>
              <a:lnSpc>
                <a:spcPct val="90000"/>
              </a:lnSpc>
            </a:pPr>
            <a:endParaRPr lang="en-US" altLang="en-US" b="1" dirty="0">
              <a:solidFill>
                <a:srgbClr val="000000"/>
              </a:solidFill>
              <a:ea typeface="ＭＳ Ｐゴシック" charset="-128"/>
            </a:endParaRPr>
          </a:p>
          <a:p>
            <a:pPr>
              <a:lnSpc>
                <a:spcPct val="90000"/>
              </a:lnSpc>
            </a:pPr>
            <a:r>
              <a:rPr lang="en-US" altLang="en-US" b="1" dirty="0">
                <a:ea typeface="ＭＳ Ｐゴシック" charset="-128"/>
              </a:rPr>
              <a:t>PREVENTABILITY, also known as Chance to Alter Fatal Outcome</a:t>
            </a:r>
          </a:p>
          <a:p>
            <a:pPr>
              <a:buFontTx/>
              <a:buChar char="•"/>
            </a:pPr>
            <a:endParaRPr lang="en-US" altLang="en-US" b="1" dirty="0">
              <a:solidFill>
                <a:srgbClr val="800000"/>
              </a:solidFill>
              <a:ea typeface="ＭＳ Ｐゴシック" charset="-128"/>
            </a:endParaRPr>
          </a:p>
          <a:p>
            <a:pPr>
              <a:buFontTx/>
              <a:buChar char="•"/>
            </a:pPr>
            <a:r>
              <a:rPr lang="en-US" altLang="en-US" sz="1100" b="1" dirty="0">
                <a:solidFill>
                  <a:srgbClr val="800000"/>
                </a:solidFill>
                <a:ea typeface="ＭＳ Ｐゴシック" charset="-128"/>
              </a:rPr>
              <a:t>Overall 41%</a:t>
            </a:r>
            <a:r>
              <a:rPr lang="en-US" altLang="en-US" sz="1100" dirty="0">
                <a:ea typeface="ＭＳ Ｐゴシック" charset="-128"/>
              </a:rPr>
              <a:t> of the pregnancy-related deaths were determined by the CA-PAMR Committee to have had a good-to-strong </a:t>
            </a:r>
            <a:r>
              <a:rPr lang="en-US" altLang="en-US" sz="1100" b="1" dirty="0">
                <a:solidFill>
                  <a:srgbClr val="800000"/>
                </a:solidFill>
                <a:ea typeface="ＭＳ Ｐゴシック" charset="-128"/>
              </a:rPr>
              <a:t>chance of being prevented.</a:t>
            </a:r>
          </a:p>
          <a:p>
            <a:pPr>
              <a:buFontTx/>
              <a:buChar char="•"/>
            </a:pPr>
            <a:r>
              <a:rPr lang="en-US" altLang="en-US" sz="1100" dirty="0">
                <a:ea typeface="ＭＳ Ｐゴシック" charset="-128"/>
              </a:rPr>
              <a:t>Some causes of death are more preventable than others:  OB Hemorrhage most chance to alter outcome; AFE least chance to alter outcome</a:t>
            </a:r>
          </a:p>
          <a:p>
            <a:pPr>
              <a:buFontTx/>
              <a:buChar char="•"/>
            </a:pPr>
            <a:r>
              <a:rPr lang="en-US" altLang="en-US" sz="1100" dirty="0">
                <a:ea typeface="ＭＳ Ｐゴシック" charset="-128"/>
              </a:rPr>
              <a:t>When the chance to alter outcome was examined by causes of P-R death, the causes with the highest degree of potential preventability were: </a:t>
            </a:r>
          </a:p>
          <a:p>
            <a:pPr marL="636588" lvl="1" indent="-173038">
              <a:buFontTx/>
              <a:buChar char="•"/>
            </a:pPr>
            <a:r>
              <a:rPr lang="en-US" altLang="en-US" sz="1100" dirty="0">
                <a:ea typeface="ＭＳ Ｐゴシック" charset="-128"/>
              </a:rPr>
              <a:t>18 of the 25 cases of obstetrical hemorrhage (72%),</a:t>
            </a:r>
          </a:p>
          <a:p>
            <a:pPr marL="636588" lvl="1" indent="-173038">
              <a:buFontTx/>
              <a:buChar char="•"/>
            </a:pPr>
            <a:r>
              <a:rPr lang="en-US" altLang="en-US" sz="1100" dirty="0">
                <a:ea typeface="ＭＳ Ｐゴシック" charset="-128"/>
              </a:rPr>
              <a:t>14 of the 23 cases of sepsis/infection (61%), and </a:t>
            </a:r>
          </a:p>
          <a:p>
            <a:pPr marL="636588" lvl="1" indent="-173038">
              <a:buFontTx/>
              <a:buChar char="•"/>
            </a:pPr>
            <a:r>
              <a:rPr lang="en-US" altLang="en-US" sz="1100" dirty="0">
                <a:ea typeface="ＭＳ Ｐゴシック" charset="-128"/>
              </a:rPr>
              <a:t>27 of the 44 cases of preeclampsia (61%).</a:t>
            </a:r>
          </a:p>
          <a:p>
            <a:pPr>
              <a:buFontTx/>
              <a:buChar char="•"/>
            </a:pPr>
            <a:r>
              <a:rPr lang="en-US" altLang="en-US" sz="1100" dirty="0">
                <a:ea typeface="ＭＳ Ｐゴシック" charset="-128"/>
              </a:rPr>
              <a:t>In comparison, none of the 19 deaths from amniotic fluid embolism had a good-to-strong chance to alter outcome. </a:t>
            </a:r>
          </a:p>
          <a:p>
            <a:r>
              <a:rPr lang="en-US" altLang="en-US" sz="1100" dirty="0">
                <a:ea typeface="ＭＳ Ｐゴシック" charset="-128"/>
              </a:rPr>
              <a:t> </a:t>
            </a:r>
          </a:p>
          <a:p>
            <a:r>
              <a:rPr lang="en-US" altLang="en-US" sz="1100" b="1" dirty="0">
                <a:ea typeface="ＭＳ Ｐゴシック" charset="-128"/>
              </a:rPr>
              <a:t>Data Source: </a:t>
            </a:r>
            <a:r>
              <a:rPr lang="en-US" altLang="en-US" sz="1100" dirty="0">
                <a:ea typeface="ＭＳ Ｐゴシック" charset="-128"/>
              </a:rPr>
              <a:t>CA PAMR, Pregnancy-Related Deaths; 2002-2006 (N=257).</a:t>
            </a:r>
          </a:p>
        </p:txBody>
      </p:sp>
      <p:sp>
        <p:nvSpPr>
          <p:cNvPr id="4" name="Header Placeholder 3"/>
          <p:cNvSpPr>
            <a:spLocks noGrp="1"/>
          </p:cNvSpPr>
          <p:nvPr>
            <p:ph type="hdr" sz="quarter"/>
          </p:nvPr>
        </p:nvSpPr>
        <p:spPr/>
        <p:txBody>
          <a:bodyPr/>
          <a:lstStyle/>
          <a:p>
            <a:pPr>
              <a:defRPr/>
            </a:pPr>
            <a:r>
              <a:rPr lang="en-US">
                <a:solidFill>
                  <a:prstClr val="black"/>
                </a:solidFill>
              </a:rPr>
              <a:t>CA-PAMR Teaching Slide Set</a:t>
            </a:r>
          </a:p>
        </p:txBody>
      </p:sp>
      <p:sp>
        <p:nvSpPr>
          <p:cNvPr id="187396" name="Date Placeholder 4"/>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66682" indent="-294877">
              <a:defRPr>
                <a:solidFill>
                  <a:schemeClr val="tx1"/>
                </a:solidFill>
                <a:latin typeface="Arial" pitchFamily="34" charset="0"/>
                <a:cs typeface="Arial" pitchFamily="34" charset="0"/>
              </a:defRPr>
            </a:lvl2pPr>
            <a:lvl3pPr marL="1179512" indent="-235903">
              <a:defRPr>
                <a:solidFill>
                  <a:schemeClr val="tx1"/>
                </a:solidFill>
                <a:latin typeface="Arial" pitchFamily="34" charset="0"/>
                <a:cs typeface="Arial" pitchFamily="34" charset="0"/>
              </a:defRPr>
            </a:lvl3pPr>
            <a:lvl4pPr marL="1651316" indent="-235903">
              <a:defRPr>
                <a:solidFill>
                  <a:schemeClr val="tx1"/>
                </a:solidFill>
                <a:latin typeface="Arial" pitchFamily="34" charset="0"/>
                <a:cs typeface="Arial" pitchFamily="34" charset="0"/>
              </a:defRPr>
            </a:lvl4pPr>
            <a:lvl5pPr marL="2123121" indent="-235903">
              <a:defRPr>
                <a:solidFill>
                  <a:schemeClr val="tx1"/>
                </a:solidFill>
                <a:latin typeface="Arial" pitchFamily="34" charset="0"/>
                <a:cs typeface="Arial" pitchFamily="34" charset="0"/>
              </a:defRPr>
            </a:lvl5pPr>
            <a:lvl6pPr marL="2594925" indent="-235903" fontAlgn="base">
              <a:spcBef>
                <a:spcPct val="0"/>
              </a:spcBef>
              <a:spcAft>
                <a:spcPct val="0"/>
              </a:spcAft>
              <a:defRPr>
                <a:solidFill>
                  <a:schemeClr val="tx1"/>
                </a:solidFill>
                <a:latin typeface="Arial" pitchFamily="34" charset="0"/>
                <a:cs typeface="Arial" pitchFamily="34" charset="0"/>
              </a:defRPr>
            </a:lvl6pPr>
            <a:lvl7pPr marL="3066730" indent="-235903" fontAlgn="base">
              <a:spcBef>
                <a:spcPct val="0"/>
              </a:spcBef>
              <a:spcAft>
                <a:spcPct val="0"/>
              </a:spcAft>
              <a:defRPr>
                <a:solidFill>
                  <a:schemeClr val="tx1"/>
                </a:solidFill>
                <a:latin typeface="Arial" pitchFamily="34" charset="0"/>
                <a:cs typeface="Arial" pitchFamily="34" charset="0"/>
              </a:defRPr>
            </a:lvl7pPr>
            <a:lvl8pPr marL="3538534" indent="-235903" fontAlgn="base">
              <a:spcBef>
                <a:spcPct val="0"/>
              </a:spcBef>
              <a:spcAft>
                <a:spcPct val="0"/>
              </a:spcAft>
              <a:defRPr>
                <a:solidFill>
                  <a:schemeClr val="tx1"/>
                </a:solidFill>
                <a:latin typeface="Arial" pitchFamily="34" charset="0"/>
                <a:cs typeface="Arial" pitchFamily="34" charset="0"/>
              </a:defRPr>
            </a:lvl8pPr>
            <a:lvl9pPr marL="4010338" indent="-235903" fontAlgn="base">
              <a:spcBef>
                <a:spcPct val="0"/>
              </a:spcBef>
              <a:spcAft>
                <a:spcPct val="0"/>
              </a:spcAft>
              <a:defRPr>
                <a:solidFill>
                  <a:schemeClr val="tx1"/>
                </a:solidFill>
                <a:latin typeface="Arial" pitchFamily="34" charset="0"/>
                <a:cs typeface="Arial" pitchFamily="34" charset="0"/>
              </a:defRPr>
            </a:lvl9pPr>
          </a:lstStyle>
          <a:p>
            <a:pPr>
              <a:defRPr/>
            </a:pPr>
            <a:r>
              <a:rPr lang="en-US">
                <a:solidFill>
                  <a:prstClr val="black"/>
                </a:solidFill>
                <a:ea typeface="ＭＳ Ｐゴシック" pitchFamily="34" charset="-128"/>
              </a:rPr>
              <a:t>April 2012</a:t>
            </a:r>
          </a:p>
        </p:txBody>
      </p:sp>
      <p:sp>
        <p:nvSpPr>
          <p:cNvPr id="187397" name="Slide Number Placeholder 5"/>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66682" indent="-294877">
              <a:defRPr>
                <a:solidFill>
                  <a:schemeClr val="tx1"/>
                </a:solidFill>
                <a:latin typeface="Arial" pitchFamily="34" charset="0"/>
                <a:cs typeface="Arial" pitchFamily="34" charset="0"/>
              </a:defRPr>
            </a:lvl2pPr>
            <a:lvl3pPr marL="1179512" indent="-235903">
              <a:defRPr>
                <a:solidFill>
                  <a:schemeClr val="tx1"/>
                </a:solidFill>
                <a:latin typeface="Arial" pitchFamily="34" charset="0"/>
                <a:cs typeface="Arial" pitchFamily="34" charset="0"/>
              </a:defRPr>
            </a:lvl3pPr>
            <a:lvl4pPr marL="1651316" indent="-235903">
              <a:defRPr>
                <a:solidFill>
                  <a:schemeClr val="tx1"/>
                </a:solidFill>
                <a:latin typeface="Arial" pitchFamily="34" charset="0"/>
                <a:cs typeface="Arial" pitchFamily="34" charset="0"/>
              </a:defRPr>
            </a:lvl4pPr>
            <a:lvl5pPr marL="2123121" indent="-235903">
              <a:defRPr>
                <a:solidFill>
                  <a:schemeClr val="tx1"/>
                </a:solidFill>
                <a:latin typeface="Arial" pitchFamily="34" charset="0"/>
                <a:cs typeface="Arial" pitchFamily="34" charset="0"/>
              </a:defRPr>
            </a:lvl5pPr>
            <a:lvl6pPr marL="2594925" indent="-235903" fontAlgn="base">
              <a:spcBef>
                <a:spcPct val="0"/>
              </a:spcBef>
              <a:spcAft>
                <a:spcPct val="0"/>
              </a:spcAft>
              <a:defRPr>
                <a:solidFill>
                  <a:schemeClr val="tx1"/>
                </a:solidFill>
                <a:latin typeface="Arial" pitchFamily="34" charset="0"/>
                <a:cs typeface="Arial" pitchFamily="34" charset="0"/>
              </a:defRPr>
            </a:lvl6pPr>
            <a:lvl7pPr marL="3066730" indent="-235903" fontAlgn="base">
              <a:spcBef>
                <a:spcPct val="0"/>
              </a:spcBef>
              <a:spcAft>
                <a:spcPct val="0"/>
              </a:spcAft>
              <a:defRPr>
                <a:solidFill>
                  <a:schemeClr val="tx1"/>
                </a:solidFill>
                <a:latin typeface="Arial" pitchFamily="34" charset="0"/>
                <a:cs typeface="Arial" pitchFamily="34" charset="0"/>
              </a:defRPr>
            </a:lvl7pPr>
            <a:lvl8pPr marL="3538534" indent="-235903" fontAlgn="base">
              <a:spcBef>
                <a:spcPct val="0"/>
              </a:spcBef>
              <a:spcAft>
                <a:spcPct val="0"/>
              </a:spcAft>
              <a:defRPr>
                <a:solidFill>
                  <a:schemeClr val="tx1"/>
                </a:solidFill>
                <a:latin typeface="Arial" pitchFamily="34" charset="0"/>
                <a:cs typeface="Arial" pitchFamily="34" charset="0"/>
              </a:defRPr>
            </a:lvl8pPr>
            <a:lvl9pPr marL="4010338" indent="-235903" fontAlgn="base">
              <a:spcBef>
                <a:spcPct val="0"/>
              </a:spcBef>
              <a:spcAft>
                <a:spcPct val="0"/>
              </a:spcAft>
              <a:defRPr>
                <a:solidFill>
                  <a:schemeClr val="tx1"/>
                </a:solidFill>
                <a:latin typeface="Arial" pitchFamily="34" charset="0"/>
                <a:cs typeface="Arial" pitchFamily="34" charset="0"/>
              </a:defRPr>
            </a:lvl9pPr>
          </a:lstStyle>
          <a:p>
            <a:pPr>
              <a:defRPr/>
            </a:pPr>
            <a:fld id="{020A0BA6-9CE0-D74F-A26B-6809ADACC8CD}" type="slidenum">
              <a:rPr lang="en-US" smtClean="0">
                <a:solidFill>
                  <a:prstClr val="black"/>
                </a:solidFill>
                <a:ea typeface="ＭＳ Ｐゴシック" pitchFamily="34" charset="-128"/>
              </a:rPr>
              <a:pPr>
                <a:defRPr/>
              </a:pPr>
              <a:t>16</a:t>
            </a:fld>
            <a:endParaRPr lang="en-US">
              <a:solidFill>
                <a:prstClr val="black"/>
              </a:solidFill>
              <a:ea typeface="ＭＳ Ｐゴシック" pitchFamily="34" charset="-128"/>
            </a:endParaRPr>
          </a:p>
        </p:txBody>
      </p:sp>
      <p:sp>
        <p:nvSpPr>
          <p:cNvPr id="2" name="Footer Placeholder 1"/>
          <p:cNvSpPr>
            <a:spLocks noGrp="1"/>
          </p:cNvSpPr>
          <p:nvPr>
            <p:ph type="ftr" sz="quarter" idx="4"/>
          </p:nvPr>
        </p:nvSpPr>
        <p:spPr/>
        <p:txBody>
          <a:bodyPr/>
          <a:lstStyle/>
          <a:p>
            <a:pPr>
              <a:defRPr/>
            </a:pPr>
            <a:r>
              <a:rPr lang="en-US">
                <a:solidFill>
                  <a:prstClr val="black"/>
                </a:solidFill>
              </a:rPr>
              <a:t>For CA-PAMR Committee members and project staff</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From 2002 to 2006, there were 2,741,220 California women who gave birth or had a fetal demise and 864 women who died while pregnant or within one year of pregnancy. Initial screening yielded 344 cases for Committee review and 257 were subsequently determined to be pregnancy-related by the CA-PAMR Committee. Among the pregnancy-related deaths, nearly a quarter (n=64) were due to CVD, for an incidence rate of 2.35 CVD deaths per 100,000 live births. Among the CVD deaths, two-thirds (n=42) met criteria for cardiomyopathy (1.54 cardiomyopathy deaths per 100,000 live births) and 22 deaths were from ‘Other Cardiovascular’ causes</a:t>
            </a:r>
          </a:p>
          <a:p>
            <a:endParaRPr lang="en-US" altLang="en-US"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p:txBody>
      </p:sp>
      <p:sp>
        <p:nvSpPr>
          <p:cNvPr id="4" name="Slide Number Placeholder 3"/>
          <p:cNvSpPr>
            <a:spLocks noGrp="1"/>
          </p:cNvSpPr>
          <p:nvPr>
            <p:ph type="sldNum" sz="quarter" idx="5"/>
          </p:nvPr>
        </p:nvSpPr>
        <p:spPr/>
        <p:txBody>
          <a:bodyPr/>
          <a:lstStyle/>
          <a:p>
            <a:pPr>
              <a:defRPr/>
            </a:pPr>
            <a:fld id="{8FD7740D-A5D3-224A-B206-F416FE3CC98E}" type="slidenum">
              <a:rPr lang="en-US" smtClean="0"/>
              <a:pPr>
                <a:defRPr/>
              </a:pPr>
              <a:t>17</a:t>
            </a:fld>
            <a:endParaRPr lang="en-US"/>
          </a:p>
        </p:txBody>
      </p:sp>
    </p:spTree>
    <p:extLst>
      <p:ext uri="{BB962C8B-B14F-4D97-AF65-F5344CB8AC3E}">
        <p14:creationId xmlns:p14="http://schemas.microsoft.com/office/powerpoint/2010/main" val="2053420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From 2002 to 2006, there were 2,741,220 California women who gave birth or had a fetal demise and 864 women who died while pregnant or within one year of pregnancy. Initial screening yielded 344 cases for Committee review and 257 were subsequently determined to be pregnancy-related by the CA-PAMR Committee. Among the pregnancy-related deaths, nearly a quarter (n=64) were due to CVD, for an incidence rate of 2.35 CVD deaths per 100,000 live births. Among the CVD deaths, two-thirds (n=42) met criteria for cardiomyopathy (1.54 cardiomyopathy deaths per 100,000 live births) and 22 deaths were from ‘Other Cardiovascular’ causes</a:t>
            </a:r>
          </a:p>
          <a:p>
            <a:endParaRPr lang="en-US" altLang="en-US"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p:txBody>
      </p:sp>
      <p:sp>
        <p:nvSpPr>
          <p:cNvPr id="4" name="Slide Number Placeholder 3"/>
          <p:cNvSpPr>
            <a:spLocks noGrp="1"/>
          </p:cNvSpPr>
          <p:nvPr>
            <p:ph type="sldNum" sz="quarter" idx="5"/>
          </p:nvPr>
        </p:nvSpPr>
        <p:spPr/>
        <p:txBody>
          <a:bodyPr/>
          <a:lstStyle/>
          <a:p>
            <a:pPr>
              <a:defRPr/>
            </a:pPr>
            <a:fld id="{8FD7740D-A5D3-224A-B206-F416FE3CC98E}" type="slidenum">
              <a:rPr lang="en-US" smtClean="0"/>
              <a:pPr>
                <a:defRPr/>
              </a:pPr>
              <a:t>18</a:t>
            </a:fld>
            <a:endParaRPr lang="en-US"/>
          </a:p>
        </p:txBody>
      </p:sp>
    </p:spTree>
    <p:extLst>
      <p:ext uri="{BB962C8B-B14F-4D97-AF65-F5344CB8AC3E}">
        <p14:creationId xmlns:p14="http://schemas.microsoft.com/office/powerpoint/2010/main" val="953790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From 2002 to 2006, there were 2,741,220 California women who gave birth or had a fetal demise and 864 women who died while pregnant or within one year of pregnancy. Initial screening yielded 344 cases for Committee review and 257 were subsequently determined to be pregnancy-related by the CA-PAMR Committee. Among the pregnancy-related deaths, nearly a quarter (n=64) were due to CVD, for an incidence rate of 2.35 CVD deaths per 100,000 live births. Among the CVD deaths, two-thirds (n=42) met criteria for cardiomyopathy (1.54 cardiomyopathy deaths per 100,000 live births) and 22 deaths were from ‘Other Cardiovascular’ causes</a:t>
            </a:r>
          </a:p>
          <a:p>
            <a:endParaRPr lang="en-US" altLang="en-US"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p:txBody>
      </p:sp>
      <p:sp>
        <p:nvSpPr>
          <p:cNvPr id="4" name="Slide Number Placeholder 3"/>
          <p:cNvSpPr>
            <a:spLocks noGrp="1"/>
          </p:cNvSpPr>
          <p:nvPr>
            <p:ph type="sldNum" sz="quarter" idx="5"/>
          </p:nvPr>
        </p:nvSpPr>
        <p:spPr/>
        <p:txBody>
          <a:bodyPr/>
          <a:lstStyle/>
          <a:p>
            <a:pPr>
              <a:defRPr/>
            </a:pPr>
            <a:fld id="{8FD7740D-A5D3-224A-B206-F416FE3CC98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BA6F1B-0090-0744-A0B4-450AA06D51D3}" type="slidenum">
              <a:rPr lang="en-US"/>
              <a:pPr>
                <a:defRPr/>
              </a:pPr>
              <a:t>2</a:t>
            </a:fld>
            <a:endParaRPr lang="en-US" dirty="0"/>
          </a:p>
        </p:txBody>
      </p:sp>
      <p:sp>
        <p:nvSpPr>
          <p:cNvPr id="781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81315" name="Rectangle 3"/>
          <p:cNvSpPr>
            <a:spLocks noGrp="1" noChangeArrowheads="1"/>
          </p:cNvSpPr>
          <p:nvPr>
            <p:ph type="body" idx="1"/>
          </p:nvPr>
        </p:nvSpPr>
        <p:spPr/>
        <p:txBody>
          <a:bodyPr/>
          <a:lstStyle/>
          <a:p>
            <a:pPr eaLnBrk="1" hangingPunct="1">
              <a:defRPr/>
            </a:pPr>
            <a:r>
              <a:rPr lang="en-US" dirty="0">
                <a:cs typeface="+mn-cs"/>
              </a:rPr>
              <a:t>Talking points revised 9/28/17</a:t>
            </a:r>
          </a:p>
          <a:p>
            <a:pPr eaLnBrk="1" hangingPunct="1">
              <a:defRPr/>
            </a:pPr>
            <a:endParaRPr lang="en-US" dirty="0">
              <a:cs typeface="+mn-cs"/>
            </a:endParaRPr>
          </a:p>
          <a:p>
            <a:pPr eaLnBrk="1" hangingPunct="1">
              <a:defRPr/>
            </a:pPr>
            <a:r>
              <a:rPr lang="en-US" dirty="0">
                <a:cs typeface="+mn-cs"/>
              </a:rPr>
              <a:t>This</a:t>
            </a:r>
            <a:r>
              <a:rPr lang="en-US" baseline="0" dirty="0">
                <a:cs typeface="+mn-cs"/>
              </a:rPr>
              <a:t> toolkit is one in a series of maternal quality toolkits to </a:t>
            </a:r>
            <a:r>
              <a:rPr lang="en-US" sz="1200" b="0" i="0" kern="1200" dirty="0">
                <a:solidFill>
                  <a:schemeClr val="tx1"/>
                </a:solidFill>
                <a:effectLst/>
                <a:latin typeface="Arial" charset="0"/>
                <a:ea typeface="ＭＳ Ｐゴシック" charset="0"/>
                <a:cs typeface="ＭＳ Ｐゴシック" charset="0"/>
              </a:rPr>
              <a:t>help improve the quality of maternity care in California</a:t>
            </a:r>
          </a:p>
          <a:p>
            <a:pPr eaLnBrk="1" hangingPunct="1">
              <a:defRPr/>
            </a:pPr>
            <a:endParaRPr lang="en-US" sz="1200" b="0" i="0" kern="1200" dirty="0">
              <a:solidFill>
                <a:schemeClr val="tx1"/>
              </a:solidFill>
              <a:effectLst/>
              <a:latin typeface="Arial" charset="0"/>
              <a:ea typeface="ＭＳ Ｐゴシック" charset="0"/>
              <a:cs typeface="ＭＳ Ｐゴシック" charset="0"/>
            </a:endParaRPr>
          </a:p>
          <a:p>
            <a:pPr eaLnBrk="1" hangingPunct="1">
              <a:defRPr/>
            </a:pPr>
            <a:r>
              <a:rPr lang="en-US" sz="1200" b="0" i="0" kern="1200" dirty="0">
                <a:solidFill>
                  <a:schemeClr val="tx1"/>
                </a:solidFill>
                <a:effectLst/>
                <a:latin typeface="Arial" charset="0"/>
                <a:ea typeface="ＭＳ Ｐゴシック" charset="0"/>
                <a:cs typeface="ＭＳ Ｐゴシック" charset="0"/>
              </a:rPr>
              <a:t>These toolkits are provided free of charge to anyone and can be found</a:t>
            </a:r>
            <a:r>
              <a:rPr lang="en-US" sz="1200" b="0" i="0" kern="1200" baseline="0" dirty="0">
                <a:solidFill>
                  <a:schemeClr val="tx1"/>
                </a:solidFill>
                <a:effectLst/>
                <a:latin typeface="Arial" charset="0"/>
                <a:ea typeface="ＭＳ Ｐゴシック" charset="0"/>
                <a:cs typeface="ＭＳ Ｐゴシック" charset="0"/>
              </a:rPr>
              <a:t> on the CMQCC website.</a:t>
            </a:r>
          </a:p>
          <a:p>
            <a:pPr eaLnBrk="1" hangingPunct="1">
              <a:defRPr/>
            </a:pPr>
            <a:endParaRPr lang="en-US" sz="1200" b="0" i="0" kern="1200" baseline="0" dirty="0">
              <a:solidFill>
                <a:schemeClr val="tx1"/>
              </a:solidFill>
              <a:effectLst/>
              <a:latin typeface="Arial" charset="0"/>
              <a:ea typeface="ＭＳ Ｐゴシック" charset="0"/>
              <a:cs typeface="ＭＳ Ｐゴシック" charset="0"/>
            </a:endParaRPr>
          </a:p>
          <a:p>
            <a:pPr eaLnBrk="1" hangingPunct="1">
              <a:defRPr/>
            </a:pPr>
            <a:r>
              <a:rPr lang="en-US" sz="1200" b="0" i="0" kern="1200" baseline="0" dirty="0">
                <a:solidFill>
                  <a:schemeClr val="tx1"/>
                </a:solidFill>
                <a:effectLst/>
                <a:latin typeface="Arial" charset="0"/>
                <a:ea typeface="ＭＳ Ｐゴシック" charset="0"/>
                <a:cs typeface="ＭＳ Ｐゴシック" charset="0"/>
              </a:rPr>
              <a:t>Other toolkits in this series:  </a:t>
            </a:r>
          </a:p>
          <a:p>
            <a:pPr eaLnBrk="1" hangingPunct="1">
              <a:defRPr/>
            </a:pPr>
            <a:endParaRPr lang="en-US" sz="1200" b="0" i="0" kern="1200" baseline="0" dirty="0">
              <a:solidFill>
                <a:schemeClr val="tx1"/>
              </a:solidFill>
              <a:effectLst/>
              <a:latin typeface="Arial" charset="0"/>
              <a:ea typeface="ＭＳ Ｐゴシック" charset="0"/>
              <a:cs typeface="ＭＳ Ｐゴシック" charset="0"/>
            </a:endParaRPr>
          </a:p>
          <a:p>
            <a:r>
              <a:rPr lang="en-US" sz="1200" b="0" i="0" u="none" strike="noStrike" kern="1200" dirty="0">
                <a:solidFill>
                  <a:schemeClr val="tx1"/>
                </a:solidFill>
                <a:effectLst/>
                <a:latin typeface="Arial" charset="0"/>
                <a:ea typeface="ＭＳ Ｐゴシック" charset="0"/>
                <a:cs typeface="ＭＳ Ｐゴシック" charset="0"/>
                <a:hlinkClick r:id="rId3"/>
              </a:rPr>
              <a:t>Improving Health Care Response to Obstetric Hemorrhage, V2.0</a:t>
            </a:r>
            <a:r>
              <a:rPr lang="en-US" sz="1200" b="0" i="0" kern="1200" dirty="0">
                <a:solidFill>
                  <a:schemeClr val="tx1"/>
                </a:solidFill>
                <a:effectLst/>
                <a:latin typeface="Arial" charset="0"/>
                <a:ea typeface="ＭＳ Ｐゴシック" charset="0"/>
                <a:cs typeface="ＭＳ Ｐゴシック" charset="0"/>
              </a:rPr>
              <a:t>, 2015 (V1.0 released in 2010)</a:t>
            </a:r>
          </a:p>
          <a:p>
            <a:r>
              <a:rPr lang="en-US" sz="1200" b="0" i="0" u="none" strike="noStrike" kern="1200" dirty="0">
                <a:solidFill>
                  <a:schemeClr val="tx1"/>
                </a:solidFill>
                <a:effectLst/>
                <a:latin typeface="Arial" charset="0"/>
                <a:ea typeface="ＭＳ Ｐゴシック" charset="0"/>
                <a:cs typeface="ＭＳ Ｐゴシック" charset="0"/>
                <a:hlinkClick r:id="rId4"/>
              </a:rPr>
              <a:t>Improving Health Care Response to Preeclampsia</a:t>
            </a:r>
            <a:r>
              <a:rPr lang="en-US" sz="1200" b="0" i="0" kern="1200" dirty="0">
                <a:solidFill>
                  <a:schemeClr val="tx1"/>
                </a:solidFill>
                <a:effectLst/>
                <a:latin typeface="Arial" charset="0"/>
                <a:ea typeface="ＭＳ Ｐゴシック" charset="0"/>
                <a:cs typeface="ＭＳ Ｐゴシック" charset="0"/>
              </a:rPr>
              <a:t>, 2014</a:t>
            </a:r>
          </a:p>
          <a:p>
            <a:r>
              <a:rPr lang="en-US" sz="1200" b="0" i="0" u="none" strike="noStrike" kern="1200" dirty="0">
                <a:solidFill>
                  <a:schemeClr val="tx1"/>
                </a:solidFill>
                <a:effectLst/>
                <a:latin typeface="Arial" charset="0"/>
                <a:ea typeface="ＭＳ Ｐゴシック" charset="0"/>
                <a:cs typeface="ＭＳ Ｐゴシック" charset="0"/>
                <a:hlinkClick r:id="rId5"/>
              </a:rPr>
              <a:t>Elimination of Non-medically Indicated (Elective) Deliveries Before 39 Weeks Gestational Age</a:t>
            </a:r>
            <a:r>
              <a:rPr lang="en-US" sz="1200" b="0" i="0" kern="1200" dirty="0">
                <a:solidFill>
                  <a:schemeClr val="tx1"/>
                </a:solidFill>
                <a:effectLst/>
                <a:latin typeface="Arial" charset="0"/>
                <a:ea typeface="ＭＳ Ｐゴシック" charset="0"/>
                <a:cs typeface="ＭＳ Ｐゴシック" charset="0"/>
              </a:rPr>
              <a:t>, 2010 (Licensed to March of Dimes)</a:t>
            </a:r>
          </a:p>
          <a:p>
            <a:endParaRPr lang="en-US" sz="1200" b="1" i="0" kern="1200" dirty="0">
              <a:solidFill>
                <a:schemeClr val="tx1"/>
              </a:solidFill>
              <a:effectLst/>
              <a:latin typeface="Arial" charset="0"/>
              <a:ea typeface="ＭＳ Ｐゴシック" charset="0"/>
              <a:cs typeface="ＭＳ Ｐゴシック" charset="0"/>
            </a:endParaRPr>
          </a:p>
          <a:p>
            <a:r>
              <a:rPr lang="en-US" sz="1200" b="1" i="0" kern="1200" dirty="0">
                <a:solidFill>
                  <a:schemeClr val="tx1"/>
                </a:solidFill>
                <a:effectLst/>
                <a:latin typeface="Arial" charset="0"/>
                <a:ea typeface="ＭＳ Ｐゴシック" charset="0"/>
                <a:cs typeface="ＭＳ Ｐゴシック" charset="0"/>
              </a:rPr>
              <a:t>Toolkits in process:</a:t>
            </a:r>
            <a:endParaRPr lang="en-US" sz="1200" b="0" i="0" kern="1200" dirty="0">
              <a:solidFill>
                <a:schemeClr val="tx1"/>
              </a:solidFill>
              <a:effectLst/>
              <a:latin typeface="Arial" charset="0"/>
              <a:ea typeface="ＭＳ Ｐゴシック" charset="0"/>
              <a:cs typeface="ＭＳ Ｐゴシック" charset="0"/>
            </a:endParaRPr>
          </a:p>
          <a:p>
            <a:r>
              <a:rPr lang="en-US" sz="1200" b="0" i="0" u="none" strike="noStrike" kern="1200" dirty="0">
                <a:solidFill>
                  <a:schemeClr val="tx1"/>
                </a:solidFill>
                <a:effectLst/>
                <a:latin typeface="Arial" charset="0"/>
                <a:ea typeface="ＭＳ Ｐゴシック" charset="0"/>
                <a:cs typeface="ＭＳ Ｐゴシック" charset="0"/>
                <a:hlinkClick r:id="rId6"/>
              </a:rPr>
              <a:t>Improving Health Care Response</a:t>
            </a:r>
            <a:r>
              <a:rPr lang="en-US" sz="1200" b="0" i="0" u="none" strike="noStrike" kern="1200" dirty="0">
                <a:solidFill>
                  <a:schemeClr val="tx1"/>
                </a:solidFill>
                <a:effectLst/>
                <a:latin typeface="Arial" charset="0"/>
                <a:ea typeface="ＭＳ Ｐゴシック" charset="0"/>
                <a:cs typeface="ＭＳ Ｐゴシック" charset="0"/>
                <a:hlinkClick r:id="rId7"/>
              </a:rPr>
              <a:t> </a:t>
            </a:r>
            <a:r>
              <a:rPr lang="en-US" sz="1200" b="0" i="0" u="none" strike="noStrike" kern="1200" dirty="0">
                <a:solidFill>
                  <a:schemeClr val="tx1"/>
                </a:solidFill>
                <a:effectLst/>
                <a:latin typeface="Arial" charset="0"/>
                <a:ea typeface="ＭＳ Ｐゴシック" charset="0"/>
                <a:cs typeface="ＭＳ Ｐゴシック" charset="0"/>
                <a:hlinkClick r:id="rId6"/>
              </a:rPr>
              <a:t>to Maternal Venous Thromboembolism</a:t>
            </a:r>
            <a:r>
              <a:rPr lang="en-US" sz="1200" b="0" i="0" kern="1200" dirty="0">
                <a:solidFill>
                  <a:schemeClr val="tx1"/>
                </a:solidFill>
                <a:effectLst/>
                <a:latin typeface="Arial" charset="0"/>
                <a:ea typeface="ＭＳ Ｐゴシック" charset="0"/>
                <a:cs typeface="ＭＳ Ｐゴシック" charset="0"/>
              </a:rPr>
              <a:t> (forthcoming)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ea typeface="ＭＳ Ｐゴシック" charset="-128"/>
            </a:endParaRPr>
          </a:p>
          <a:p>
            <a:r>
              <a:rPr lang="en-US" altLang="x-none" dirty="0">
                <a:ea typeface="ＭＳ Ｐゴシック" charset="-128"/>
              </a:rPr>
              <a:t>The most frequent diagnoses among the Other Cardiovascular category (n=22) were pulmonary hypertension (n=7) and aortic dissection (n=5).</a:t>
            </a:r>
          </a:p>
          <a:p>
            <a:endParaRPr lang="en-US" altLang="x-none" dirty="0">
              <a:ea typeface="ＭＳ Ｐゴシック" charset="-128"/>
            </a:endParaRPr>
          </a:p>
          <a:p>
            <a:endParaRPr lang="en-US" altLang="x-none" b="1" dirty="0">
              <a:ea typeface="ＭＳ Ｐゴシック" charset="-128"/>
            </a:endParaRPr>
          </a:p>
          <a:p>
            <a:r>
              <a:rPr lang="en-US" altLang="x-none" b="1" dirty="0">
                <a:ea typeface="ＭＳ Ｐゴシック" charset="-128"/>
              </a:rPr>
              <a:t>Data Source: </a:t>
            </a:r>
            <a:r>
              <a:rPr lang="en-US" altLang="x-none" dirty="0">
                <a:ea typeface="ＭＳ Ｐゴシック" charset="-128"/>
              </a:rPr>
              <a:t>CA PAMR, Pregnancy-Related Deaths; 2002-2006 (N=257).</a:t>
            </a:r>
          </a:p>
          <a:p>
            <a:r>
              <a:rPr lang="en-US" altLang="x-none" dirty="0">
                <a:ea typeface="ＭＳ Ｐゴシック" charset="-128"/>
              </a:rPr>
              <a:t>Hameed A, Lawton E, McCain CL, et al. Pregnancy-Related Cardiovascular Deaths in California: Beyond Peripartum Cardiomyopathy. </a:t>
            </a:r>
            <a:r>
              <a:rPr lang="en-US" altLang="x-none" i="1" dirty="0">
                <a:ea typeface="ＭＳ Ｐゴシック" charset="-128"/>
              </a:rPr>
              <a:t>American Journal of Obstetrics and Gynecology</a:t>
            </a:r>
            <a:r>
              <a:rPr lang="en-US" altLang="x-none" dirty="0">
                <a:ea typeface="ＭＳ Ｐゴシック" charset="-128"/>
              </a:rPr>
              <a:t> 2015; DOI: 10.1016/j.ajog.2015.05.008 </a:t>
            </a: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20</a:t>
            </a:fld>
            <a:endParaRPr lang="en-US"/>
          </a:p>
        </p:txBody>
      </p:sp>
    </p:spTree>
    <p:extLst>
      <p:ext uri="{BB962C8B-B14F-4D97-AF65-F5344CB8AC3E}">
        <p14:creationId xmlns:p14="http://schemas.microsoft.com/office/powerpoint/2010/main" val="820484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Women who died from CVD were more likely than the California birth cohort to have public insurance (62.5% versus 47% respectively, p&lt;.01) and were significantly less likely than the California birth cohort to have had adequate prenatal care (p&lt;.05) </a:t>
            </a:r>
          </a:p>
          <a:p>
            <a:endParaRPr lang="en-US" altLang="en-US" dirty="0">
              <a:ea typeface="ＭＳ Ｐゴシック" charset="-128"/>
            </a:endParaRPr>
          </a:p>
          <a:p>
            <a:r>
              <a:rPr lang="en-US" altLang="en-US" dirty="0">
                <a:ea typeface="ＭＳ Ｐゴシック" charset="-128"/>
              </a:rPr>
              <a:t>Women who died from CVD had a higher frequency of documented substance use than women who died from non-CVD causes (23.7% versus 9.4%, p&lt;.01) (Table 3). When self-reported alcohol and tobacco use were included, the proportion of any substance use during pregnancy or the postpartum period rose to 32.8% among women with CVD deaths compared to 16.1% among non-CVD pregnancy-related deaths (p&lt;.01). The</a:t>
            </a:r>
          </a:p>
          <a:p>
            <a:r>
              <a:rPr lang="en-US" altLang="en-US" dirty="0">
                <a:ea typeface="ＭＳ Ｐゴシック" charset="-128"/>
              </a:rPr>
              <a:t>most prevalent underlying conditions among women who died from CVD were obesity (37.5%) based on pre-pregnancy body mass index (BMI) and hypertension. One fifth (20.3%) of the women who died from CVD had a concomitant diagnosis of hypertension (n=8) or preeclampsia (n=4) which was slightly more than non-CVD deaths (16.6%). No differences in parity were noted</a:t>
            </a:r>
          </a:p>
          <a:p>
            <a:endParaRPr lang="en-US" altLang="en-US" dirty="0">
              <a:ea typeface="ＭＳ Ｐゴシック" charset="-128"/>
            </a:endParaRPr>
          </a:p>
          <a:p>
            <a:endParaRPr lang="en-US" altLang="en-US" b="1"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a:p>
            <a:endParaRPr lang="en-US" altLang="en-US"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21</a:t>
            </a:fld>
            <a:endParaRPr lang="en-US"/>
          </a:p>
        </p:txBody>
      </p:sp>
    </p:spTree>
    <p:extLst>
      <p:ext uri="{BB962C8B-B14F-4D97-AF65-F5344CB8AC3E}">
        <p14:creationId xmlns:p14="http://schemas.microsoft.com/office/powerpoint/2010/main" val="3155962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ea typeface="ＭＳ Ｐゴシック" charset="-128"/>
            </a:endParaRPr>
          </a:p>
          <a:p>
            <a:r>
              <a:rPr lang="en-US" altLang="x-none" dirty="0">
                <a:ea typeface="ＭＳ Ｐゴシック" charset="-128"/>
              </a:rPr>
              <a:t>Two women (3.1%) had a known history of CVD when they entered prenatal care and five (7.8%) were diagnosed during pregnancy. Twenty-six (40.6%) were diagnosed in the intra- or postpartum periods, and the remaining 31 (48.4%) had a postmortem CVD diagnosis </a:t>
            </a:r>
          </a:p>
          <a:p>
            <a:endParaRPr lang="en-US" altLang="x-none" dirty="0">
              <a:ea typeface="ＭＳ Ｐゴシック" charset="-128"/>
            </a:endParaRPr>
          </a:p>
          <a:p>
            <a:endParaRPr lang="en-US" altLang="x-none" b="1" dirty="0">
              <a:ea typeface="ＭＳ Ｐゴシック" charset="-128"/>
            </a:endParaRPr>
          </a:p>
          <a:p>
            <a:r>
              <a:rPr lang="en-US" altLang="x-none" b="1" dirty="0">
                <a:ea typeface="ＭＳ Ｐゴシック" charset="-128"/>
              </a:rPr>
              <a:t>Data Source: </a:t>
            </a:r>
            <a:r>
              <a:rPr lang="en-US" altLang="x-none" dirty="0">
                <a:ea typeface="ＭＳ Ｐゴシック" charset="-128"/>
              </a:rPr>
              <a:t>CA PAMR, Pregnancy-Related Deaths; 2002-2006 (N=257).</a:t>
            </a:r>
          </a:p>
          <a:p>
            <a:r>
              <a:rPr lang="en-US" altLang="x-none" dirty="0">
                <a:ea typeface="ＭＳ Ｐゴシック" charset="-128"/>
              </a:rPr>
              <a:t>Hameed A, Lawton E, McCain CL, et al. Pregnancy-Related Cardiovascular Deaths in California: Beyond Peripartum Cardiomyopathy. </a:t>
            </a:r>
            <a:r>
              <a:rPr lang="en-US" altLang="x-none" i="1" dirty="0">
                <a:ea typeface="ＭＳ Ｐゴシック" charset="-128"/>
              </a:rPr>
              <a:t>American Journal of Obstetrics and Gynecology</a:t>
            </a:r>
            <a:r>
              <a:rPr lang="en-US" altLang="x-none" dirty="0">
                <a:ea typeface="ＭＳ Ｐゴシック" charset="-128"/>
              </a:rPr>
              <a:t> 2015; DOI: 10.1016/j.ajog.2015.05.008 </a:t>
            </a:r>
          </a:p>
          <a:p>
            <a:endParaRPr lang="en-US" altLang="x-none" dirty="0">
              <a:ea typeface="ＭＳ Ｐゴシック" charset="-128"/>
            </a:endParaRPr>
          </a:p>
        </p:txBody>
      </p:sp>
      <p:sp>
        <p:nvSpPr>
          <p:cNvPr id="4" name="Slide Number Placeholder 3"/>
          <p:cNvSpPr>
            <a:spLocks noGrp="1"/>
          </p:cNvSpPr>
          <p:nvPr>
            <p:ph type="sldNum" sz="quarter" idx="5"/>
          </p:nvPr>
        </p:nvSpPr>
        <p:spPr/>
        <p:txBody>
          <a:bodyPr/>
          <a:lstStyle/>
          <a:p>
            <a:pPr>
              <a:defRPr/>
            </a:pPr>
            <a:fld id="{DFFA9CD5-BA57-C94C-BB8D-F4FB77A0D2BC}"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ea typeface="ＭＳ Ｐゴシック" charset="-128"/>
            </a:endParaRPr>
          </a:p>
          <a:p>
            <a:r>
              <a:rPr lang="en-US" sz="1200" b="0" i="0" kern="1200" dirty="0">
                <a:solidFill>
                  <a:schemeClr val="tx1"/>
                </a:solidFill>
                <a:effectLst/>
                <a:latin typeface="Arial" charset="0"/>
                <a:ea typeface="ＭＳ Ｐゴシック" charset="0"/>
                <a:cs typeface="ＭＳ Ｐゴシック" charset="0"/>
              </a:rPr>
              <a:t>No additional talking points</a:t>
            </a:r>
          </a:p>
          <a:p>
            <a:endParaRPr lang="en-US" altLang="x-none" sz="1200" b="0" i="0" kern="1200" dirty="0">
              <a:solidFill>
                <a:schemeClr val="tx1"/>
              </a:solidFill>
              <a:effectLst/>
              <a:latin typeface="Arial" charset="0"/>
              <a:ea typeface="ＭＳ Ｐゴシック" charset="0"/>
              <a:cs typeface="ＭＳ Ｐゴシック" charset="0"/>
            </a:endParaRPr>
          </a:p>
          <a:p>
            <a:endParaRPr lang="en-US" altLang="x-none" b="1" dirty="0">
              <a:ea typeface="ＭＳ Ｐゴシック" charset="-128"/>
            </a:endParaRPr>
          </a:p>
          <a:p>
            <a:r>
              <a:rPr lang="en-US" altLang="x-none" b="1" dirty="0">
                <a:ea typeface="ＭＳ Ｐゴシック" charset="-128"/>
              </a:rPr>
              <a:t>Data Source: </a:t>
            </a:r>
            <a:r>
              <a:rPr lang="en-US" altLang="x-none" dirty="0">
                <a:ea typeface="ＭＳ Ｐゴシック" charset="-128"/>
              </a:rPr>
              <a:t>CA PAMR, Pregnancy-Related Deaths; 2002-2006 (N=257).</a:t>
            </a:r>
          </a:p>
          <a:p>
            <a:r>
              <a:rPr lang="en-US" altLang="x-none" dirty="0">
                <a:ea typeface="ＭＳ Ｐゴシック" charset="-128"/>
              </a:rPr>
              <a:t>Hameed A, Lawton E, McCain CL, et al. Pregnancy-Related Cardiovascular Deaths in California: Beyond Peripartum Cardiomyopathy. </a:t>
            </a:r>
            <a:r>
              <a:rPr lang="en-US" altLang="x-none" i="1" dirty="0">
                <a:ea typeface="ＭＳ Ｐゴシック" charset="-128"/>
              </a:rPr>
              <a:t>American Journal of Obstetrics and Gynecology</a:t>
            </a:r>
            <a:r>
              <a:rPr lang="en-US" altLang="x-none" dirty="0">
                <a:ea typeface="ＭＳ Ｐゴシック" charset="-128"/>
              </a:rPr>
              <a:t> 2015; DOI: 10.1016/j.ajog.2015.05.008 </a:t>
            </a:r>
          </a:p>
          <a:p>
            <a:pPr>
              <a:defRPr/>
            </a:pPr>
            <a:endParaRPr lang="en-US" dirty="0"/>
          </a:p>
        </p:txBody>
      </p:sp>
      <p:sp>
        <p:nvSpPr>
          <p:cNvPr id="4" name="Slide Number Placeholder 3"/>
          <p:cNvSpPr>
            <a:spLocks noGrp="1"/>
          </p:cNvSpPr>
          <p:nvPr>
            <p:ph type="sldNum" sz="quarter" idx="5"/>
          </p:nvPr>
        </p:nvSpPr>
        <p:spPr/>
        <p:txBody>
          <a:bodyPr/>
          <a:lstStyle/>
          <a:p>
            <a:pPr>
              <a:defRPr/>
            </a:pPr>
            <a:fld id="{04FDFE39-7571-A74B-99F9-0C09A534E184}"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b="1" dirty="0">
              <a:ea typeface="ＭＳ Ｐゴシック" charset="-128"/>
            </a:endParaRPr>
          </a:p>
          <a:p>
            <a:r>
              <a:rPr lang="en-US" altLang="en-US" dirty="0">
                <a:ea typeface="ＭＳ Ｐゴシック" charset="-128"/>
              </a:rPr>
              <a:t>Among all CVD pregnancy-related deaths, one (1.6%) occurred prior to delivery and 70.3% occurred in the early postpartum period, i.e., &lt;42 days from delivery. Deaths among women with CVD, however, were more likely to occur beyond the six-week postpartum period compared to women with non-CVD deaths (29.7% versus 7.3%, p&lt;.001). Only five percent of Other Cardiovascular deaths occurred in the late postpartum period compared to 40% of all cardiomyopathy deaths and 55% of dilated cardiomyopathy death</a:t>
            </a:r>
            <a:endParaRPr lang="en-US" altLang="en-US" b="1" dirty="0">
              <a:ea typeface="ＭＳ Ｐゴシック" charset="-128"/>
            </a:endParaRPr>
          </a:p>
          <a:p>
            <a:endParaRPr lang="en-US" altLang="en-US" b="1" dirty="0">
              <a:ea typeface="ＭＳ Ｐゴシック" charset="-128"/>
            </a:endParaRPr>
          </a:p>
          <a:p>
            <a:endParaRPr lang="en-US" altLang="en-US" b="1"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a:p>
            <a:endParaRPr lang="en-US" altLang="en-US" dirty="0">
              <a:ea typeface="ＭＳ Ｐゴシック" charset="-128"/>
            </a:endParaRPr>
          </a:p>
          <a:p>
            <a:endParaRPr lang="en-US" altLang="en-US" dirty="0">
              <a:ea typeface="ＭＳ Ｐゴシック" charset="-128"/>
            </a:endParaRPr>
          </a:p>
        </p:txBody>
      </p:sp>
      <p:sp>
        <p:nvSpPr>
          <p:cNvPr id="4" name="Slide Number Placeholder 3"/>
          <p:cNvSpPr>
            <a:spLocks noGrp="1"/>
          </p:cNvSpPr>
          <p:nvPr>
            <p:ph type="sldNum" sz="quarter" idx="5"/>
          </p:nvPr>
        </p:nvSpPr>
        <p:spPr/>
        <p:txBody>
          <a:bodyPr/>
          <a:lstStyle/>
          <a:p>
            <a:pPr>
              <a:defRPr/>
            </a:pPr>
            <a:fld id="{C2924F47-3A95-9D42-A31B-221C6DFFA62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b="1" dirty="0">
              <a:ea typeface="ＭＳ Ｐゴシック" charset="-128"/>
            </a:endParaRPr>
          </a:p>
          <a:p>
            <a:r>
              <a:rPr lang="en-US" altLang="en-US" dirty="0">
                <a:ea typeface="ＭＳ Ｐゴシック" charset="-128"/>
              </a:rPr>
              <a:t>Health care provider factors contributed to 68.8% of CVD deaths overall</a:t>
            </a:r>
          </a:p>
          <a:p>
            <a:endParaRPr lang="en-US" altLang="en-US" dirty="0">
              <a:ea typeface="ＭＳ Ｐゴシック" charset="-128"/>
            </a:endParaRPr>
          </a:p>
          <a:p>
            <a:r>
              <a:rPr lang="en-US" altLang="en-US" dirty="0">
                <a:ea typeface="ＭＳ Ｐゴシック" charset="-128"/>
              </a:rPr>
              <a:t>Health care provider factors included delayed diagnosis (60.9%), ineffective treatment (39.1%), misdiagnosis (37.5%), failure to refer or consult (29.7%) and lack of continuity of care (26.6%). Management inadequacies centered on insufficient use of hypertensive medications and misdiagnosis of eight cases either as “new-onset asthma” or other respiratory illness.</a:t>
            </a:r>
          </a:p>
          <a:p>
            <a:endParaRPr lang="en-US" altLang="en-US" dirty="0">
              <a:ea typeface="ＭＳ Ｐゴシック" charset="-128"/>
            </a:endParaRPr>
          </a:p>
          <a:p>
            <a:endParaRPr lang="en-US" altLang="en-US" b="1"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a:p>
            <a:endParaRPr lang="en-US" altLang="en-US" dirty="0">
              <a:ea typeface="ＭＳ Ｐゴシック" charset="-128"/>
            </a:endParaRPr>
          </a:p>
          <a:p>
            <a:endParaRPr lang="en-US" altLang="en-US"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25</a:t>
            </a:fld>
            <a:endParaRPr lang="en-US"/>
          </a:p>
        </p:txBody>
      </p:sp>
    </p:spTree>
    <p:extLst>
      <p:ext uri="{BB962C8B-B14F-4D97-AF65-F5344CB8AC3E}">
        <p14:creationId xmlns:p14="http://schemas.microsoft.com/office/powerpoint/2010/main" val="3494999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b="1" dirty="0">
              <a:ea typeface="ＭＳ Ｐゴシック" charset="-128"/>
            </a:endParaRPr>
          </a:p>
          <a:p>
            <a:r>
              <a:rPr lang="en-US" altLang="x-none" dirty="0">
                <a:ea typeface="ＭＳ Ｐゴシック" charset="-128"/>
              </a:rPr>
              <a:t>Patient factors contributed to 70.3% of CVD deaths</a:t>
            </a:r>
          </a:p>
          <a:p>
            <a:endParaRPr lang="en-US" altLang="x-none" dirty="0">
              <a:ea typeface="ＭＳ Ｐゴシック" charset="-128"/>
            </a:endParaRPr>
          </a:p>
          <a:p>
            <a:r>
              <a:rPr lang="en-US" altLang="x-none" dirty="0">
                <a:ea typeface="ＭＳ Ｐゴシック" charset="-128"/>
              </a:rPr>
              <a:t>Contributing patient factors included underlying medical conditions (64.1%), delay in seeking care (31.3%), obesity (28.1%), presumed or potential lack of awareness regarding the significance of their condition (21.9%), and substance abuse (18.8%).</a:t>
            </a:r>
          </a:p>
          <a:p>
            <a:endParaRPr lang="en-US" altLang="x-none" b="1" dirty="0">
              <a:ea typeface="ＭＳ Ｐゴシック" charset="-128"/>
            </a:endParaRPr>
          </a:p>
          <a:p>
            <a:r>
              <a:rPr lang="en-US" altLang="x-none" b="1" dirty="0">
                <a:ea typeface="ＭＳ Ｐゴシック" charset="-128"/>
              </a:rPr>
              <a:t>Data Source: </a:t>
            </a:r>
            <a:r>
              <a:rPr lang="en-US" altLang="x-none" dirty="0">
                <a:ea typeface="ＭＳ Ｐゴシック" charset="-128"/>
              </a:rPr>
              <a:t>CA PAMR, Pregnancy-Related Deaths; 2002-2006 (N=257).</a:t>
            </a:r>
          </a:p>
          <a:p>
            <a:r>
              <a:rPr lang="en-US" altLang="x-none" dirty="0">
                <a:ea typeface="ＭＳ Ｐゴシック" charset="-128"/>
              </a:rPr>
              <a:t>Hameed A, Lawton E, McCain CL, et al. Pregnancy-Related Cardiovascular Deaths in California: Beyond Peripartum Cardiomyopathy. </a:t>
            </a:r>
            <a:r>
              <a:rPr lang="en-US" altLang="x-none" i="1" dirty="0">
                <a:ea typeface="ＭＳ Ｐゴシック" charset="-128"/>
              </a:rPr>
              <a:t>American Journal of Obstetrics and Gynecology</a:t>
            </a:r>
            <a:r>
              <a:rPr lang="en-US" altLang="x-none" dirty="0">
                <a:ea typeface="ＭＳ Ｐゴシック" charset="-128"/>
              </a:rPr>
              <a:t> 2015; DOI: 10.1016/j.ajog.2015.05.008 </a:t>
            </a:r>
          </a:p>
          <a:p>
            <a:endParaRPr lang="en-US" altLang="x-none"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26</a:t>
            </a:fld>
            <a:endParaRPr lang="en-US"/>
          </a:p>
        </p:txBody>
      </p:sp>
    </p:spTree>
    <p:extLst>
      <p:ext uri="{BB962C8B-B14F-4D97-AF65-F5344CB8AC3E}">
        <p14:creationId xmlns:p14="http://schemas.microsoft.com/office/powerpoint/2010/main" val="769548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9/27/17</a:t>
            </a:r>
          </a:p>
          <a:p>
            <a:endParaRPr lang="en-US" altLang="x-none" dirty="0">
              <a:solidFill>
                <a:srgbClr val="000000"/>
              </a:solidFill>
              <a:ea typeface="ＭＳ Ｐゴシック" charset="-128"/>
            </a:endParaRPr>
          </a:p>
          <a:p>
            <a:r>
              <a:rPr lang="en-US" sz="1200" kern="1200" dirty="0">
                <a:solidFill>
                  <a:schemeClr val="tx1"/>
                </a:solidFill>
                <a:effectLst/>
                <a:latin typeface="Arial" charset="0"/>
                <a:ea typeface="ＭＳ Ｐゴシック" charset="0"/>
                <a:cs typeface="ＭＳ Ｐゴシック" charset="0"/>
              </a:rPr>
              <a:t>The Committee assessed preventability as the chance to alter the fatal outcome, categorized as 1) strong; 2) good; 3) some; or 4) none. The case was considered preventable when specific and feasible actions, if implemented, might have changed the course of the woman’s trajectory and resulted in a non-fatal outcome.  This determination was made by consensus</a:t>
            </a:r>
            <a:endParaRPr lang="en-US" altLang="x-none" dirty="0">
              <a:solidFill>
                <a:srgbClr val="000000"/>
              </a:solidFill>
              <a:ea typeface="ＭＳ Ｐゴシック" charset="-128"/>
            </a:endParaRPr>
          </a:p>
          <a:p>
            <a:endParaRPr lang="en-US" altLang="x-none" dirty="0">
              <a:solidFill>
                <a:srgbClr val="000000"/>
              </a:solidFill>
              <a:ea typeface="ＭＳ Ｐゴシック" charset="-128"/>
            </a:endParaRPr>
          </a:p>
          <a:p>
            <a:r>
              <a:rPr lang="en-US" altLang="x-none" dirty="0">
                <a:ea typeface="ＭＳ Ｐゴシック" charset="-128"/>
              </a:rPr>
              <a:t>the CA-PAMR Committee determined that there was a good-to-strong chance to alter the outcome in 23.8% of the cardiovascular deaths.</a:t>
            </a:r>
          </a:p>
          <a:p>
            <a:r>
              <a:rPr lang="en-US" sz="1200" kern="1200" dirty="0">
                <a:solidFill>
                  <a:schemeClr val="tx1"/>
                </a:solidFill>
                <a:effectLst/>
                <a:latin typeface="Arial" charset="0"/>
                <a:ea typeface="ＭＳ Ｐゴシック" charset="0"/>
                <a:cs typeface="ＭＳ Ｐゴシック" charset="0"/>
              </a:rPr>
              <a:t>Overall, 41% of all of the pregnancy-related</a:t>
            </a:r>
            <a:r>
              <a:rPr lang="en-US" sz="1200" kern="1200" baseline="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deaths had a good-to-strong chance of preventability. </a:t>
            </a:r>
            <a:endParaRPr lang="en-US" altLang="x-none" dirty="0">
              <a:solidFill>
                <a:srgbClr val="000000"/>
              </a:solidFill>
              <a:ea typeface="ＭＳ Ｐゴシック" charset="-128"/>
            </a:endParaRPr>
          </a:p>
          <a:p>
            <a:endParaRPr lang="en-US" altLang="x-none" dirty="0">
              <a:solidFill>
                <a:srgbClr val="000000"/>
              </a:solidFill>
              <a:ea typeface="ＭＳ Ｐゴシック" charset="-128"/>
            </a:endParaRPr>
          </a:p>
          <a:p>
            <a:endParaRPr lang="en-US" altLang="x-none" dirty="0">
              <a:solidFill>
                <a:srgbClr val="000000"/>
              </a:solidFill>
              <a:ea typeface="ＭＳ Ｐゴシック" charset="-128"/>
            </a:endParaRPr>
          </a:p>
          <a:p>
            <a:endParaRPr lang="en-US" altLang="x-none" b="1" dirty="0">
              <a:ea typeface="ＭＳ Ｐゴシック" charset="-128"/>
            </a:endParaRPr>
          </a:p>
          <a:p>
            <a:r>
              <a:rPr lang="en-US" altLang="x-none" b="1" dirty="0">
                <a:ea typeface="ＭＳ Ｐゴシック" charset="-128"/>
              </a:rPr>
              <a:t>Data Source: </a:t>
            </a:r>
            <a:r>
              <a:rPr lang="en-US" altLang="x-none" dirty="0">
                <a:ea typeface="ＭＳ Ｐゴシック" charset="-128"/>
              </a:rPr>
              <a:t>CA PAMR, Pregnancy-Related Deaths; 2002-2006 (N=257).</a:t>
            </a:r>
          </a:p>
          <a:p>
            <a:r>
              <a:rPr lang="en-US" altLang="x-none" dirty="0">
                <a:ea typeface="ＭＳ Ｐゴシック" charset="-128"/>
              </a:rPr>
              <a:t>Hameed A, Lawton E, McCain CL, et al. Pregnancy-Related Cardiovascular Deaths in California: Beyond Peripartum Cardiomyopathy. </a:t>
            </a:r>
            <a:r>
              <a:rPr lang="en-US" altLang="x-none" i="1" dirty="0">
                <a:ea typeface="ＭＳ Ｐゴシック" charset="-128"/>
              </a:rPr>
              <a:t>American Journal of Obstetrics and Gynecology</a:t>
            </a:r>
            <a:r>
              <a:rPr lang="en-US" altLang="x-none" dirty="0">
                <a:ea typeface="ＭＳ Ｐゴシック" charset="-128"/>
              </a:rPr>
              <a:t> 2015; DOI: 10.1016/j.ajog.2015.05.008 </a:t>
            </a:r>
          </a:p>
          <a:p>
            <a:endParaRPr lang="en-US" altLang="x-none"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27</a:t>
            </a:fld>
            <a:endParaRPr lang="en-US"/>
          </a:p>
        </p:txBody>
      </p:sp>
    </p:spTree>
    <p:extLst>
      <p:ext uri="{BB962C8B-B14F-4D97-AF65-F5344CB8AC3E}">
        <p14:creationId xmlns:p14="http://schemas.microsoft.com/office/powerpoint/2010/main" val="3650023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solidFill>
                <a:srgbClr val="000000"/>
              </a:solidFill>
              <a:ea typeface="ＭＳ Ｐゴシック" charset="-128"/>
            </a:endParaRPr>
          </a:p>
          <a:p>
            <a:r>
              <a:rPr lang="en-US" altLang="en-US" dirty="0">
                <a:ea typeface="ＭＳ Ｐゴシック" charset="-128"/>
              </a:rPr>
              <a:t>Almost half of the CVD deaths in this analysis would not have been identified as pregnancy-related based on death certificate data alone, underscoring the value of an in-depth statewide maternal mortality review</a:t>
            </a:r>
          </a:p>
          <a:p>
            <a:endParaRPr lang="en-US" altLang="en-US" dirty="0">
              <a:ea typeface="ＭＳ Ｐゴシック" charset="-128"/>
            </a:endParaRPr>
          </a:p>
          <a:p>
            <a:r>
              <a:rPr lang="en-US" altLang="en-US" dirty="0">
                <a:ea typeface="ＭＳ Ｐゴシック" charset="-128"/>
              </a:rPr>
              <a:t>Between 2002 and 2006, the incidence of cardiovascular pregnancy-related deaths in California was 2.35 deaths per 100,000 live births, similar to rates reported by the United Kingdom but lower than those reported national surveillance.7-9 Cardiomyopathy was the most common cause of CVD</a:t>
            </a:r>
            <a:r>
              <a:rPr lang="en-US" altLang="en-US" baseline="0" dirty="0">
                <a:ea typeface="ＭＳ Ｐゴシック" charset="-128"/>
              </a:rPr>
              <a:t> </a:t>
            </a:r>
            <a:r>
              <a:rPr lang="en-US" altLang="en-US" dirty="0">
                <a:ea typeface="ＭＳ Ｐゴシック" charset="-128"/>
              </a:rPr>
              <a:t>pregnancy-related mortality with an incidence of 1.54 deaths per 100,000 live births; nearly twice the rate reported by U.S. surveillance data.10 This study found just one fourth of cardiomyopathy deaths were attributable to </a:t>
            </a:r>
            <a:r>
              <a:rPr lang="en-US" altLang="en-US" dirty="0" err="1">
                <a:ea typeface="ＭＳ Ｐゴシック" charset="-128"/>
              </a:rPr>
              <a:t>peripartum</a:t>
            </a:r>
            <a:r>
              <a:rPr lang="en-US" altLang="en-US" dirty="0">
                <a:ea typeface="ＭＳ Ｐゴシック" charset="-128"/>
              </a:rPr>
              <a:t> cardiomyopathy in contrast to previous reports which found this cause to be the most prevalent cardiovascular diagnosis associated with pregnancy</a:t>
            </a:r>
          </a:p>
          <a:p>
            <a:endParaRPr lang="en-US" altLang="en-US" dirty="0">
              <a:ea typeface="ＭＳ Ｐゴシック" charset="-128"/>
            </a:endParaRPr>
          </a:p>
          <a:p>
            <a:endParaRPr lang="en-US" altLang="en-US" b="1"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a:p>
            <a:endParaRPr lang="en-US" altLang="en-US" dirty="0">
              <a:ea typeface="ＭＳ Ｐゴシック" charset="-128"/>
            </a:endParaRPr>
          </a:p>
          <a:p>
            <a:endParaRPr lang="en-US" altLang="en-US"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28</a:t>
            </a:fld>
            <a:endParaRPr lang="en-US"/>
          </a:p>
        </p:txBody>
      </p:sp>
    </p:spTree>
    <p:extLst>
      <p:ext uri="{BB962C8B-B14F-4D97-AF65-F5344CB8AC3E}">
        <p14:creationId xmlns:p14="http://schemas.microsoft.com/office/powerpoint/2010/main" val="3472914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b="1" dirty="0">
              <a:ea typeface="ＭＳ Ｐゴシック" charset="-128"/>
            </a:endParaRPr>
          </a:p>
          <a:p>
            <a:r>
              <a:rPr lang="en-US" altLang="x-none" b="1" dirty="0">
                <a:ea typeface="ＭＳ Ｐゴシック" charset="-128"/>
              </a:rPr>
              <a:t>Data Source: </a:t>
            </a:r>
            <a:r>
              <a:rPr lang="en-US" altLang="x-none" dirty="0">
                <a:ea typeface="ＭＳ Ｐゴシック" charset="-128"/>
              </a:rPr>
              <a:t>CA PAMR, Pregnancy-Related Deaths; 2002-2006 (N=257).</a:t>
            </a:r>
          </a:p>
          <a:p>
            <a:r>
              <a:rPr lang="en-US" altLang="x-none" dirty="0">
                <a:ea typeface="ＭＳ Ｐゴシック" charset="-128"/>
              </a:rPr>
              <a:t>Hameed A, Lawton E, McCain CL, et al. Pregnancy-Related Cardiovascular Deaths in California: Beyond Peripartum Cardiomyopathy. </a:t>
            </a:r>
            <a:r>
              <a:rPr lang="en-US" altLang="x-none" i="1" dirty="0">
                <a:ea typeface="ＭＳ Ｐゴシック" charset="-128"/>
              </a:rPr>
              <a:t>American Journal of Obstetrics and Gynecology</a:t>
            </a:r>
            <a:r>
              <a:rPr lang="en-US" altLang="x-none" dirty="0">
                <a:ea typeface="ＭＳ Ｐゴシック" charset="-128"/>
              </a:rPr>
              <a:t> 2015; DOI: 10.1016/j.ajog.2015.05.008 </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29</a:t>
            </a:fld>
            <a:endParaRPr lang="en-US"/>
          </a:p>
        </p:txBody>
      </p:sp>
    </p:spTree>
    <p:extLst>
      <p:ext uri="{BB962C8B-B14F-4D97-AF65-F5344CB8AC3E}">
        <p14:creationId xmlns:p14="http://schemas.microsoft.com/office/powerpoint/2010/main" val="415359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solidFill>
                  <a:srgbClr val="000000"/>
                </a:solidFill>
              </a:rPr>
              <a:t>TALKING POINTS, </a:t>
            </a:r>
            <a:r>
              <a:rPr lang="en-US" dirty="0">
                <a:solidFill>
                  <a:srgbClr val="000000"/>
                </a:solidFill>
                <a:latin typeface="Arial" pitchFamily="34" charset="0"/>
                <a:ea typeface="ＭＳ Ｐゴシック" pitchFamily="34" charset="-128"/>
              </a:rPr>
              <a:t>Updated 8/16/17</a:t>
            </a:r>
          </a:p>
          <a:p>
            <a:endParaRPr lang="en-US" altLang="x-none" dirty="0">
              <a:ea typeface="ＭＳ Ｐゴシック" charset="-128"/>
            </a:endParaRPr>
          </a:p>
          <a:p>
            <a:r>
              <a:rPr lang="en-US" altLang="x-none" dirty="0">
                <a:ea typeface="ＭＳ Ｐゴシック" charset="-128"/>
              </a:rPr>
              <a:t>The CVD Task Force was composed of a writing group and a reviewer group, with a strong interdisciplinary membership (cardiology, emergency medicine, public health, maternal-fetal medicine, obstetrics, nursing, midwifery and sociology)</a:t>
            </a:r>
            <a:r>
              <a:rPr lang="en-US" altLang="x-none" baseline="0" dirty="0">
                <a:ea typeface="ＭＳ Ｐゴシック" charset="-128"/>
              </a:rPr>
              <a:t> and geographic representation.</a:t>
            </a:r>
            <a:endParaRPr lang="en-US" altLang="x-none" dirty="0">
              <a:ea typeface="ＭＳ Ｐゴシック" charset="-128"/>
            </a:endParaRPr>
          </a:p>
        </p:txBody>
      </p:sp>
      <p:sp>
        <p:nvSpPr>
          <p:cNvPr id="4" name="Slide Number Placeholder 3"/>
          <p:cNvSpPr>
            <a:spLocks noGrp="1"/>
          </p:cNvSpPr>
          <p:nvPr>
            <p:ph type="sldNum" sz="quarter" idx="5"/>
          </p:nvPr>
        </p:nvSpPr>
        <p:spPr/>
        <p:txBody>
          <a:bodyPr/>
          <a:lstStyle/>
          <a:p>
            <a:pPr>
              <a:defRPr/>
            </a:pPr>
            <a:fld id="{C5ADCA74-88FB-D947-80B7-10E9B591C593}"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30</a:t>
            </a:fld>
            <a:endParaRPr lang="en-US" dirty="0"/>
          </a:p>
        </p:txBody>
      </p:sp>
    </p:spTree>
    <p:extLst>
      <p:ext uri="{BB962C8B-B14F-4D97-AF65-F5344CB8AC3E}">
        <p14:creationId xmlns:p14="http://schemas.microsoft.com/office/powerpoint/2010/main" val="342718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dirty="0">
              <a:solidFill>
                <a:srgbClr val="000000"/>
              </a:solidFill>
              <a:ea typeface="ＭＳ Ｐゴシック" charset="-128"/>
            </a:endParaRPr>
          </a:p>
          <a:p>
            <a:endParaRPr lang="en-US" altLang="x-none" b="1" dirty="0">
              <a:ea typeface="ＭＳ Ｐゴシック" charset="-128"/>
            </a:endParaRPr>
          </a:p>
          <a:p>
            <a:r>
              <a:rPr lang="en-US" altLang="x-none" b="1" dirty="0">
                <a:ea typeface="ＭＳ Ｐゴシック" charset="-128"/>
              </a:rPr>
              <a:t>Data Source: </a:t>
            </a:r>
            <a:r>
              <a:rPr lang="en-US" altLang="x-none" dirty="0">
                <a:ea typeface="ＭＳ Ｐゴシック" charset="-128"/>
              </a:rPr>
              <a:t>CA PAMR, Pregnancy-Related Deaths; 2002-2006 (N=257).</a:t>
            </a:r>
          </a:p>
          <a:p>
            <a:r>
              <a:rPr lang="en-US" altLang="x-none" dirty="0">
                <a:ea typeface="ＭＳ Ｐゴシック" charset="-128"/>
              </a:rPr>
              <a:t>Hameed A, Lawton E, McCain CL, et al. Pregnancy-Related Cardiovascular Deaths in California: Beyond Peripartum Cardiomyopathy. </a:t>
            </a:r>
            <a:r>
              <a:rPr lang="en-US" altLang="x-none" i="1" dirty="0">
                <a:ea typeface="ＭＳ Ｐゴシック" charset="-128"/>
              </a:rPr>
              <a:t>American Journal of Obstetrics and Gynecology</a:t>
            </a:r>
            <a:r>
              <a:rPr lang="en-US" altLang="x-none" dirty="0">
                <a:ea typeface="ＭＳ Ｐゴシック" charset="-128"/>
              </a:rPr>
              <a:t> 2015; DOI: 10.1016/j.ajog.2015.05.008 </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31</a:t>
            </a:fld>
            <a:endParaRPr lang="en-US"/>
          </a:p>
        </p:txBody>
      </p:sp>
    </p:spTree>
    <p:extLst>
      <p:ext uri="{BB962C8B-B14F-4D97-AF65-F5344CB8AC3E}">
        <p14:creationId xmlns:p14="http://schemas.microsoft.com/office/powerpoint/2010/main" val="1527859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ＭＳ Ｐゴシック" charset="-128"/>
              </a:defRPr>
            </a:lvl1pPr>
            <a:lvl2pPr marL="742950" indent="-285750" defTabSz="931863">
              <a:spcBef>
                <a:spcPct val="30000"/>
              </a:spcBef>
              <a:defRPr sz="1200">
                <a:solidFill>
                  <a:schemeClr val="tx1"/>
                </a:solidFill>
                <a:latin typeface="Arial" charset="0"/>
                <a:ea typeface="ＭＳ Ｐゴシック" charset="-128"/>
              </a:defRPr>
            </a:lvl2pPr>
            <a:lvl3pPr marL="1143000" indent="-228600" defTabSz="931863">
              <a:spcBef>
                <a:spcPct val="30000"/>
              </a:spcBef>
              <a:defRPr sz="1200">
                <a:solidFill>
                  <a:schemeClr val="tx1"/>
                </a:solidFill>
                <a:latin typeface="Arial" charset="0"/>
                <a:ea typeface="ＭＳ Ｐゴシック" charset="-128"/>
              </a:defRPr>
            </a:lvl3pPr>
            <a:lvl4pPr marL="1600200" indent="-228600" defTabSz="931863">
              <a:spcBef>
                <a:spcPct val="30000"/>
              </a:spcBef>
              <a:defRPr sz="1200">
                <a:solidFill>
                  <a:schemeClr val="tx1"/>
                </a:solidFill>
                <a:latin typeface="Arial" charset="0"/>
                <a:ea typeface="ＭＳ Ｐゴシック" charset="-128"/>
              </a:defRPr>
            </a:lvl4pPr>
            <a:lvl5pPr marL="2057400" indent="-228600" defTabSz="931863">
              <a:spcBef>
                <a:spcPct val="30000"/>
              </a:spcBef>
              <a:defRPr sz="1200">
                <a:solidFill>
                  <a:schemeClr val="tx1"/>
                </a:solidFill>
                <a:latin typeface="Arial" charset="0"/>
                <a:ea typeface="ＭＳ Ｐゴシック" charset="-128"/>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40F17FE7-3AD6-7442-A661-84DAA3B7E7D1}" type="slidenum">
              <a:rPr lang="en-US" altLang="en-US"/>
              <a:pPr>
                <a:spcBef>
                  <a:spcPct val="0"/>
                </a:spcBef>
              </a:pPr>
              <a:t>32</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1" dirty="0">
                <a:solidFill>
                  <a:srgbClr val="000000"/>
                </a:solidFill>
                <a:ea typeface="ＭＳ Ｐゴシック" charset="-128"/>
              </a:rPr>
              <a:t>TALKING POINTS, </a:t>
            </a:r>
            <a:r>
              <a:rPr lang="en-US" altLang="en-US" sz="1200" dirty="0">
                <a:solidFill>
                  <a:srgbClr val="000000"/>
                </a:solidFill>
                <a:ea typeface="ＭＳ Ｐゴシック" charset="-128"/>
              </a:rPr>
              <a:t>Updated 8/16/17</a:t>
            </a:r>
          </a:p>
          <a:p>
            <a:endParaRPr lang="en-US" altLang="en-US" sz="1200" dirty="0">
              <a:solidFill>
                <a:srgbClr val="000000"/>
              </a:solidFill>
              <a:ea typeface="ＭＳ Ｐゴシック" charset="-128"/>
            </a:endParaRPr>
          </a:p>
          <a:p>
            <a:r>
              <a:rPr lang="en-US" altLang="en-US" sz="1200" dirty="0">
                <a:ea typeface="ＭＳ Ｐゴシック" charset="-128"/>
              </a:rPr>
              <a:t>Mortality, as is often said, is the tip of the iceberg.  Many more women are diagnosed with CVD than die from it.</a:t>
            </a:r>
          </a:p>
          <a:p>
            <a:endParaRPr lang="en-US" altLang="en-US" sz="1200" dirty="0">
              <a:ea typeface="ＭＳ Ｐゴシック" charset="-128"/>
            </a:endParaRPr>
          </a:p>
          <a:p>
            <a:r>
              <a:rPr lang="en-US" altLang="en-US" sz="1200" dirty="0">
                <a:ea typeface="ＭＳ Ｐゴシック" charset="-128"/>
              </a:rPr>
              <a:t>Based on the estimated 1.4% prevalence of heart disease and 4.84 cases of </a:t>
            </a:r>
            <a:r>
              <a:rPr lang="en-US" altLang="en-US" sz="1200" dirty="0" err="1">
                <a:ea typeface="ＭＳ Ｐゴシック" charset="-128"/>
              </a:rPr>
              <a:t>peripartum</a:t>
            </a:r>
            <a:r>
              <a:rPr lang="en-US" altLang="en-US" sz="1200" dirty="0">
                <a:ea typeface="ＭＳ Ｐゴシック" charset="-128"/>
              </a:rPr>
              <a:t> cardiomyopathy per 10,000 live births, we project an annual number of about 7,700 cardiovascular cases and 242 new cases of </a:t>
            </a:r>
            <a:r>
              <a:rPr lang="en-US" altLang="en-US" sz="1200" dirty="0" err="1">
                <a:ea typeface="ＭＳ Ｐゴシック" charset="-128"/>
              </a:rPr>
              <a:t>peripartum</a:t>
            </a:r>
            <a:r>
              <a:rPr lang="en-US" altLang="en-US" sz="1200" dirty="0">
                <a:ea typeface="ＭＳ Ｐゴシック" charset="-128"/>
              </a:rPr>
              <a:t> cardiomyopathy among the nearly 500,000 California women who give birth each year.</a:t>
            </a:r>
          </a:p>
          <a:p>
            <a:endParaRPr lang="en-US" altLang="en-US" sz="1200" dirty="0">
              <a:ea typeface="ＭＳ Ｐゴシック" charset="-128"/>
            </a:endParaRPr>
          </a:p>
          <a:p>
            <a:endParaRPr lang="en-US" altLang="en-US" sz="1200" dirty="0">
              <a:ea typeface="ＭＳ Ｐゴシック" charset="-128"/>
            </a:endParaRPr>
          </a:p>
          <a:p>
            <a:r>
              <a:rPr lang="en-US" altLang="en-US" sz="1200" b="1" dirty="0">
                <a:ea typeface="ＭＳ Ｐゴシック" charset="-128"/>
              </a:rPr>
              <a:t>Data Source: </a:t>
            </a:r>
            <a:r>
              <a:rPr lang="en-US" altLang="en-US" sz="1200" dirty="0">
                <a:ea typeface="ＭＳ Ｐゴシック" charset="-128"/>
              </a:rPr>
              <a:t>CA PAMR, Pregnancy-Related Deaths; 2002-2006 (N=257).</a:t>
            </a:r>
          </a:p>
          <a:p>
            <a:r>
              <a:rPr lang="en-US" altLang="en-US" sz="1200" dirty="0">
                <a:ea typeface="ＭＳ Ｐゴシック" charset="-128"/>
              </a:rPr>
              <a:t>Hameed A, Lawton E, McCain CL, et al. Pregnancy-Related Cardiovascular Deaths in California: Beyond Peripartum Cardiomyopathy. </a:t>
            </a:r>
            <a:r>
              <a:rPr lang="en-US" altLang="en-US" sz="1200" i="1" dirty="0">
                <a:ea typeface="ＭＳ Ｐゴシック" charset="-128"/>
              </a:rPr>
              <a:t>American Journal of Obstetrics and Gynecology</a:t>
            </a:r>
            <a:r>
              <a:rPr lang="en-US" altLang="en-US" sz="1200" dirty="0">
                <a:ea typeface="ＭＳ Ｐゴシック" charset="-128"/>
              </a:rPr>
              <a:t> 2015; DOI: 10.1016/j.ajog.2015.05.008 </a:t>
            </a:r>
          </a:p>
          <a:p>
            <a:endParaRPr lang="en-US" altLang="en-US" sz="1200" dirty="0">
              <a:ea typeface="ＭＳ Ｐゴシック" charset="-128"/>
            </a:endParaRPr>
          </a:p>
          <a:p>
            <a:endParaRPr lang="en-US" altLang="en-US" sz="1200" dirty="0">
              <a:ea typeface="ＭＳ Ｐゴシック" charset="-128"/>
            </a:endParaRPr>
          </a:p>
        </p:txBody>
      </p:sp>
    </p:spTree>
    <p:extLst>
      <p:ext uri="{BB962C8B-B14F-4D97-AF65-F5344CB8AC3E}">
        <p14:creationId xmlns:p14="http://schemas.microsoft.com/office/powerpoint/2010/main" val="1361671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solidFill>
                <a:srgbClr val="000000"/>
              </a:solidFill>
              <a:ea typeface="ＭＳ Ｐゴシック" charset="-128"/>
            </a:endParaRPr>
          </a:p>
          <a:p>
            <a:r>
              <a:rPr lang="en-US" altLang="en-US" dirty="0">
                <a:ea typeface="ＭＳ Ｐゴシック" charset="-128"/>
              </a:rPr>
              <a:t>No additional talking points</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33</a:t>
            </a:fld>
            <a:endParaRPr lang="en-US"/>
          </a:p>
        </p:txBody>
      </p:sp>
    </p:spTree>
    <p:extLst>
      <p:ext uri="{BB962C8B-B14F-4D97-AF65-F5344CB8AC3E}">
        <p14:creationId xmlns:p14="http://schemas.microsoft.com/office/powerpoint/2010/main" val="1220540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a:solidFill>
                  <a:srgbClr val="000000"/>
                </a:solidFill>
                <a:ea typeface="ＭＳ Ｐゴシック" charset="-128"/>
              </a:rPr>
              <a:t>TALKING POINTS, </a:t>
            </a:r>
            <a:r>
              <a:rPr lang="en-US" altLang="x-none">
                <a:solidFill>
                  <a:srgbClr val="000000"/>
                </a:solidFill>
                <a:ea typeface="ＭＳ Ｐゴシック" charset="-128"/>
              </a:rPr>
              <a:t>Updated 8/16/17</a:t>
            </a:r>
          </a:p>
          <a:p>
            <a:endParaRPr lang="en-US" altLang="x-none">
              <a:ea typeface="ＭＳ Ｐゴシック" charset="-128"/>
            </a:endParaRPr>
          </a:p>
          <a:p>
            <a:r>
              <a:rPr lang="en-US" altLang="x-none">
                <a:ea typeface="ＭＳ Ｐゴシック" charset="-128"/>
              </a:rPr>
              <a:t>We aim to reach a wide audience, including outpatient clinics, emergency departments as well as labor and delivery.</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34</a:t>
            </a:fld>
            <a:endParaRPr lang="en-US"/>
          </a:p>
        </p:txBody>
      </p:sp>
    </p:spTree>
    <p:extLst>
      <p:ext uri="{BB962C8B-B14F-4D97-AF65-F5344CB8AC3E}">
        <p14:creationId xmlns:p14="http://schemas.microsoft.com/office/powerpoint/2010/main" val="2496734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The toolkit includes many sections: The CMQCC Cardiovascular Disease in Pregnancy and Postpartum Task Force was charged with developing a toolkit that includes an overview of clinical assessment and management strategies based on risk factors and presenting symptoms. </a:t>
            </a:r>
          </a:p>
          <a:p>
            <a:endParaRPr lang="en-US" altLang="en-US" dirty="0">
              <a:ea typeface="ＭＳ Ｐゴシック" charset="-128"/>
            </a:endParaRPr>
          </a:p>
          <a:p>
            <a:r>
              <a:rPr lang="en-US" altLang="en-US" dirty="0">
                <a:ea typeface="ＭＳ Ｐゴシック" charset="-128"/>
              </a:rPr>
              <a:t>There is an overview of BNP (B-Type Natriuretic Peptide) and its use as a tool to help clinicians identify asymptomatic individuals with left ventricular dysfunction, or assist in triaging patients presenting with symptoms for further diagnostic testing. </a:t>
            </a:r>
          </a:p>
          <a:p>
            <a:endParaRPr lang="en-US" altLang="en-US" dirty="0">
              <a:ea typeface="ＭＳ Ｐゴシック" charset="-128"/>
            </a:endParaRPr>
          </a:p>
          <a:p>
            <a:r>
              <a:rPr lang="en-US" altLang="en-US" dirty="0">
                <a:ea typeface="ＭＳ Ｐゴシック" charset="-128"/>
              </a:rPr>
              <a:t>Other key elements include an algorithm for symptomatic or high-risk pregnant or postpartum women to guide stratification and initial work-up, and a particular focus on what clinicians should look for in postpartum visits.</a:t>
            </a:r>
          </a:p>
          <a:p>
            <a:endParaRPr lang="en-US" altLang="en-US" dirty="0">
              <a:ea typeface="ＭＳ Ｐゴシック" charset="-128"/>
            </a:endParaRPr>
          </a:p>
          <a:p>
            <a:r>
              <a:rPr lang="en-US" altLang="en-US" dirty="0">
                <a:ea typeface="ＭＳ Ｐゴシック" charset="-128"/>
              </a:rPr>
              <a:t>The Toolkit also includes key points about racial and ethnic disparities among cardiovascular diagnoses, and</a:t>
            </a:r>
          </a:p>
          <a:p>
            <a:endParaRPr lang="en-US" altLang="en-US" dirty="0">
              <a:ea typeface="ＭＳ Ｐゴシック" charset="-128"/>
            </a:endParaRPr>
          </a:p>
          <a:p>
            <a:r>
              <a:rPr lang="en-US" altLang="en-US" dirty="0">
                <a:ea typeface="ＭＳ Ｐゴシック" charset="-128"/>
              </a:rPr>
              <a:t>A synopsis intended to inform clinicians caring for women with cardiac disease about current resources and management strategies including the  level of evidence for each recommendation. It also summarizes necessary clinician and facility resources for treating women with CVD</a:t>
            </a:r>
          </a:p>
          <a:p>
            <a:endParaRPr lang="en-US" altLang="en-US"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35</a:t>
            </a:fld>
            <a:endParaRPr lang="en-US"/>
          </a:p>
        </p:txBody>
      </p:sp>
    </p:spTree>
    <p:extLst>
      <p:ext uri="{BB962C8B-B14F-4D97-AF65-F5344CB8AC3E}">
        <p14:creationId xmlns:p14="http://schemas.microsoft.com/office/powerpoint/2010/main" val="3447783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ea typeface="ＭＳ Ｐゴシック" charset="-128"/>
            </a:endParaRPr>
          </a:p>
          <a:p>
            <a:endParaRPr lang="en-US" altLang="x-none" dirty="0">
              <a:ea typeface="ＭＳ Ｐゴシック" charset="-128"/>
            </a:endParaRPr>
          </a:p>
          <a:p>
            <a:r>
              <a:rPr lang="en-US" altLang="x-none" dirty="0">
                <a:ea typeface="ＭＳ Ｐゴシック" charset="-128"/>
              </a:rPr>
              <a:t>includes brief sections for clinicians on contraception counseling,  and cardiovascular medications appropriate during pregnancy and while breastfeeding</a:t>
            </a:r>
          </a:p>
          <a:p>
            <a:endParaRPr lang="en-US" altLang="x-none"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36</a:t>
            </a:fld>
            <a:endParaRPr lang="en-US"/>
          </a:p>
        </p:txBody>
      </p:sp>
    </p:spTree>
    <p:extLst>
      <p:ext uri="{BB962C8B-B14F-4D97-AF65-F5344CB8AC3E}">
        <p14:creationId xmlns:p14="http://schemas.microsoft.com/office/powerpoint/2010/main" val="2622637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solidFill>
                  <a:srgbClr val="000000"/>
                </a:solidFill>
                <a:ea typeface="ＭＳ Ｐゴシック" charset="-128"/>
              </a:rPr>
              <a:t>TALKING POINTS, </a:t>
            </a:r>
            <a:r>
              <a:rPr lang="en-US" altLang="en-US">
                <a:solidFill>
                  <a:srgbClr val="000000"/>
                </a:solidFill>
                <a:ea typeface="ＭＳ Ｐゴシック" charset="-128"/>
              </a:rPr>
              <a:t>Updated 8/16/17</a:t>
            </a:r>
          </a:p>
          <a:p>
            <a:endParaRPr lang="en-US" altLang="en-US">
              <a:ea typeface="ＭＳ Ｐゴシック" charset="-128"/>
            </a:endParaRPr>
          </a:p>
          <a:p>
            <a:r>
              <a:rPr lang="en-US" altLang="en-US">
                <a:ea typeface="ＭＳ Ｐゴシック" charset="-128"/>
              </a:rPr>
              <a:t>The Toolkit also features information and infographics geared directly for women on signs and symptoms of cardiovascular disease, future risk of cardiovascular disease and other long-term health issues, and patient education on contraceptive options and planning a pregnancy with known cardiovascular disease. </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37</a:t>
            </a:fld>
            <a:endParaRPr lang="en-US"/>
          </a:p>
        </p:txBody>
      </p:sp>
    </p:spTree>
    <p:extLst>
      <p:ext uri="{BB962C8B-B14F-4D97-AF65-F5344CB8AC3E}">
        <p14:creationId xmlns:p14="http://schemas.microsoft.com/office/powerpoint/2010/main" val="777972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38</a:t>
            </a:fld>
            <a:endParaRPr lang="en-US" dirty="0"/>
          </a:p>
        </p:txBody>
      </p:sp>
    </p:spTree>
    <p:extLst>
      <p:ext uri="{BB962C8B-B14F-4D97-AF65-F5344CB8AC3E}">
        <p14:creationId xmlns:p14="http://schemas.microsoft.com/office/powerpoint/2010/main" val="2990847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solidFill>
                  <a:srgbClr val="000000"/>
                </a:solidFill>
                <a:ea typeface="ＭＳ Ｐゴシック" charset="-128"/>
              </a:rPr>
              <a:t>TALKING POINTS, </a:t>
            </a:r>
            <a:r>
              <a:rPr lang="en-US" altLang="en-US">
                <a:solidFill>
                  <a:srgbClr val="000000"/>
                </a:solidFill>
                <a:ea typeface="ＭＳ Ｐゴシック" charset="-128"/>
              </a:rPr>
              <a:t>Updated 8/16/17</a:t>
            </a:r>
          </a:p>
          <a:p>
            <a:endParaRPr lang="en-US" altLang="en-US">
              <a:solidFill>
                <a:srgbClr val="000000"/>
              </a:solidFill>
              <a:ea typeface="ＭＳ Ｐゴシック" charset="-128"/>
            </a:endParaRPr>
          </a:p>
          <a:p>
            <a:endParaRPr lang="en-US" altLang="en-US">
              <a:solidFill>
                <a:srgbClr val="000000"/>
              </a:solidFill>
              <a:ea typeface="ＭＳ Ｐゴシック" charset="-128"/>
            </a:endParaRPr>
          </a:p>
          <a:p>
            <a:r>
              <a:rPr lang="en-US" altLang="en-US">
                <a:ea typeface="ＭＳ Ｐゴシック" charset="-128"/>
              </a:rPr>
              <a:t>This case is representative of cardiovascular deaths reviewed by CA-PAMR. Maternal mortality due to cardiac disease primarily revolved around the lack of awareness of CVD at both patient and provider levels, coupled with delays in diagnosis. In most cases, diagnosis was made in the </a:t>
            </a:r>
            <a:r>
              <a:rPr lang="en-US" altLang="en-US" err="1">
                <a:ea typeface="ＭＳ Ｐゴシック" charset="-128"/>
              </a:rPr>
              <a:t>perimortem</a:t>
            </a:r>
            <a:r>
              <a:rPr lang="en-US" altLang="en-US">
                <a:ea typeface="ＭＳ Ｐゴシック" charset="-128"/>
              </a:rPr>
              <a:t> period or at the time of autopsy </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39</a:t>
            </a:fld>
            <a:endParaRPr lang="en-US"/>
          </a:p>
        </p:txBody>
      </p:sp>
    </p:spTree>
    <p:extLst>
      <p:ext uri="{BB962C8B-B14F-4D97-AF65-F5344CB8AC3E}">
        <p14:creationId xmlns:p14="http://schemas.microsoft.com/office/powerpoint/2010/main" val="120372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a:t>
            </a:fld>
            <a:endParaRPr lang="en-US" dirty="0"/>
          </a:p>
        </p:txBody>
      </p:sp>
    </p:spTree>
    <p:extLst>
      <p:ext uri="{BB962C8B-B14F-4D97-AF65-F5344CB8AC3E}">
        <p14:creationId xmlns:p14="http://schemas.microsoft.com/office/powerpoint/2010/main" val="3623260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solidFill>
                  <a:srgbClr val="000000"/>
                </a:solidFill>
                <a:ea typeface="ＭＳ Ｐゴシック" charset="-128"/>
              </a:rPr>
              <a:t>TALKING POINTS, </a:t>
            </a:r>
            <a:r>
              <a:rPr lang="en-US" altLang="en-US">
                <a:solidFill>
                  <a:srgbClr val="000000"/>
                </a:solidFill>
                <a:ea typeface="ＭＳ Ｐゴシック" charset="-128"/>
              </a:rPr>
              <a:t>Updated 8/16/17</a:t>
            </a:r>
          </a:p>
          <a:p>
            <a:endParaRPr lang="en-US" altLang="en-US">
              <a:solidFill>
                <a:srgbClr val="000000"/>
              </a:solidFill>
              <a:ea typeface="ＭＳ Ｐゴシック" charset="-128"/>
            </a:endParaRPr>
          </a:p>
          <a:p>
            <a:endParaRPr lang="en-US" altLang="en-US">
              <a:solidFill>
                <a:srgbClr val="000000"/>
              </a:solidFill>
              <a:ea typeface="ＭＳ Ｐゴシック" charset="-128"/>
            </a:endParaRPr>
          </a:p>
          <a:p>
            <a:r>
              <a:rPr lang="en-US" altLang="en-US">
                <a:ea typeface="ＭＳ Ｐゴシック" charset="-128"/>
              </a:rPr>
              <a:t>This case is representative of cardiovascular deaths reviewed by CA-PAMR. Maternal mortality due to cardiac disease primarily revolved around the lack of awareness of CVD at both patient and provider levels, coupled with delays in diagnosis. In most cases, diagnosis was made in the </a:t>
            </a:r>
            <a:r>
              <a:rPr lang="en-US" altLang="en-US" err="1">
                <a:ea typeface="ＭＳ Ｐゴシック" charset="-128"/>
              </a:rPr>
              <a:t>perimortem</a:t>
            </a:r>
            <a:r>
              <a:rPr lang="en-US" altLang="en-US">
                <a:ea typeface="ＭＳ Ｐゴシック" charset="-128"/>
              </a:rPr>
              <a:t> period or at the time of autopsy </a:t>
            </a:r>
          </a:p>
          <a:p>
            <a:endParaRPr lang="en-US" altLang="en-US">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40</a:t>
            </a:fld>
            <a:endParaRPr lang="en-US"/>
          </a:p>
        </p:txBody>
      </p:sp>
    </p:spTree>
    <p:extLst>
      <p:ext uri="{BB962C8B-B14F-4D97-AF65-F5344CB8AC3E}">
        <p14:creationId xmlns:p14="http://schemas.microsoft.com/office/powerpoint/2010/main" val="1913448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Pregnant and postpartum women who die from cardiovascular disease represent the most extreme consequence of missed or delayed recognition of cardiovascular disease.  Accordingly, any triage algorithm should be able to detect the most serious cases and not return a ‘false negative’ assessment of cardiovascular disease for them. </a:t>
            </a:r>
          </a:p>
          <a:p>
            <a:endParaRPr lang="en-US" altLang="en-US" dirty="0">
              <a:ea typeface="ＭＳ Ｐゴシック" charset="-128"/>
            </a:endParaRPr>
          </a:p>
          <a:p>
            <a:r>
              <a:rPr lang="en-US" altLang="en-US" dirty="0">
                <a:ea typeface="ＭＳ Ｐゴシック" charset="-128"/>
              </a:rPr>
              <a:t>To assess how well the triage algorithm would have identified pregnant and postpartum women with the most need of further work-up, we compared the 64 cardiovascular disease deaths identified by CA-PAMR for 2002-2006 with the seven most critical risks and abnormalities </a:t>
            </a:r>
          </a:p>
          <a:p>
            <a:endParaRPr lang="en-US" altLang="en-US" dirty="0">
              <a:ea typeface="ＭＳ Ｐゴシック" charset="-128"/>
            </a:endParaRPr>
          </a:p>
          <a:p>
            <a:r>
              <a:rPr lang="en-US" altLang="en-US" dirty="0">
                <a:ea typeface="ＭＳ Ｐゴシック" charset="-128"/>
              </a:rPr>
              <a:t>We found that the use of algorithm would have identified 56 out of 64 (88%) cases of maternal mortality. The proportion of women identified increased to 93% when we restricted comparison to the 60 cases that were symptomatic or had sufficient documentation with which to compare to the algorithm  </a:t>
            </a:r>
          </a:p>
          <a:p>
            <a:endParaRPr lang="en-US" altLang="en-US" dirty="0">
              <a:ea typeface="ＭＳ Ｐゴシック" charset="-128"/>
            </a:endParaRPr>
          </a:p>
          <a:p>
            <a:r>
              <a:rPr lang="en-US" sz="1200" kern="1200" dirty="0" err="1">
                <a:solidFill>
                  <a:schemeClr val="tx1"/>
                </a:solidFill>
                <a:effectLst/>
                <a:latin typeface="Arial" charset="0"/>
                <a:ea typeface="ＭＳ Ｐゴシック" charset="0"/>
                <a:cs typeface="ＭＳ Ｐゴシック" charset="0"/>
              </a:rPr>
              <a:t>Afshan</a:t>
            </a:r>
            <a:r>
              <a:rPr lang="en-US" sz="1200" kern="1200" dirty="0">
                <a:solidFill>
                  <a:schemeClr val="tx1"/>
                </a:solidFill>
                <a:effectLst/>
                <a:latin typeface="Arial" charset="0"/>
                <a:ea typeface="ＭＳ Ｐゴシック" charset="0"/>
                <a:cs typeface="ＭＳ Ｐゴシック" charset="0"/>
              </a:rPr>
              <a:t> B. Hameed, Christine H. Morton, and </a:t>
            </a:r>
            <a:r>
              <a:rPr lang="en-US" sz="1200" kern="1200" dirty="0" err="1">
                <a:solidFill>
                  <a:schemeClr val="tx1"/>
                </a:solidFill>
                <a:effectLst/>
                <a:latin typeface="Arial" charset="0"/>
                <a:ea typeface="ＭＳ Ｐゴシック" charset="0"/>
                <a:cs typeface="ＭＳ Ｐゴシック" charset="0"/>
              </a:rPr>
              <a:t>Allana</a:t>
            </a:r>
            <a:r>
              <a:rPr lang="en-US" sz="1200" kern="1200" dirty="0">
                <a:solidFill>
                  <a:schemeClr val="tx1"/>
                </a:solidFill>
                <a:effectLst/>
                <a:latin typeface="Arial" charset="0"/>
                <a:ea typeface="ＭＳ Ｐゴシック" charset="0"/>
                <a:cs typeface="ＭＳ Ｐゴシック" charset="0"/>
              </a:rPr>
              <a:t> Moore. Improving Health Care Response to Cardiovascular Disease in Pregnancy and Postpartum Developed under contract #11-10006 with the California Department of Public Health, Maternal, Child and Adolescent Health Division. Published by the California Department of Public Health, 2017.</a:t>
            </a:r>
            <a:r>
              <a:rPr lang="en-US" dirty="0">
                <a:effectLst/>
              </a:rPr>
              <a:t> </a:t>
            </a:r>
          </a:p>
          <a:p>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Hameed, A., Main, E.K., Lawton, E., Morton, C.H., and CA-PAMR Committee. Validation Study of Cardiovascular Disease Assessment Algorithm for Pregnant and Postpartum Women among Pregnancy-Related Cardiovascular Deaths in California, 2002-2006. Unpublished analysis. 2015.   California Maternal Quality Care Collaborative at Stanford University. Palo Alto, CA</a:t>
            </a:r>
            <a:r>
              <a:rPr lang="en-US" dirty="0">
                <a:effectLst/>
              </a:rPr>
              <a:t> </a:t>
            </a:r>
            <a:endParaRPr lang="en-US" altLang="en-US"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41</a:t>
            </a:fld>
            <a:endParaRPr lang="en-US"/>
          </a:p>
        </p:txBody>
      </p:sp>
    </p:spTree>
    <p:extLst>
      <p:ext uri="{BB962C8B-B14F-4D97-AF65-F5344CB8AC3E}">
        <p14:creationId xmlns:p14="http://schemas.microsoft.com/office/powerpoint/2010/main" val="306315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The goal of the algorithm is to assist providers in distinguishing between</a:t>
            </a:r>
            <a:r>
              <a:rPr lang="en-US" sz="1200" b="1" kern="120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signs and symptoms of cardiac disease and those of normal pregnancy and to guide clinicians in the triage of further cardiac evaluation, appropriate referrals and follow-up of pregnant and postpartum women who may have cardiovascular disease. Drawing from the literature and analysis of cardiovascular deaths reviewed in the California Pregnancy-Associated Mortality Review (CA-PAMR), the authors created this algorithm based on risk factors, symptoms, vital sign abnormalities, and physical examination findings commonly identified in women who die of various types of cardiovascular disease. </a:t>
            </a:r>
          </a:p>
          <a:p>
            <a:endParaRPr lang="en-US" altLang="en-US" dirty="0">
              <a:ea typeface="ＭＳ Ｐゴシック" charset="-128"/>
            </a:endParaRPr>
          </a:p>
          <a:p>
            <a:endParaRPr lang="en-US" altLang="en-US" dirty="0">
              <a:ea typeface="ＭＳ Ｐゴシック" charset="-128"/>
            </a:endParaRPr>
          </a:p>
          <a:p>
            <a:r>
              <a:rPr lang="en-US" altLang="en-US" dirty="0">
                <a:ea typeface="ＭＳ Ｐゴシック" charset="-128"/>
              </a:rPr>
              <a:t>The most severe symptoms and vital sign abnormalities are labeled as “Red Flags” and include shortness of breath at rest, severe orthopnea necessitating sleeping upright with 4 or more pillows, resting heart rate </a:t>
            </a:r>
            <a:r>
              <a:rPr lang="en-US" altLang="en-US" u="sng" dirty="0">
                <a:ea typeface="ＭＳ Ｐゴシック" charset="-128"/>
              </a:rPr>
              <a:t>&gt;</a:t>
            </a:r>
            <a:r>
              <a:rPr lang="en-US" altLang="en-US" dirty="0">
                <a:ea typeface="ＭＳ Ｐゴシック" charset="-128"/>
              </a:rPr>
              <a:t> 120 beats per minute, resting systolic blood pressure </a:t>
            </a:r>
            <a:r>
              <a:rPr lang="en-US" altLang="en-US" u="sng" dirty="0">
                <a:ea typeface="ＭＳ Ｐゴシック" charset="-128"/>
              </a:rPr>
              <a:t>&gt;</a:t>
            </a:r>
            <a:r>
              <a:rPr lang="en-US" altLang="en-US" dirty="0">
                <a:ea typeface="ＭＳ Ｐゴシック" charset="-128"/>
              </a:rPr>
              <a:t> 160 mm Hg, resting respiratory rate of </a:t>
            </a:r>
            <a:r>
              <a:rPr lang="en-US" altLang="en-US" u="sng" dirty="0">
                <a:ea typeface="ＭＳ Ｐゴシック" charset="-128"/>
              </a:rPr>
              <a:t>&gt;</a:t>
            </a:r>
            <a:r>
              <a:rPr lang="en-US" altLang="en-US" dirty="0">
                <a:ea typeface="ＭＳ Ｐゴシック" charset="-128"/>
              </a:rPr>
              <a:t> 30 breaths per minute and an oxygen saturation </a:t>
            </a:r>
            <a:r>
              <a:rPr lang="en-US" altLang="en-US" u="sng" dirty="0">
                <a:ea typeface="ＭＳ Ｐゴシック" charset="-128"/>
              </a:rPr>
              <a:t>&lt; </a:t>
            </a:r>
            <a:r>
              <a:rPr lang="en-US" altLang="en-US" dirty="0">
                <a:ea typeface="ＭＳ Ｐゴシック" charset="-128"/>
              </a:rPr>
              <a:t>94%. The presence of Red Flags OR a personal history of cardiovascular disease in pregnant or postpartum women should lead clinicians to conduct a prompt evaluation and seek consultations with specialists in maternal fetal medicine, primary care, or cardiology. If other less severe symptoms and vital sign abnormalities are identified, then risk factors and physical examination findings may need to be combined to stratify the women who require further work-up or routine follow-up.  </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42</a:t>
            </a:fld>
            <a:endParaRPr lang="en-US" dirty="0"/>
          </a:p>
        </p:txBody>
      </p:sp>
    </p:spTree>
    <p:extLst>
      <p:ext uri="{BB962C8B-B14F-4D97-AF65-F5344CB8AC3E}">
        <p14:creationId xmlns:p14="http://schemas.microsoft.com/office/powerpoint/2010/main" val="216801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a:t>
            </a:r>
          </a:p>
          <a:p>
            <a:endParaRPr lang="en-US" altLang="en-US" dirty="0">
              <a:ea typeface="ＭＳ Ｐゴシック" charset="-128"/>
            </a:endParaRPr>
          </a:p>
          <a:p>
            <a:r>
              <a:rPr lang="en-US" altLang="en-US" dirty="0">
                <a:ea typeface="ＭＳ Ｐゴシック" charset="-128"/>
              </a:rPr>
              <a:t>We recommend this slide also be printed and distributed as a one</a:t>
            </a:r>
            <a:r>
              <a:rPr lang="en-US" altLang="en-US" baseline="0" dirty="0">
                <a:ea typeface="ＭＳ Ｐゴシック" charset="-128"/>
              </a:rPr>
              <a:t> page handout.</a:t>
            </a:r>
          </a:p>
          <a:p>
            <a:endParaRPr lang="en-US" altLang="en-US" baseline="0" dirty="0">
              <a:ea typeface="ＭＳ Ｐゴシック" charset="-128"/>
            </a:endParaRPr>
          </a:p>
          <a:p>
            <a:r>
              <a:rPr lang="en-US" altLang="en-US" dirty="0">
                <a:ea typeface="ＭＳ Ｐゴシック" charset="-128"/>
              </a:rPr>
              <a:t>Further testing should include electrocardiogram (EKG) and B-type natriuretic peptide (BNP). Arrhythmia monitor, echocardiogram, chest X-ray, complete blood count, comprehensive metabolic panel, arterial blood gas, assessment of thyroid stimulating hormone levels, and drug screen may also be considered. BNP is a readily available test that may help identify asymptomatic women with left ventricular dysfunction and assist in triaging pregnant or postpartum women presenting with symptoms.  BNP is a </a:t>
            </a:r>
            <a:r>
              <a:rPr lang="en-US" altLang="en-US" dirty="0" err="1">
                <a:ea typeface="ＭＳ Ｐゴシック" charset="-128"/>
              </a:rPr>
              <a:t>neurohormone</a:t>
            </a:r>
            <a:r>
              <a:rPr lang="en-US" altLang="en-US" dirty="0">
                <a:ea typeface="ＭＳ Ｐゴシック" charset="-128"/>
              </a:rPr>
              <a:t> secreted predominantly by the cardiac ventricles in response to volume or pressure overload. A BNP level of &lt;100 </a:t>
            </a:r>
            <a:r>
              <a:rPr lang="en-US" altLang="en-US" dirty="0" err="1">
                <a:ea typeface="ＭＳ Ｐゴシック" charset="-128"/>
              </a:rPr>
              <a:t>pg</a:t>
            </a:r>
            <a:r>
              <a:rPr lang="en-US" altLang="en-US" dirty="0">
                <a:ea typeface="ＭＳ Ｐゴシック" charset="-128"/>
              </a:rPr>
              <a:t>/mL is considered normal and the half-life is 20 minutes. Its use has been validated in the diagnosis of systolic and diastolic heart failure. BNP levels in pregnancy remain within normal range despite significant volume overload in pregnancy, and the levels are higher in pathologic conditions. An elevated BNP level should trigger an echocardiogram to evaluate cardiac function. Serial measurements of BNP in pregnant women with dilated cardiomyopathy are shown to be predictive of adverse cardiovascular outcomes. </a:t>
            </a:r>
          </a:p>
          <a:p>
            <a:endParaRPr lang="en-US" altLang="en-US" dirty="0">
              <a:ea typeface="ＭＳ Ｐゴシック" charset="-128"/>
            </a:endParaRPr>
          </a:p>
          <a:p>
            <a:r>
              <a:rPr lang="en-US" altLang="en-US" b="1" dirty="0">
                <a:ea typeface="ＭＳ Ｐゴシック" charset="-128"/>
              </a:rPr>
              <a:t>Risk Factors include</a:t>
            </a:r>
          </a:p>
          <a:p>
            <a:r>
              <a:rPr lang="en-US" altLang="en-US" dirty="0">
                <a:ea typeface="ＭＳ Ｐゴシック" charset="-128"/>
              </a:rPr>
              <a:t>Age </a:t>
            </a:r>
            <a:r>
              <a:rPr lang="en-US" altLang="en-US" u="sng" dirty="0">
                <a:ea typeface="ＭＳ Ｐゴシック" charset="-128"/>
              </a:rPr>
              <a:t>&gt;</a:t>
            </a:r>
            <a:r>
              <a:rPr lang="en-US" altLang="en-US" dirty="0">
                <a:ea typeface="ＭＳ Ｐゴシック" charset="-128"/>
              </a:rPr>
              <a:t>40 years</a:t>
            </a:r>
          </a:p>
          <a:p>
            <a:r>
              <a:rPr lang="en-US" altLang="en-US" dirty="0">
                <a:ea typeface="ＭＳ Ｐゴシック" charset="-128"/>
              </a:rPr>
              <a:t>African American</a:t>
            </a:r>
          </a:p>
          <a:p>
            <a:r>
              <a:rPr lang="en-US" altLang="en-US" dirty="0">
                <a:ea typeface="ＭＳ Ｐゴシック" charset="-128"/>
              </a:rPr>
              <a:t>Obesity (BMI </a:t>
            </a:r>
            <a:r>
              <a:rPr lang="en-US" altLang="en-US" u="sng" dirty="0">
                <a:ea typeface="ＭＳ Ｐゴシック" charset="-128"/>
              </a:rPr>
              <a:t>&gt;</a:t>
            </a:r>
            <a:r>
              <a:rPr lang="en-US" altLang="en-US" dirty="0">
                <a:ea typeface="ＭＳ Ｐゴシック" charset="-128"/>
              </a:rPr>
              <a:t>35)</a:t>
            </a:r>
          </a:p>
          <a:p>
            <a:r>
              <a:rPr lang="en-US" altLang="en-US" dirty="0">
                <a:ea typeface="ＭＳ Ｐゴシック" charset="-128"/>
              </a:rPr>
              <a:t>Diabetes</a:t>
            </a:r>
          </a:p>
          <a:p>
            <a:r>
              <a:rPr lang="en-US" altLang="en-US" dirty="0">
                <a:ea typeface="ＭＳ Ｐゴシック" charset="-128"/>
              </a:rPr>
              <a:t>Hypertension</a:t>
            </a:r>
          </a:p>
          <a:p>
            <a:r>
              <a:rPr lang="en-US" altLang="en-US" dirty="0">
                <a:ea typeface="ＭＳ Ｐゴシック" charset="-128"/>
              </a:rPr>
              <a:t>Substance abuse </a:t>
            </a:r>
            <a:r>
              <a:rPr lang="en-US" altLang="en-US" b="1" i="1" dirty="0">
                <a:ea typeface="ＭＳ Ｐゴシック" charset="-128"/>
              </a:rPr>
              <a:t>(nicotine, cocaine, alcohol, methamphetamines)</a:t>
            </a:r>
            <a:endParaRPr lang="en-US" altLang="en-US" b="1" dirty="0">
              <a:ea typeface="ＭＳ Ｐゴシック" charset="-128"/>
            </a:endParaRPr>
          </a:p>
          <a:p>
            <a:r>
              <a:rPr lang="en-US" altLang="en-US" dirty="0">
                <a:ea typeface="ＭＳ Ｐゴシック" charset="-128"/>
              </a:rPr>
              <a:t>History of chemotherapy</a:t>
            </a:r>
          </a:p>
          <a:p>
            <a:r>
              <a:rPr lang="en-US" altLang="en-US" dirty="0">
                <a:ea typeface="ＭＳ Ｐゴシック" charset="-128"/>
              </a:rPr>
              <a:t> </a:t>
            </a:r>
          </a:p>
          <a:p>
            <a:r>
              <a:rPr lang="en-US" altLang="en-US" dirty="0">
                <a:ea typeface="ＭＳ Ｐゴシック" charset="-128"/>
              </a:rPr>
              <a:t> Abbreviations used in the Algorithm:</a:t>
            </a:r>
          </a:p>
          <a:p>
            <a:r>
              <a:rPr lang="en-US" altLang="en-US" dirty="0">
                <a:ea typeface="ＭＳ Ｐゴシック" charset="-128"/>
              </a:rPr>
              <a:t>CVD: Cardiovascular</a:t>
            </a:r>
          </a:p>
          <a:p>
            <a:r>
              <a:rPr lang="en-US" altLang="en-US" dirty="0">
                <a:ea typeface="ＭＳ Ｐゴシック" charset="-128"/>
              </a:rPr>
              <a:t>HR: Heart rate</a:t>
            </a:r>
          </a:p>
          <a:p>
            <a:r>
              <a:rPr lang="en-US" altLang="en-US" dirty="0">
                <a:ea typeface="ＭＳ Ｐゴシック" charset="-128"/>
              </a:rPr>
              <a:t>BP: Blood pressure</a:t>
            </a:r>
          </a:p>
          <a:p>
            <a:r>
              <a:rPr lang="en-US" altLang="en-US" dirty="0">
                <a:ea typeface="ＭＳ Ｐゴシック" charset="-128"/>
              </a:rPr>
              <a:t>RR: Respiration rate</a:t>
            </a:r>
          </a:p>
          <a:p>
            <a:r>
              <a:rPr lang="en-US" altLang="en-US" dirty="0">
                <a:ea typeface="ＭＳ Ｐゴシック" charset="-128"/>
              </a:rPr>
              <a:t>Oxygen sat: Oxygen saturation</a:t>
            </a:r>
          </a:p>
          <a:p>
            <a:r>
              <a:rPr lang="en-US" altLang="en-US" dirty="0">
                <a:ea typeface="ＭＳ Ｐゴシック" charset="-128"/>
              </a:rPr>
              <a:t>BMI: Body mass index</a:t>
            </a:r>
          </a:p>
          <a:p>
            <a:r>
              <a:rPr lang="en-US" altLang="en-US" dirty="0">
                <a:ea typeface="ＭＳ Ｐゴシック" charset="-128"/>
              </a:rPr>
              <a:t>MFM: Maternal-fetal medicine physician</a:t>
            </a:r>
          </a:p>
          <a:p>
            <a:r>
              <a:rPr lang="en-US" altLang="en-US" dirty="0">
                <a:ea typeface="ＭＳ Ｐゴシック" charset="-128"/>
              </a:rPr>
              <a:t>BNP: B-Natriuretic peptide</a:t>
            </a:r>
          </a:p>
          <a:p>
            <a:r>
              <a:rPr lang="en-US" altLang="en-US" dirty="0">
                <a:ea typeface="ＭＳ Ｐゴシック" charset="-128"/>
              </a:rPr>
              <a:t>EKG: Electrocardiogram (also known as ECG)</a:t>
            </a:r>
          </a:p>
          <a:p>
            <a:r>
              <a:rPr lang="en-US" altLang="en-US" dirty="0">
                <a:ea typeface="ＭＳ Ｐゴシック" charset="-128"/>
              </a:rPr>
              <a:t>CXR: Chest X-ray</a:t>
            </a:r>
          </a:p>
          <a:p>
            <a:r>
              <a:rPr lang="en-US" altLang="en-US" dirty="0">
                <a:ea typeface="ＭＳ Ｐゴシック" charset="-128"/>
              </a:rPr>
              <a:t>HF: Heart failure</a:t>
            </a:r>
          </a:p>
          <a:p>
            <a:r>
              <a:rPr lang="en-US" altLang="en-US" dirty="0">
                <a:ea typeface="ＭＳ Ｐゴシック" charset="-128"/>
              </a:rPr>
              <a:t>CTA: Computed tomography angiography</a:t>
            </a:r>
          </a:p>
          <a:p>
            <a:r>
              <a:rPr lang="en-US" altLang="en-US" dirty="0">
                <a:ea typeface="ＭＳ Ｐゴシック" charset="-128"/>
              </a:rPr>
              <a:t>CBC: Complete blood count</a:t>
            </a:r>
          </a:p>
          <a:p>
            <a:r>
              <a:rPr lang="en-US" altLang="en-US" dirty="0">
                <a:ea typeface="ＭＳ Ｐゴシック" charset="-128"/>
              </a:rPr>
              <a:t>TSH: Thyroid stimulating hormone</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43</a:t>
            </a:fld>
            <a:endParaRPr lang="en-US" dirty="0"/>
          </a:p>
        </p:txBody>
      </p:sp>
    </p:spTree>
    <p:extLst>
      <p:ext uri="{BB962C8B-B14F-4D97-AF65-F5344CB8AC3E}">
        <p14:creationId xmlns:p14="http://schemas.microsoft.com/office/powerpoint/2010/main" val="16438728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50003F-51D5-0945-918B-235F62F0F0EB}" type="slidenum">
              <a:rPr lang="en-US" altLang="en-US"/>
              <a:pPr>
                <a:defRPr/>
              </a:pPr>
              <a:t>44</a:t>
            </a:fld>
            <a:endParaRPr lang="en-US" altLang="en-US"/>
          </a:p>
        </p:txBody>
      </p:sp>
      <p:sp>
        <p:nvSpPr>
          <p:cNvPr id="562178" name="Rectangle 2"/>
          <p:cNvSpPr>
            <a:spLocks noGrp="1" noRot="1" noChangeAspect="1" noChangeArrowheads="1" noTextEdit="1"/>
          </p:cNvSpPr>
          <p:nvPr>
            <p:ph type="sldImg"/>
          </p:nvPr>
        </p:nvSpPr>
        <p:spPr>
          <a:xfrm>
            <a:off x="2897188" y="525463"/>
            <a:ext cx="3505200" cy="2628900"/>
          </a:xfrm>
          <a:ln/>
        </p:spPr>
      </p:sp>
      <p:sp>
        <p:nvSpPr>
          <p:cNvPr id="562179" name="Rectangle 3"/>
          <p:cNvSpPr>
            <a:spLocks noGrp="1" noChangeArrowheads="1"/>
          </p:cNvSpPr>
          <p:nvPr>
            <p:ph type="body" idx="1"/>
          </p:nvPr>
        </p:nvSpPr>
        <p:spPr/>
        <p:txBody>
          <a:bodyPr/>
          <a:lstStyle/>
          <a:p>
            <a:r>
              <a:rPr lang="en-US" altLang="en-US" sz="1200" b="1" dirty="0">
                <a:solidFill>
                  <a:srgbClr val="000000"/>
                </a:solidFill>
                <a:ea typeface="ＭＳ Ｐゴシック" charset="-128"/>
              </a:rPr>
              <a:t>TALKING POINTS, </a:t>
            </a:r>
            <a:r>
              <a:rPr lang="en-US" altLang="en-US" sz="1200" dirty="0">
                <a:solidFill>
                  <a:srgbClr val="000000"/>
                </a:solidFill>
                <a:ea typeface="ＭＳ Ｐゴシック" charset="-128"/>
              </a:rPr>
              <a:t>Updated 9/28/17</a:t>
            </a:r>
          </a:p>
          <a:p>
            <a:endParaRPr lang="en-US" altLang="en-US" sz="1200" dirty="0">
              <a:ea typeface="ＭＳ Ｐゴシック" charset="-128"/>
            </a:endParaRPr>
          </a:p>
          <a:p>
            <a:r>
              <a:rPr lang="en-US" altLang="en-US" sz="1200" dirty="0">
                <a:ea typeface="ＭＳ Ｐゴシック" charset="-128"/>
              </a:rPr>
              <a:t>What is BNP?</a:t>
            </a:r>
          </a:p>
          <a:p>
            <a:r>
              <a:rPr lang="en-US" altLang="en-US" sz="1200" dirty="0">
                <a:ea typeface="ＭＳ Ｐゴシック" charset="-128"/>
              </a:rPr>
              <a:t> B-type natriuretic peptide is a </a:t>
            </a:r>
            <a:r>
              <a:rPr lang="en-US" altLang="en-US" sz="1200" dirty="0" err="1">
                <a:ea typeface="ＭＳ Ｐゴシック" charset="-128"/>
              </a:rPr>
              <a:t>neurohormone</a:t>
            </a:r>
            <a:r>
              <a:rPr lang="en-US" altLang="en-US" sz="1200" dirty="0">
                <a:ea typeface="ＭＳ Ｐゴシック" charset="-128"/>
              </a:rPr>
              <a:t> specifically secreted from the cardiac ventricles in response to ventricular volume expansion and pressure overload.  </a:t>
            </a:r>
          </a:p>
          <a:p>
            <a:endParaRPr lang="en-US" altLang="en-US" sz="1200" dirty="0">
              <a:ea typeface="ＭＳ Ｐゴシック" charset="-128"/>
            </a:endParaRPr>
          </a:p>
          <a:p>
            <a:r>
              <a:rPr lang="en-US" altLang="en-US" sz="1200" dirty="0">
                <a:ea typeface="ＭＳ Ｐゴシック" charset="-128"/>
              </a:rPr>
              <a:t>BNP acts as the body’s defense against volume overload by virtue of its </a:t>
            </a:r>
            <a:r>
              <a:rPr lang="en-US" altLang="en-US" sz="1200" dirty="0" err="1">
                <a:ea typeface="ＭＳ Ｐゴシック" charset="-128"/>
              </a:rPr>
              <a:t>vasodilatory</a:t>
            </a:r>
            <a:r>
              <a:rPr lang="en-US" altLang="en-US" sz="1200" dirty="0">
                <a:ea typeface="ＭＳ Ｐゴシック" charset="-128"/>
              </a:rPr>
              <a:t> and renin-angiotensin- aldosterone system inhibitory properties that lead to </a:t>
            </a:r>
            <a:r>
              <a:rPr lang="en-US" altLang="en-US" sz="1200" dirty="0" err="1">
                <a:ea typeface="ＭＳ Ｐゴシック" charset="-128"/>
              </a:rPr>
              <a:t>natriuresis</a:t>
            </a:r>
            <a:r>
              <a:rPr lang="en-US" altLang="en-US" sz="1200" dirty="0">
                <a:ea typeface="ＭＳ Ｐゴシック" charset="-128"/>
              </a:rPr>
              <a:t> and diuresis. </a:t>
            </a:r>
          </a:p>
          <a:p>
            <a:r>
              <a:rPr lang="en-US" altLang="en-US" sz="1200" i="1" u="sng" dirty="0">
                <a:ea typeface="ＭＳ Ｐゴシック" charset="-128"/>
              </a:rPr>
              <a:t>Normal levels:</a:t>
            </a:r>
            <a:r>
              <a:rPr lang="en-US" altLang="en-US" sz="1200" dirty="0">
                <a:ea typeface="ＭＳ Ｐゴシック" charset="-128"/>
              </a:rPr>
              <a:t> BNP level of &lt;100 </a:t>
            </a:r>
            <a:r>
              <a:rPr lang="en-US" altLang="en-US" sz="1200" dirty="0" err="1">
                <a:ea typeface="ＭＳ Ｐゴシック" charset="-128"/>
              </a:rPr>
              <a:t>pg</a:t>
            </a:r>
            <a:r>
              <a:rPr lang="en-US" altLang="en-US" sz="1200" dirty="0">
                <a:ea typeface="ＭＳ Ｐゴシック" charset="-128"/>
              </a:rPr>
              <a:t>/mL is considered normal and the half life is 20 minutes. </a:t>
            </a:r>
          </a:p>
          <a:p>
            <a:r>
              <a:rPr lang="en-US" altLang="en-US" sz="1200" i="1" u="sng" dirty="0">
                <a:ea typeface="ＭＳ Ｐゴシック" charset="-128"/>
              </a:rPr>
              <a:t>Variations in BNP levels:</a:t>
            </a:r>
            <a:r>
              <a:rPr lang="en-US" altLang="en-US" sz="1200" i="1" dirty="0">
                <a:ea typeface="ＭＳ Ｐゴシック" charset="-128"/>
              </a:rPr>
              <a:t> </a:t>
            </a:r>
            <a:r>
              <a:rPr lang="en-US" altLang="en-US" sz="1200" dirty="0">
                <a:ea typeface="ＭＳ Ｐゴシック" charset="-128"/>
              </a:rPr>
              <a:t>Women tend to have higher level of BNP when compared to men and levels are also elevated in patients with renal insufficiency/failure. On the other hand, obesity is associated with lower plasma BNP in comparison to non-obese population </a:t>
            </a:r>
          </a:p>
          <a:p>
            <a:endParaRPr lang="en-US" altLang="en-US" sz="1200" dirty="0">
              <a:ea typeface="ＭＳ Ｐゴシック" charset="-128"/>
            </a:endParaRPr>
          </a:p>
          <a:p>
            <a:r>
              <a:rPr lang="en-US" sz="1200" kern="1200" dirty="0">
                <a:solidFill>
                  <a:schemeClr val="tx1"/>
                </a:solidFill>
                <a:effectLst/>
                <a:latin typeface="Arial" charset="0"/>
                <a:ea typeface="ＭＳ Ｐゴシック" charset="0"/>
                <a:cs typeface="ＭＳ Ｐゴシック" charset="0"/>
              </a:rPr>
              <a:t>BNP is a simple, readily available, relatively inexpensive test that may assist clinicians in triaging patients who present with symptoms for further diagnostic testing. This test can be of particular value for obstetricians as most women exhibit some degree of fatigue, shortness of breath, palpitation and/or swelling during pregnancy. Adding BNP to routine evaluation of cases with symptoms out of proportion to pregnancy or to those patients presenting with symptoms suggestive of cardiac disease may reduce potential morbidity.</a:t>
            </a:r>
            <a:r>
              <a:rPr lang="en-US" dirty="0">
                <a:effectLst/>
              </a:rPr>
              <a:t> </a:t>
            </a:r>
            <a:endParaRPr lang="en-US" altLang="en-US" sz="1200" dirty="0">
              <a:ea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a:t>
            </a:r>
            <a:r>
              <a:rPr lang="en-US" altLang="en-US" sz="1200" dirty="0">
                <a:solidFill>
                  <a:srgbClr val="000000"/>
                </a:solidFill>
                <a:ea typeface="ＭＳ Ｐゴシック" charset="-128"/>
              </a:rPr>
              <a:t>9/28/17</a:t>
            </a:r>
          </a:p>
          <a:p>
            <a:endParaRPr lang="en-US" altLang="x-none" dirty="0">
              <a:ea typeface="ＭＳ Ｐゴシック" charset="-128"/>
            </a:endParaRPr>
          </a:p>
          <a:p>
            <a:r>
              <a:rPr lang="en-US" sz="1200" u="sng" kern="1200" dirty="0">
                <a:solidFill>
                  <a:schemeClr val="tx1"/>
                </a:solidFill>
                <a:effectLst/>
                <a:latin typeface="Arial" charset="0"/>
                <a:ea typeface="ＭＳ Ｐゴシック" charset="0"/>
                <a:cs typeface="ＭＳ Ｐゴシック" charset="0"/>
              </a:rPr>
              <a:t>Pregnancy:</a:t>
            </a:r>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Pregnancy is a state of physiologic volume overload. Despite an increase in the left ventricular wall mass and end-diastolic dimensions during normal pregnancy, BNP levels remain stable throughout the gestation and postpartum period. In a longitudinal study of plasma BNP levels during pregnancy, when compared to non-pregnant, age-matched controls, the median level of BNP was noted to be 19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during pregnancy vs. 10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in the non-pregnant state.</a:t>
            </a:r>
            <a:r>
              <a:rPr lang="en-US" sz="1200" kern="1200" baseline="30000" dirty="0">
                <a:solidFill>
                  <a:schemeClr val="tx1"/>
                </a:solidFill>
                <a:effectLst/>
                <a:latin typeface="Arial" charset="0"/>
                <a:ea typeface="ＭＳ Ｐゴシック" charset="0"/>
                <a:cs typeface="ＭＳ Ｐゴシック" charset="0"/>
              </a:rPr>
              <a:t>13</a:t>
            </a:r>
            <a:r>
              <a:rPr lang="en-US" sz="1200" kern="1200" dirty="0">
                <a:solidFill>
                  <a:schemeClr val="tx1"/>
                </a:solidFill>
                <a:effectLst/>
                <a:latin typeface="Arial" charset="0"/>
                <a:ea typeface="ＭＳ Ｐゴシック" charset="0"/>
                <a:cs typeface="ＭＳ Ｐゴシック" charset="0"/>
              </a:rPr>
              <a:t> BNP levels stay well within normal range during an uncomplicated pregnancy; however, significant elevations are seen in patients with hypertensive disorders including preeclampsia.</a:t>
            </a:r>
            <a:r>
              <a:rPr lang="en-US" sz="1200" kern="1200" baseline="30000" dirty="0">
                <a:solidFill>
                  <a:schemeClr val="tx1"/>
                </a:solidFill>
                <a:effectLst/>
                <a:latin typeface="Arial" charset="0"/>
                <a:ea typeface="ＭＳ Ｐゴシック" charset="0"/>
                <a:cs typeface="ＭＳ Ｐゴシック" charset="0"/>
              </a:rPr>
              <a:t>14</a:t>
            </a: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 </a:t>
            </a:r>
          </a:p>
          <a:p>
            <a:pPr lvl="0"/>
            <a:r>
              <a:rPr lang="en-US" sz="1200" i="1" kern="1200" dirty="0">
                <a:solidFill>
                  <a:schemeClr val="tx1"/>
                </a:solidFill>
                <a:effectLst/>
                <a:latin typeface="Arial" charset="0"/>
                <a:ea typeface="ＭＳ Ｐゴシック" charset="0"/>
                <a:cs typeface="ＭＳ Ｐゴシック" charset="0"/>
              </a:rPr>
              <a:t>Preexisting heart disease:</a:t>
            </a:r>
            <a:r>
              <a:rPr lang="en-US" sz="1200" kern="1200" dirty="0">
                <a:solidFill>
                  <a:schemeClr val="tx1"/>
                </a:solidFill>
                <a:effectLst/>
                <a:latin typeface="Arial" charset="0"/>
                <a:ea typeface="ＭＳ Ｐゴシック" charset="0"/>
                <a:cs typeface="ＭＳ Ｐゴシック" charset="0"/>
              </a:rPr>
              <a:t> In pregnant women with preexisting dilated cardiomyopathy, serial measurements of NT-</a:t>
            </a:r>
            <a:r>
              <a:rPr lang="en-US" sz="1200" kern="1200" dirty="0" err="1">
                <a:solidFill>
                  <a:schemeClr val="tx1"/>
                </a:solidFill>
                <a:effectLst/>
                <a:latin typeface="Arial" charset="0"/>
                <a:ea typeface="ＭＳ Ｐゴシック" charset="0"/>
                <a:cs typeface="ＭＳ Ｐゴシック" charset="0"/>
              </a:rPr>
              <a:t>proBNP</a:t>
            </a:r>
            <a:r>
              <a:rPr lang="en-US" sz="1200" kern="1200" dirty="0">
                <a:solidFill>
                  <a:schemeClr val="tx1"/>
                </a:solidFill>
                <a:effectLst/>
                <a:latin typeface="Arial" charset="0"/>
                <a:ea typeface="ＭＳ Ｐゴシック" charset="0"/>
                <a:cs typeface="ＭＳ Ｐゴシック" charset="0"/>
              </a:rPr>
              <a:t> (N-terminal pro-BNP) are shown to be predictive of adverse cardiovascular outcomes.</a:t>
            </a:r>
            <a:r>
              <a:rPr lang="en-US" sz="1200" kern="1200" baseline="30000" dirty="0">
                <a:solidFill>
                  <a:schemeClr val="tx1"/>
                </a:solidFill>
                <a:effectLst/>
                <a:latin typeface="Arial" charset="0"/>
                <a:ea typeface="ＭＳ Ｐゴシック" charset="0"/>
                <a:cs typeface="ＭＳ Ｐゴシック" charset="0"/>
              </a:rPr>
              <a:t>3</a:t>
            </a:r>
            <a:r>
              <a:rPr lang="en-US" sz="1200" kern="1200" dirty="0">
                <a:solidFill>
                  <a:schemeClr val="tx1"/>
                </a:solidFill>
                <a:effectLst/>
                <a:latin typeface="Arial" charset="0"/>
                <a:ea typeface="ＭＳ Ｐゴシック" charset="0"/>
                <a:cs typeface="ＭＳ Ｐゴシック" charset="0"/>
              </a:rPr>
              <a:t> In another study of 66 women with cardiac symptoms, all women who remained event free during pregnancy had BNP &lt; 100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a:t>
            </a:r>
            <a:r>
              <a:rPr lang="en-US" sz="1200" kern="1200" baseline="30000" dirty="0">
                <a:solidFill>
                  <a:schemeClr val="tx1"/>
                </a:solidFill>
                <a:effectLst/>
                <a:latin typeface="Arial" charset="0"/>
                <a:ea typeface="ＭＳ Ｐゴシック" charset="0"/>
                <a:cs typeface="ＭＳ Ｐゴシック" charset="0"/>
              </a:rPr>
              <a:t>15</a:t>
            </a: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 </a:t>
            </a:r>
          </a:p>
          <a:p>
            <a:pPr lvl="0"/>
            <a:r>
              <a:rPr lang="en-US" sz="1200" i="1" kern="1200" dirty="0">
                <a:solidFill>
                  <a:schemeClr val="tx1"/>
                </a:solidFill>
                <a:effectLst/>
                <a:latin typeface="Arial" charset="0"/>
                <a:ea typeface="ＭＳ Ｐゴシック" charset="0"/>
                <a:cs typeface="ＭＳ Ｐゴシック" charset="0"/>
              </a:rPr>
              <a:t>Pregnant women with cardiac symptoms:</a:t>
            </a:r>
            <a:r>
              <a:rPr lang="en-US" sz="1200" kern="1200" dirty="0">
                <a:solidFill>
                  <a:schemeClr val="tx1"/>
                </a:solidFill>
                <a:effectLst/>
                <a:latin typeface="Arial" charset="0"/>
                <a:ea typeface="ＭＳ Ｐゴシック" charset="0"/>
                <a:cs typeface="ＭＳ Ｐゴシック" charset="0"/>
              </a:rPr>
              <a:t> BNP may play an important role in evaluation of pregnant women presenting with shortness of breath to determine both systolic and diastolic left ventricular dysfunction. BNP levels correlate with elevated left ventricular filling pressures in symptomatic pregnant women.</a:t>
            </a:r>
            <a:r>
              <a:rPr lang="en-US" sz="1200" kern="1200" baseline="30000" dirty="0">
                <a:solidFill>
                  <a:schemeClr val="tx1"/>
                </a:solidFill>
                <a:effectLst/>
                <a:latin typeface="Arial" charset="0"/>
                <a:ea typeface="ＭＳ Ｐゴシック" charset="0"/>
                <a:cs typeface="ＭＳ Ｐゴシック" charset="0"/>
              </a:rPr>
              <a:t>16</a:t>
            </a:r>
            <a:r>
              <a:rPr lang="en-US" sz="1200" kern="1200" dirty="0">
                <a:solidFill>
                  <a:schemeClr val="tx1"/>
                </a:solidFill>
                <a:effectLst/>
                <a:latin typeface="Arial" charset="0"/>
                <a:ea typeface="ＭＳ Ｐゴシック" charset="0"/>
                <a:cs typeface="ＭＳ Ｐゴシック" charset="0"/>
              </a:rPr>
              <a:t> </a:t>
            </a:r>
          </a:p>
          <a:p>
            <a:endParaRPr lang="en-US" altLang="x-none" dirty="0">
              <a:ea typeface="ＭＳ Ｐゴシック" charset="-128"/>
            </a:endParaRPr>
          </a:p>
          <a:p>
            <a:r>
              <a:rPr lang="en-US" altLang="x-none" dirty="0">
                <a:ea typeface="ＭＳ Ｐゴシック" charset="-128"/>
              </a:rPr>
              <a:t>Sources:  </a:t>
            </a:r>
          </a:p>
          <a:p>
            <a:r>
              <a:rPr lang="en-US" altLang="x-none" dirty="0">
                <a:ea typeface="ＭＳ Ｐゴシック" charset="-128"/>
              </a:rPr>
              <a:t>Lev-</a:t>
            </a:r>
            <a:r>
              <a:rPr lang="en-US" altLang="x-none" dirty="0" err="1">
                <a:ea typeface="ＭＳ Ｐゴシック" charset="-128"/>
              </a:rPr>
              <a:t>Sagie</a:t>
            </a:r>
            <a:r>
              <a:rPr lang="en-US" altLang="x-none" dirty="0">
                <a:ea typeface="ＭＳ Ｐゴシック" charset="-128"/>
              </a:rPr>
              <a:t> A, Bar-Oz B, </a:t>
            </a:r>
            <a:r>
              <a:rPr lang="en-US" altLang="x-none" dirty="0" err="1">
                <a:ea typeface="ＭＳ Ｐゴシック" charset="-128"/>
              </a:rPr>
              <a:t>Salpeter</a:t>
            </a:r>
            <a:r>
              <a:rPr lang="en-US" altLang="x-none" dirty="0">
                <a:ea typeface="ＭＳ Ｐゴシック" charset="-128"/>
              </a:rPr>
              <a:t> L, </a:t>
            </a:r>
            <a:r>
              <a:rPr lang="en-US" altLang="x-none" dirty="0" err="1">
                <a:ea typeface="ＭＳ Ｐゴシック" charset="-128"/>
              </a:rPr>
              <a:t>Hochner-Celnikier</a:t>
            </a:r>
            <a:r>
              <a:rPr lang="en-US" altLang="x-none" dirty="0">
                <a:ea typeface="ＭＳ Ｐゴシック" charset="-128"/>
              </a:rPr>
              <a:t> D, Arad I and </a:t>
            </a:r>
            <a:r>
              <a:rPr lang="en-US" altLang="x-none" dirty="0" err="1">
                <a:ea typeface="ＭＳ Ｐゴシック" charset="-128"/>
              </a:rPr>
              <a:t>Nir</a:t>
            </a:r>
            <a:r>
              <a:rPr lang="en-US" altLang="x-none" dirty="0">
                <a:ea typeface="ＭＳ Ｐゴシック" charset="-128"/>
              </a:rPr>
              <a:t> A. Plasma Concentrations of N-Terminal Pro-B-Type Natriuretic Peptide in Pregnant Women near Labor and during Early Puerperium.  </a:t>
            </a:r>
            <a:r>
              <a:rPr lang="en-US" altLang="x-none" i="1" dirty="0">
                <a:ea typeface="ＭＳ Ｐゴシック" charset="-128"/>
              </a:rPr>
              <a:t>Clinical Chemistry</a:t>
            </a:r>
            <a:r>
              <a:rPr lang="en-US" altLang="x-none" dirty="0">
                <a:ea typeface="ＭＳ Ｐゴシック" charset="-128"/>
              </a:rPr>
              <a:t>. October 2005; 51 (10):1909-10.</a:t>
            </a:r>
          </a:p>
          <a:p>
            <a:endParaRPr lang="en-US" altLang="x-none" dirty="0">
              <a:ea typeface="ＭＳ Ｐゴシック" charset="-128"/>
            </a:endParaRPr>
          </a:p>
          <a:p>
            <a:r>
              <a:rPr lang="en-US" altLang="x-none" dirty="0">
                <a:ea typeface="ＭＳ Ｐゴシック" charset="-128"/>
              </a:rPr>
              <a:t>Katz R, </a:t>
            </a:r>
            <a:r>
              <a:rPr lang="en-US" altLang="x-none" dirty="0" err="1">
                <a:ea typeface="ＭＳ Ｐゴシック" charset="-128"/>
              </a:rPr>
              <a:t>Karliner</a:t>
            </a:r>
            <a:r>
              <a:rPr lang="en-US" altLang="x-none" dirty="0">
                <a:ea typeface="ＭＳ Ｐゴシック" charset="-128"/>
              </a:rPr>
              <a:t> JS, </a:t>
            </a:r>
            <a:r>
              <a:rPr lang="en-US" altLang="x-none" dirty="0" err="1">
                <a:ea typeface="ＭＳ Ｐゴシック" charset="-128"/>
              </a:rPr>
              <a:t>Resnik</a:t>
            </a:r>
            <a:r>
              <a:rPr lang="en-US" altLang="x-none" dirty="0">
                <a:ea typeface="ＭＳ Ｐゴシック" charset="-128"/>
              </a:rPr>
              <a:t> R. Effects of a natural volume overload state (pregnancy) on left ventricular performance in normal human subjects. </a:t>
            </a:r>
            <a:r>
              <a:rPr lang="en-US" altLang="x-none" i="1" dirty="0">
                <a:ea typeface="ＭＳ Ｐゴシック" charset="-128"/>
              </a:rPr>
              <a:t>Circulation</a:t>
            </a:r>
            <a:r>
              <a:rPr lang="en-US" altLang="x-none" dirty="0">
                <a:ea typeface="ＭＳ Ｐゴシック" charset="-128"/>
              </a:rPr>
              <a:t>. 1978;58(3 Pt 1):434-41.</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45</a:t>
            </a:fld>
            <a:endParaRPr lang="en-US"/>
          </a:p>
        </p:txBody>
      </p:sp>
    </p:spTree>
    <p:extLst>
      <p:ext uri="{BB962C8B-B14F-4D97-AF65-F5344CB8AC3E}">
        <p14:creationId xmlns:p14="http://schemas.microsoft.com/office/powerpoint/2010/main" val="1119932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8441B-8A54-436B-83B6-084859A0E7BC}" type="slidenum">
              <a:rPr lang="en-US" altLang="en-US"/>
              <a:pPr/>
              <a:t>46</a:t>
            </a:fld>
            <a:endParaRPr lang="en-US" altLang="en-US"/>
          </a:p>
        </p:txBody>
      </p:sp>
      <p:sp>
        <p:nvSpPr>
          <p:cNvPr id="611330" name="Rectangle 2"/>
          <p:cNvSpPr>
            <a:spLocks noGrp="1" noRot="1" noChangeAspect="1" noChangeArrowheads="1" noTextEdit="1"/>
          </p:cNvSpPr>
          <p:nvPr>
            <p:ph type="sldImg"/>
          </p:nvPr>
        </p:nvSpPr>
        <p:spPr>
          <a:xfrm>
            <a:off x="2897188" y="525463"/>
            <a:ext cx="3505200" cy="2628900"/>
          </a:xfrm>
          <a:ln/>
        </p:spPr>
      </p:sp>
      <p:sp>
        <p:nvSpPr>
          <p:cNvPr id="611331" name="Rectangle 3"/>
          <p:cNvSpPr>
            <a:spLocks noGrp="1" noChangeArrowheads="1"/>
          </p:cNvSpPr>
          <p:nvPr>
            <p:ph type="body" idx="1"/>
          </p:nvPr>
        </p:nvSpPr>
        <p:spPr>
          <a:xfrm>
            <a:off x="929640" y="3329940"/>
            <a:ext cx="7437120" cy="3154680"/>
          </a:xfrm>
        </p:spPr>
        <p:txBody>
          <a:bodyPr/>
          <a:lstStyle/>
          <a:p>
            <a:r>
              <a:rPr lang="en-US" altLang="x-none" sz="1200" b="1" dirty="0">
                <a:solidFill>
                  <a:srgbClr val="000000"/>
                </a:solidFill>
                <a:ea typeface="ＭＳ Ｐゴシック" charset="-128"/>
              </a:rPr>
              <a:t>TALKING POINTS, </a:t>
            </a:r>
            <a:r>
              <a:rPr lang="en-US" altLang="x-none" sz="1200" dirty="0">
                <a:solidFill>
                  <a:srgbClr val="000000"/>
                </a:solidFill>
                <a:ea typeface="ＭＳ Ｐゴシック" charset="-128"/>
              </a:rPr>
              <a:t>Updated </a:t>
            </a:r>
            <a:r>
              <a:rPr lang="en-US" altLang="en-US" sz="1200" dirty="0">
                <a:solidFill>
                  <a:srgbClr val="000000"/>
                </a:solidFill>
                <a:ea typeface="ＭＳ Ｐゴシック" charset="-128"/>
              </a:rPr>
              <a:t>9/28/17</a:t>
            </a:r>
          </a:p>
          <a:p>
            <a:endParaRPr lang="en-US" altLang="x-none" sz="1200" dirty="0">
              <a:solidFill>
                <a:srgbClr val="000000"/>
              </a:solidFill>
              <a:ea typeface="ＭＳ Ｐゴシック" charset="-128"/>
            </a:endParaRPr>
          </a:p>
          <a:p>
            <a:endParaRPr lang="en-US" altLang="x-none" sz="1200" dirty="0">
              <a:solidFill>
                <a:srgbClr val="000000"/>
              </a:solidFill>
              <a:ea typeface="ＭＳ Ｐゴシック" charset="-128"/>
            </a:endParaRPr>
          </a:p>
          <a:p>
            <a:r>
              <a:rPr lang="en-US" altLang="en-US" sz="1200" dirty="0">
                <a:ea typeface="ＭＳ Ｐゴシック" charset="-128"/>
              </a:rPr>
              <a:t>The median BNP values followed longitudinally in normal healthy pregnancies are :	</a:t>
            </a:r>
          </a:p>
          <a:p>
            <a:r>
              <a:rPr lang="en-US" altLang="en-US" sz="1200" dirty="0">
                <a:ea typeface="ＭＳ Ｐゴシック" charset="-128"/>
              </a:rPr>
              <a:t>1st trimester: 19.5 </a:t>
            </a:r>
            <a:r>
              <a:rPr lang="en-US" altLang="en-US" sz="1200" dirty="0" err="1">
                <a:ea typeface="ＭＳ Ｐゴシック" charset="-128"/>
              </a:rPr>
              <a:t>pg</a:t>
            </a:r>
            <a:r>
              <a:rPr lang="en-US" altLang="en-US" sz="1200" dirty="0">
                <a:ea typeface="ＭＳ Ｐゴシック" charset="-128"/>
              </a:rPr>
              <a:t>/mL;  2</a:t>
            </a:r>
            <a:r>
              <a:rPr lang="en-US" altLang="en-US" sz="1200" baseline="30000" dirty="0">
                <a:ea typeface="ＭＳ Ｐゴシック" charset="-128"/>
              </a:rPr>
              <a:t>nd</a:t>
            </a:r>
            <a:r>
              <a:rPr lang="en-US" altLang="en-US" sz="1200" dirty="0">
                <a:ea typeface="ＭＳ Ｐゴシック" charset="-128"/>
              </a:rPr>
              <a:t> trimester: 18 </a:t>
            </a:r>
            <a:r>
              <a:rPr lang="en-US" altLang="en-US" sz="1200" dirty="0" err="1">
                <a:ea typeface="ＭＳ Ｐゴシック" charset="-128"/>
              </a:rPr>
              <a:t>pg</a:t>
            </a:r>
            <a:r>
              <a:rPr lang="en-US" altLang="en-US" sz="1200" dirty="0">
                <a:ea typeface="ＭＳ Ｐゴシック" charset="-128"/>
              </a:rPr>
              <a:t>/mL;  3</a:t>
            </a:r>
            <a:r>
              <a:rPr lang="en-US" altLang="en-US" sz="1200" baseline="30000" dirty="0">
                <a:ea typeface="ＭＳ Ｐゴシック" charset="-128"/>
              </a:rPr>
              <a:t>rd</a:t>
            </a:r>
            <a:r>
              <a:rPr lang="en-US" altLang="en-US" sz="1200" dirty="0">
                <a:ea typeface="ＭＳ Ｐゴシック" charset="-128"/>
              </a:rPr>
              <a:t> trimester: 26.5 </a:t>
            </a:r>
            <a:r>
              <a:rPr lang="en-US" altLang="en-US" sz="1200" dirty="0" err="1">
                <a:ea typeface="ＭＳ Ｐゴシック" charset="-128"/>
              </a:rPr>
              <a:t>pg</a:t>
            </a:r>
            <a:r>
              <a:rPr lang="en-US" altLang="en-US" sz="1200" dirty="0">
                <a:ea typeface="ＭＳ Ｐゴシック" charset="-128"/>
              </a:rPr>
              <a:t>/mL;  Postpartum:  18.5 </a:t>
            </a:r>
            <a:r>
              <a:rPr lang="en-US" altLang="en-US" sz="1200" dirty="0" err="1">
                <a:ea typeface="ＭＳ Ｐゴシック" charset="-128"/>
              </a:rPr>
              <a:t>pg</a:t>
            </a:r>
            <a:r>
              <a:rPr lang="en-US" altLang="en-US" sz="1200" dirty="0">
                <a:ea typeface="ＭＳ Ｐゴシック" charset="-128"/>
              </a:rPr>
              <a:t>/mL</a:t>
            </a:r>
          </a:p>
          <a:p>
            <a:r>
              <a:rPr lang="en-US" altLang="en-US" sz="1200" dirty="0">
                <a:ea typeface="ＭＳ Ｐゴシック" charset="-128"/>
              </a:rPr>
              <a:t>There was no statistically significant difference in  BNP levels throughout pregnancy and the postpartum period.  This was true when all patients were analyzed as well as when only those patients with sequential data were analyzed.</a:t>
            </a:r>
          </a:p>
          <a:p>
            <a:r>
              <a:rPr lang="en-US" altLang="en-US" sz="1200" dirty="0">
                <a:ea typeface="ＭＳ Ｐゴシック" charset="-128"/>
              </a:rPr>
              <a:t>There was a however, a statistically significant difference in BNP levels between non-pregnant and normal healthy pregnant women overall.</a:t>
            </a:r>
          </a:p>
          <a:p>
            <a:endParaRPr lang="en-US" altLang="en-US" sz="1200" b="1"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In general, a BNP value of </a:t>
            </a:r>
            <a:r>
              <a:rPr lang="en-US" sz="1200" u="sng" kern="1200" dirty="0">
                <a:solidFill>
                  <a:schemeClr val="tx1"/>
                </a:solidFill>
                <a:effectLst/>
                <a:latin typeface="Arial" charset="0"/>
                <a:ea typeface="ＭＳ Ｐゴシック" charset="0"/>
                <a:cs typeface="ＭＳ Ｐゴシック" charset="0"/>
              </a:rPr>
              <a:t>&gt;</a:t>
            </a:r>
            <a:r>
              <a:rPr lang="en-US" sz="1200" kern="1200" dirty="0">
                <a:solidFill>
                  <a:schemeClr val="tx1"/>
                </a:solidFill>
                <a:effectLst/>
                <a:latin typeface="Arial" charset="0"/>
                <a:ea typeface="ＭＳ Ｐゴシック" charset="0"/>
                <a:cs typeface="ＭＳ Ｐゴシック" charset="0"/>
              </a:rPr>
              <a:t> 100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is diagnostic of HF with a sensitivity and specificity of 90% and 76% respectively. In contrast, a BNP level of &lt; 50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has a negative predictive value of 96% in excluding heart failure. BNP has a higher predictive value than other diagnostic tests, i.e., cardiomegaly on chest x-ray, or clinical evaluation including history of HF and rales on physical examination.</a:t>
            </a:r>
            <a:r>
              <a:rPr lang="en-US" sz="1200" dirty="0">
                <a:effectLst/>
              </a:rPr>
              <a:t> </a:t>
            </a:r>
            <a:endParaRPr lang="en-US" sz="1200" dirty="0">
              <a:solidFill>
                <a:srgbClr val="000000"/>
              </a:solidFill>
              <a:latin typeface="Arial" pitchFamily="34" charset="0"/>
              <a:ea typeface="ＭＳ Ｐゴシック" pitchFamily="34" charset="-128"/>
            </a:endParaRPr>
          </a:p>
          <a:p>
            <a:endParaRPr lang="en-US" altLang="en-US" sz="1200"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Hameed AB, Chan K, </a:t>
            </a:r>
            <a:r>
              <a:rPr lang="en-US" sz="1200" dirty="0" err="1"/>
              <a:t>Ghamsary</a:t>
            </a:r>
            <a:r>
              <a:rPr lang="en-US" sz="1200" dirty="0"/>
              <a:t> M, </a:t>
            </a:r>
            <a:r>
              <a:rPr lang="en-US" sz="1200" dirty="0" err="1"/>
              <a:t>Elkayam</a:t>
            </a:r>
            <a:r>
              <a:rPr lang="en-US" sz="1200" dirty="0"/>
              <a:t> U. Longitudinal changes in the B-type natriuretic peptide levels in normal pregnancy and postpartum. </a:t>
            </a:r>
            <a:r>
              <a:rPr lang="en-US" sz="1200" i="1" dirty="0"/>
              <a:t>Clinical Cardiology. </a:t>
            </a:r>
            <a:r>
              <a:rPr lang="en-US" sz="1200" dirty="0"/>
              <a:t>Aug 2009;32(8):E60-62.</a:t>
            </a:r>
          </a:p>
          <a:p>
            <a:endParaRPr lang="en-US" altLang="en-US" sz="1600" dirty="0">
              <a:ea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a:t>
            </a:r>
            <a:r>
              <a:rPr lang="en-US" altLang="en-US" sz="1200" dirty="0">
                <a:solidFill>
                  <a:srgbClr val="000000"/>
                </a:solidFill>
                <a:ea typeface="ＭＳ Ｐゴシック" charset="-128"/>
              </a:rPr>
              <a:t>9/28/17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Arial" charset="0"/>
                <a:ea typeface="ＭＳ Ｐゴシック" charset="0"/>
                <a:cs typeface="ＭＳ Ｐゴシック" charset="0"/>
              </a:rPr>
              <a:t>Diagnosis of Heart Failure (HF):</a:t>
            </a: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BNP levels are used routinely in the emergency room for the diagnosis of heart failure and play a key role in establishing etiology of dyspnea (cardiac vs. pulmonary) in patients presenting with acute shortness of breath</a:t>
            </a:r>
            <a:r>
              <a:rPr lang="en-US" dirty="0">
                <a:effectLst/>
              </a:rPr>
              <a:t> </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In general, a BNP value of </a:t>
            </a:r>
            <a:r>
              <a:rPr lang="en-US" sz="1200" u="sng" kern="1200" dirty="0">
                <a:solidFill>
                  <a:schemeClr val="tx1"/>
                </a:solidFill>
                <a:effectLst/>
                <a:latin typeface="Arial" charset="0"/>
                <a:ea typeface="ＭＳ Ｐゴシック" charset="0"/>
                <a:cs typeface="ＭＳ Ｐゴシック" charset="0"/>
              </a:rPr>
              <a:t>&gt;</a:t>
            </a:r>
            <a:r>
              <a:rPr lang="en-US" sz="1200" kern="1200" dirty="0">
                <a:solidFill>
                  <a:schemeClr val="tx1"/>
                </a:solidFill>
                <a:effectLst/>
                <a:latin typeface="Arial" charset="0"/>
                <a:ea typeface="ＭＳ Ｐゴシック" charset="0"/>
                <a:cs typeface="ＭＳ Ｐゴシック" charset="0"/>
              </a:rPr>
              <a:t> 100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is diagnostic of HF with a sensitivity and specificity of 90% and 76% respectively. In contrast, a BNP level of &lt; 50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has a negative predictive value of 96% in excluding heart failure. BNP has a higher predictive value than other diagnostic tests, i.e., cardiomegaly on chest x-ray, or clinical evaluation including history of HF and rales on physical examination.</a:t>
            </a:r>
            <a:r>
              <a:rPr lang="en-US" dirty="0">
                <a:effectLs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effectLst/>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In a prospective randomized controlled trial, 452 subjects who presented to the emergency room with acute shortness of breath were either assigned BNP bedside assay or received standard clinical assessment. The use of BNP reduced the need for hospitalization, intensive care admission, and time to discharge along with the total cost of in-hospital treatment.</a:t>
            </a:r>
            <a:r>
              <a:rPr lang="en-US" dirty="0">
                <a:effectLst/>
              </a:rPr>
              <a:t> </a:t>
            </a:r>
            <a:endParaRPr lang="en-US" sz="1200" dirty="0">
              <a:solidFill>
                <a:srgbClr val="000000"/>
              </a:solidFill>
              <a:latin typeface="Arial" pitchFamily="34" charset="0"/>
              <a:ea typeface="ＭＳ Ｐゴシック" pitchFamily="34" charset="-128"/>
            </a:endParaRPr>
          </a:p>
          <a:p>
            <a:endParaRPr lang="en-US" sz="1200" u="sng" kern="1200" dirty="0">
              <a:solidFill>
                <a:schemeClr val="tx1"/>
              </a:solidFill>
              <a:effectLst/>
              <a:latin typeface="Arial" charset="0"/>
              <a:ea typeface="ＭＳ Ｐゴシック" charset="0"/>
              <a:cs typeface="ＭＳ Ｐゴシック" charset="0"/>
            </a:endParaRPr>
          </a:p>
          <a:p>
            <a:r>
              <a:rPr lang="en-US" sz="1200" u="sng" kern="1200" dirty="0">
                <a:solidFill>
                  <a:schemeClr val="tx1"/>
                </a:solidFill>
                <a:effectLst/>
                <a:latin typeface="Arial" charset="0"/>
                <a:ea typeface="ＭＳ Ｐゴシック" charset="0"/>
                <a:cs typeface="ＭＳ Ｐゴシック" charset="0"/>
              </a:rPr>
              <a:t>Asymptomatic Left Ventricular Dysfunction:</a:t>
            </a: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BNP has been shown to detect asymptomatic left ventricular dysfunction with sensitivity of 88% and specificity of 67% when BNP level of 50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is used as a cutoff; it may be used as an initial low-cost modality to identify asymptomatic high risk individuals who would need further diagnostic testing.</a:t>
            </a:r>
            <a:r>
              <a:rPr lang="en-US" dirty="0">
                <a:effectLst/>
              </a:rPr>
              <a:t> </a:t>
            </a:r>
          </a:p>
          <a:p>
            <a:endParaRPr lang="en-US" dirty="0">
              <a:effectLst/>
            </a:endParaRPr>
          </a:p>
          <a:p>
            <a:r>
              <a:rPr lang="en-US" sz="1200" u="sng" kern="1200" dirty="0">
                <a:solidFill>
                  <a:schemeClr val="tx1"/>
                </a:solidFill>
                <a:effectLst/>
                <a:latin typeface="Arial" charset="0"/>
                <a:ea typeface="ＭＳ Ｐゴシック" charset="0"/>
                <a:cs typeface="ＭＳ Ｐゴシック" charset="0"/>
              </a:rPr>
              <a:t>Predictor of Adverse Cardiovascular Outcomes:</a:t>
            </a:r>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BNP (&gt;50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has been shown to be the strongest predictor of serious adverse cardiovascular outcomes in older individuals with preserved left ventricular systolic function. BNP level is generally increased in diastolic left ventricular dysfunction and correlates directly with left ventricular hypertrophy</a:t>
            </a:r>
            <a:endParaRPr lang="en-US" dirty="0">
              <a:effectLst/>
            </a:endParaRPr>
          </a:p>
          <a:p>
            <a:endParaRPr lang="en-US" dirty="0">
              <a:effectLst/>
            </a:endParaRPr>
          </a:p>
          <a:p>
            <a:pPr marL="171450" indent="-171450" algn="l">
              <a:buFont typeface="Arial" panose="020B0604020202020204" pitchFamily="34" charset="0"/>
              <a:buChar char="•"/>
            </a:pPr>
            <a:r>
              <a:rPr lang="en-US" sz="1200" dirty="0"/>
              <a:t>Blatt A, </a:t>
            </a:r>
            <a:r>
              <a:rPr lang="en-US" sz="1200" dirty="0" err="1"/>
              <a:t>Svirski</a:t>
            </a:r>
            <a:r>
              <a:rPr lang="en-US" sz="1200" dirty="0"/>
              <a:t> R, </a:t>
            </a:r>
            <a:r>
              <a:rPr lang="en-US" sz="1200" dirty="0" err="1"/>
              <a:t>Morawsky</a:t>
            </a:r>
            <a:r>
              <a:rPr lang="en-US" sz="1200" dirty="0"/>
              <a:t> G, et al. Short and long-term outcome of pregnant women with preexisting dilated </a:t>
            </a:r>
            <a:r>
              <a:rPr lang="en-US" sz="1200" dirty="0" err="1"/>
              <a:t>cardiomypathy</a:t>
            </a:r>
            <a:r>
              <a:rPr lang="en-US" sz="1200" dirty="0"/>
              <a:t>: An </a:t>
            </a:r>
            <a:r>
              <a:rPr lang="en-US" sz="1200" dirty="0" err="1"/>
              <a:t>NTproBNP</a:t>
            </a:r>
            <a:r>
              <a:rPr lang="en-US" sz="1200" dirty="0"/>
              <a:t> and echocardiography-guided study. </a:t>
            </a:r>
            <a:r>
              <a:rPr lang="en-US" sz="1200" i="1" dirty="0"/>
              <a:t>The Israel Medical Association journal : IMAJ. </a:t>
            </a:r>
            <a:r>
              <a:rPr lang="en-US" sz="1200" dirty="0"/>
              <a:t>Oct 2010;12(10):613-616.</a:t>
            </a:r>
          </a:p>
          <a:p>
            <a:pPr marL="171450" indent="-171450" algn="l">
              <a:buFont typeface="Arial" panose="020B0604020202020204" pitchFamily="34" charset="0"/>
              <a:buChar char="•"/>
            </a:pPr>
            <a:r>
              <a:rPr lang="en-US" sz="1200" dirty="0" err="1"/>
              <a:t>Tanous</a:t>
            </a:r>
            <a:r>
              <a:rPr lang="en-US" sz="1200" dirty="0"/>
              <a:t> D, Siu SC, Mason J, et al. B-type natriuretic peptide in pregnant women with heart disease. </a:t>
            </a:r>
            <a:r>
              <a:rPr lang="en-US" sz="1200" i="1" dirty="0"/>
              <a:t>J Am </a:t>
            </a:r>
            <a:r>
              <a:rPr lang="en-US" sz="1200" i="1" dirty="0" err="1"/>
              <a:t>Coll</a:t>
            </a:r>
            <a:r>
              <a:rPr lang="en-US" sz="1200" i="1" dirty="0"/>
              <a:t> </a:t>
            </a:r>
            <a:r>
              <a:rPr lang="en-US" sz="1200" i="1" dirty="0" err="1"/>
              <a:t>Cardiol</a:t>
            </a:r>
            <a:r>
              <a:rPr lang="en-US" sz="1200" i="1" dirty="0"/>
              <a:t>. </a:t>
            </a:r>
            <a:r>
              <a:rPr lang="en-US" sz="1200" dirty="0"/>
              <a:t>Oct 5 2010;56(15):1247-1253.</a:t>
            </a:r>
          </a:p>
          <a:p>
            <a:pPr marL="171450" indent="-171450" algn="l">
              <a:buFont typeface="Arial" panose="020B0604020202020204" pitchFamily="34" charset="0"/>
              <a:buChar char="•"/>
            </a:pPr>
            <a:r>
              <a:rPr lang="en-US" sz="1200" dirty="0" err="1"/>
              <a:t>Kansal</a:t>
            </a:r>
            <a:r>
              <a:rPr lang="en-US" sz="1200" dirty="0"/>
              <a:t> M, Hibbard JU, </a:t>
            </a:r>
            <a:r>
              <a:rPr lang="en-US" sz="1200" dirty="0" err="1"/>
              <a:t>Briller</a:t>
            </a:r>
            <a:r>
              <a:rPr lang="en-US" sz="1200" dirty="0"/>
              <a:t> J. Diastolic function in pregnant patients with cardiac symptoms. </a:t>
            </a:r>
            <a:r>
              <a:rPr lang="en-US" sz="1200" i="1" dirty="0" err="1"/>
              <a:t>Hypertens</a:t>
            </a:r>
            <a:r>
              <a:rPr lang="en-US" sz="1200" i="1" dirty="0"/>
              <a:t> Pregnancy. </a:t>
            </a:r>
            <a:r>
              <a:rPr lang="en-US" sz="1200" dirty="0"/>
              <a:t>2012;31(3):367-374.</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47</a:t>
            </a:fld>
            <a:endParaRPr lang="en-US"/>
          </a:p>
        </p:txBody>
      </p:sp>
    </p:spTree>
    <p:extLst>
      <p:ext uri="{BB962C8B-B14F-4D97-AF65-F5344CB8AC3E}">
        <p14:creationId xmlns:p14="http://schemas.microsoft.com/office/powerpoint/2010/main" val="362805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r>
              <a:rPr lang="en-US" sz="1200" kern="1200" dirty="0">
                <a:solidFill>
                  <a:schemeClr val="tx1"/>
                </a:solidFill>
                <a:effectLst/>
                <a:latin typeface="Arial" charset="0"/>
                <a:ea typeface="ＭＳ Ｐゴシック" charset="0"/>
                <a:cs typeface="ＭＳ Ｐゴシック" charset="0"/>
              </a:rPr>
              <a:t>Hameed</a:t>
            </a:r>
            <a:r>
              <a:rPr lang="en-US" sz="1200" kern="1200" baseline="0" dirty="0">
                <a:solidFill>
                  <a:schemeClr val="tx1"/>
                </a:solidFill>
                <a:effectLst/>
                <a:latin typeface="Arial" charset="0"/>
                <a:ea typeface="ＭＳ Ｐゴシック" charset="0"/>
                <a:cs typeface="ＭＳ Ｐゴシック" charset="0"/>
              </a:rPr>
              <a:t> AB,</a:t>
            </a:r>
            <a:r>
              <a:rPr lang="en-US" sz="1200" kern="1200" dirty="0">
                <a:solidFill>
                  <a:schemeClr val="tx1"/>
                </a:solidFill>
                <a:effectLst/>
                <a:latin typeface="Arial" charset="0"/>
                <a:ea typeface="ＭＳ Ｐゴシック" charset="0"/>
                <a:cs typeface="ＭＳ Ｐゴシック" charset="0"/>
              </a:rPr>
              <a:t>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48</a:t>
            </a:fld>
            <a:endParaRPr lang="en-US"/>
          </a:p>
        </p:txBody>
      </p:sp>
    </p:spTree>
    <p:extLst>
      <p:ext uri="{BB962C8B-B14F-4D97-AF65-F5344CB8AC3E}">
        <p14:creationId xmlns:p14="http://schemas.microsoft.com/office/powerpoint/2010/main" val="1842782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49</a:t>
            </a:fld>
            <a:endParaRPr lang="en-US"/>
          </a:p>
        </p:txBody>
      </p:sp>
    </p:spTree>
    <p:extLst>
      <p:ext uri="{BB962C8B-B14F-4D97-AF65-F5344CB8AC3E}">
        <p14:creationId xmlns:p14="http://schemas.microsoft.com/office/powerpoint/2010/main" val="398270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updated 9/27/17</a:t>
            </a:r>
          </a:p>
          <a:p>
            <a:endParaRPr lang="en-US" dirty="0"/>
          </a:p>
          <a:p>
            <a:r>
              <a:rPr lang="en-US" dirty="0"/>
              <a:t>No additional talking points</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a:t>
            </a:fld>
            <a:endParaRPr lang="en-US" dirty="0"/>
          </a:p>
        </p:txBody>
      </p:sp>
    </p:spTree>
    <p:extLst>
      <p:ext uri="{BB962C8B-B14F-4D97-AF65-F5344CB8AC3E}">
        <p14:creationId xmlns:p14="http://schemas.microsoft.com/office/powerpoint/2010/main" val="14698560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50</a:t>
            </a:fld>
            <a:endParaRPr lang="en-US" dirty="0"/>
          </a:p>
        </p:txBody>
      </p:sp>
    </p:spTree>
    <p:extLst>
      <p:ext uri="{BB962C8B-B14F-4D97-AF65-F5344CB8AC3E}">
        <p14:creationId xmlns:p14="http://schemas.microsoft.com/office/powerpoint/2010/main" val="1551321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51</a:t>
            </a:fld>
            <a:endParaRPr lang="en-US"/>
          </a:p>
        </p:txBody>
      </p:sp>
    </p:spTree>
    <p:extLst>
      <p:ext uri="{BB962C8B-B14F-4D97-AF65-F5344CB8AC3E}">
        <p14:creationId xmlns:p14="http://schemas.microsoft.com/office/powerpoint/2010/main" val="6284731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52</a:t>
            </a:fld>
            <a:endParaRPr lang="en-US"/>
          </a:p>
        </p:txBody>
      </p:sp>
    </p:spTree>
    <p:extLst>
      <p:ext uri="{BB962C8B-B14F-4D97-AF65-F5344CB8AC3E}">
        <p14:creationId xmlns:p14="http://schemas.microsoft.com/office/powerpoint/2010/main" val="18261456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53</a:t>
            </a:fld>
            <a:endParaRPr lang="en-US"/>
          </a:p>
        </p:txBody>
      </p:sp>
    </p:spTree>
    <p:extLst>
      <p:ext uri="{BB962C8B-B14F-4D97-AF65-F5344CB8AC3E}">
        <p14:creationId xmlns:p14="http://schemas.microsoft.com/office/powerpoint/2010/main" val="41847540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54</a:t>
            </a:fld>
            <a:endParaRPr lang="en-US"/>
          </a:p>
        </p:txBody>
      </p:sp>
    </p:spTree>
    <p:extLst>
      <p:ext uri="{BB962C8B-B14F-4D97-AF65-F5344CB8AC3E}">
        <p14:creationId xmlns:p14="http://schemas.microsoft.com/office/powerpoint/2010/main" val="21994806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55</a:t>
            </a:fld>
            <a:endParaRPr lang="en-US" dirty="0"/>
          </a:p>
        </p:txBody>
      </p:sp>
    </p:spTree>
    <p:extLst>
      <p:ext uri="{BB962C8B-B14F-4D97-AF65-F5344CB8AC3E}">
        <p14:creationId xmlns:p14="http://schemas.microsoft.com/office/powerpoint/2010/main" val="16124245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endParaRPr lang="en-US" dirty="0"/>
          </a:p>
          <a:p>
            <a:endParaRPr lang="en-US" dirty="0"/>
          </a:p>
          <a:p>
            <a:r>
              <a:rPr lang="en-US" dirty="0"/>
              <a:t>Sources:</a:t>
            </a:r>
          </a:p>
          <a:p>
            <a:r>
              <a:rPr lang="en-US" dirty="0" err="1">
                <a:effectLst/>
              </a:rPr>
              <a:t>Creanga</a:t>
            </a:r>
            <a:r>
              <a:rPr lang="en-US" dirty="0">
                <a:effectLst/>
              </a:rPr>
              <a:t> AA, Berg CJ, </a:t>
            </a:r>
            <a:r>
              <a:rPr lang="en-US" dirty="0" err="1">
                <a:effectLst/>
              </a:rPr>
              <a:t>Syverson</a:t>
            </a:r>
            <a:r>
              <a:rPr lang="en-US" dirty="0">
                <a:effectLst/>
              </a:rPr>
              <a:t> C, Seed K, Bruce FC, Callaghan WM. Pregnancy-related mortality in the United States, 2006-2010. </a:t>
            </a:r>
            <a:r>
              <a:rPr lang="en-US" i="1" dirty="0">
                <a:effectLst/>
              </a:rPr>
              <a:t>Obstetrics and Gynecology.</a:t>
            </a:r>
            <a:r>
              <a:rPr lang="en-US" dirty="0">
                <a:effectLst/>
              </a:rPr>
              <a:t> 2015;125:5-12.</a:t>
            </a:r>
          </a:p>
          <a:p>
            <a:endParaRPr lang="en-US" dirty="0">
              <a:effectLst/>
            </a:endParaRPr>
          </a:p>
          <a:p>
            <a:r>
              <a:rPr lang="en-US" dirty="0">
                <a:effectLst/>
              </a:rPr>
              <a:t>Hameed A, Lawton E, McCain C, et al. Pregnancy-Related Cardiovascular Deaths in California: Beyond Peripartum Cardiomyopathy. </a:t>
            </a:r>
            <a:r>
              <a:rPr lang="en-US" i="1" dirty="0">
                <a:effectLst/>
              </a:rPr>
              <a:t>American Journal of </a:t>
            </a:r>
            <a:r>
              <a:rPr lang="en-US" sz="1200" i="1" kern="1200" dirty="0">
                <a:solidFill>
                  <a:schemeClr val="tx1"/>
                </a:solidFill>
                <a:effectLst/>
                <a:latin typeface="Arial" charset="0"/>
                <a:ea typeface="ＭＳ Ｐゴシック" charset="0"/>
                <a:cs typeface="ＭＳ Ｐゴシック" charset="0"/>
              </a:rPr>
              <a:t>Obstetrics and Gynecology.</a:t>
            </a:r>
            <a:r>
              <a:rPr lang="en-US" sz="1200" kern="1200" dirty="0">
                <a:solidFill>
                  <a:schemeClr val="tx1"/>
                </a:solidFill>
                <a:effectLst/>
                <a:latin typeface="Arial" charset="0"/>
                <a:ea typeface="ＭＳ Ｐゴシック" charset="0"/>
                <a:cs typeface="ＭＳ Ｐゴシック" charset="0"/>
              </a:rPr>
              <a:t> 2015; DOI: 10.1016/j.ajog.2015.05.008.</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56</a:t>
            </a:fld>
            <a:endParaRPr lang="en-US"/>
          </a:p>
        </p:txBody>
      </p:sp>
    </p:spTree>
    <p:extLst>
      <p:ext uri="{BB962C8B-B14F-4D97-AF65-F5344CB8AC3E}">
        <p14:creationId xmlns:p14="http://schemas.microsoft.com/office/powerpoint/2010/main" val="33448237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dirty="0">
              <a:ea typeface="ＭＳ Ｐゴシック" charset="-128"/>
            </a:endParaRPr>
          </a:p>
          <a:p>
            <a:r>
              <a:rPr lang="en-US" sz="1200" kern="1200" dirty="0">
                <a:solidFill>
                  <a:schemeClr val="tx1"/>
                </a:solidFill>
                <a:effectLst/>
                <a:latin typeface="Arial" charset="0"/>
                <a:ea typeface="ＭＳ Ｐゴシック" charset="0"/>
                <a:cs typeface="ＭＳ Ｐゴシック" charset="0"/>
              </a:rPr>
              <a:t>Sources:</a:t>
            </a:r>
          </a:p>
          <a:p>
            <a:endParaRPr lang="en-US" sz="1200" kern="1200" dirty="0">
              <a:solidFill>
                <a:schemeClr val="tx1"/>
              </a:solidFill>
              <a:effectLst/>
              <a:latin typeface="Arial" charset="0"/>
              <a:ea typeface="ＭＳ Ｐゴシック" charset="0"/>
              <a:cs typeface="ＭＳ Ｐゴシック" charset="0"/>
            </a:endParaRPr>
          </a:p>
          <a:p>
            <a:r>
              <a:rPr lang="en-US" sz="1200" kern="1200" dirty="0" err="1">
                <a:solidFill>
                  <a:schemeClr val="tx1"/>
                </a:solidFill>
                <a:effectLst/>
                <a:latin typeface="Arial" charset="0"/>
                <a:ea typeface="ＭＳ Ｐゴシック" charset="0"/>
                <a:cs typeface="ＭＳ Ｐゴシック" charset="0"/>
              </a:rPr>
              <a:t>Creanga</a:t>
            </a:r>
            <a:r>
              <a:rPr lang="en-US" sz="1200" kern="1200" dirty="0">
                <a:solidFill>
                  <a:schemeClr val="tx1"/>
                </a:solidFill>
                <a:effectLst/>
                <a:latin typeface="Arial" charset="0"/>
                <a:ea typeface="ＭＳ Ｐゴシック" charset="0"/>
                <a:cs typeface="ＭＳ Ｐゴシック" charset="0"/>
              </a:rPr>
              <a:t> AA, Bateman BT, </a:t>
            </a:r>
            <a:r>
              <a:rPr lang="en-US" sz="1200" kern="1200" dirty="0" err="1">
                <a:solidFill>
                  <a:schemeClr val="tx1"/>
                </a:solidFill>
                <a:effectLst/>
                <a:latin typeface="Arial" charset="0"/>
                <a:ea typeface="ＭＳ Ｐゴシック" charset="0"/>
                <a:cs typeface="ＭＳ Ｐゴシック" charset="0"/>
              </a:rPr>
              <a:t>Kuklina</a:t>
            </a:r>
            <a:r>
              <a:rPr lang="en-US" sz="1200" kern="1200" dirty="0">
                <a:solidFill>
                  <a:schemeClr val="tx1"/>
                </a:solidFill>
                <a:effectLst/>
                <a:latin typeface="Arial" charset="0"/>
                <a:ea typeface="ＭＳ Ｐゴシック" charset="0"/>
                <a:cs typeface="ＭＳ Ｐゴシック" charset="0"/>
              </a:rPr>
              <a:t> EV, Callaghan WM. Racial and ethnic disparities in severe maternal morbidity: A multistate analysis, 2008-2010. </a:t>
            </a:r>
            <a:r>
              <a:rPr lang="en-US" sz="1200" i="1" kern="1200" dirty="0">
                <a:solidFill>
                  <a:schemeClr val="tx1"/>
                </a:solidFill>
                <a:effectLst/>
                <a:latin typeface="Arial" charset="0"/>
                <a:ea typeface="ＭＳ Ｐゴシック" charset="0"/>
                <a:cs typeface="ＭＳ Ｐゴシック" charset="0"/>
              </a:rPr>
              <a:t>American Journal of Obstetrics and Gynecology. </a:t>
            </a:r>
            <a:r>
              <a:rPr lang="en-US" sz="1200" kern="1200" dirty="0">
                <a:solidFill>
                  <a:schemeClr val="tx1"/>
                </a:solidFill>
                <a:effectLst/>
                <a:latin typeface="Arial" charset="0"/>
                <a:ea typeface="ＭＳ Ｐゴシック" charset="0"/>
                <a:cs typeface="ＭＳ Ｐゴシック" charset="0"/>
              </a:rPr>
              <a:t>May 2014;210(5):435 e431-438.</a:t>
            </a:r>
          </a:p>
          <a:p>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Harper M, Dugan E, </a:t>
            </a:r>
            <a:r>
              <a:rPr lang="en-US" sz="1200" kern="1200" dirty="0" err="1">
                <a:solidFill>
                  <a:schemeClr val="tx1"/>
                </a:solidFill>
                <a:effectLst/>
                <a:latin typeface="Arial" charset="0"/>
                <a:ea typeface="ＭＳ Ｐゴシック" charset="0"/>
                <a:cs typeface="ＭＳ Ｐゴシック" charset="0"/>
              </a:rPr>
              <a:t>Espeland</a:t>
            </a:r>
            <a:r>
              <a:rPr lang="en-US" sz="1200" kern="1200" dirty="0">
                <a:solidFill>
                  <a:schemeClr val="tx1"/>
                </a:solidFill>
                <a:effectLst/>
                <a:latin typeface="Arial" charset="0"/>
                <a:ea typeface="ＭＳ Ｐゴシック" charset="0"/>
                <a:cs typeface="ＭＳ Ｐゴシック" charset="0"/>
              </a:rPr>
              <a:t> M, Martinez-Borges A, </a:t>
            </a:r>
            <a:r>
              <a:rPr lang="en-US" sz="1200" kern="1200" dirty="0" err="1">
                <a:solidFill>
                  <a:schemeClr val="tx1"/>
                </a:solidFill>
                <a:effectLst/>
                <a:latin typeface="Arial" charset="0"/>
                <a:ea typeface="ＭＳ Ｐゴシック" charset="0"/>
                <a:cs typeface="ＭＳ Ｐゴシック" charset="0"/>
              </a:rPr>
              <a:t>McQuellon</a:t>
            </a:r>
            <a:r>
              <a:rPr lang="en-US" sz="1200" kern="1200" dirty="0">
                <a:solidFill>
                  <a:schemeClr val="tx1"/>
                </a:solidFill>
                <a:effectLst/>
                <a:latin typeface="Arial" charset="0"/>
                <a:ea typeface="ＭＳ Ｐゴシック" charset="0"/>
                <a:cs typeface="ＭＳ Ｐゴシック" charset="0"/>
              </a:rPr>
              <a:t> C. Why African-American women are at greater risk for pregnancy-related death. </a:t>
            </a:r>
            <a:r>
              <a:rPr lang="en-US" sz="1200" i="1" kern="1200" dirty="0">
                <a:solidFill>
                  <a:schemeClr val="tx1"/>
                </a:solidFill>
                <a:effectLst/>
                <a:latin typeface="Arial" charset="0"/>
                <a:ea typeface="ＭＳ Ｐゴシック" charset="0"/>
                <a:cs typeface="ＭＳ Ｐゴシック" charset="0"/>
              </a:rPr>
              <a:t>Annals of Epidemiology. </a:t>
            </a:r>
            <a:r>
              <a:rPr lang="en-US" sz="1200" kern="1200" dirty="0">
                <a:solidFill>
                  <a:schemeClr val="tx1"/>
                </a:solidFill>
                <a:effectLst/>
                <a:latin typeface="Arial" charset="0"/>
                <a:ea typeface="ＭＳ Ｐゴシック" charset="0"/>
                <a:cs typeface="ＭＳ Ｐゴシック" charset="0"/>
              </a:rPr>
              <a:t>Mar 2007;17(3):180-185</a:t>
            </a:r>
            <a:r>
              <a:rPr lang="en-US" dirty="0">
                <a:effectLst/>
              </a:rPr>
              <a:t> </a:t>
            </a:r>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57</a:t>
            </a:fld>
            <a:endParaRPr lang="en-US"/>
          </a:p>
        </p:txBody>
      </p:sp>
    </p:spTree>
    <p:extLst>
      <p:ext uri="{BB962C8B-B14F-4D97-AF65-F5344CB8AC3E}">
        <p14:creationId xmlns:p14="http://schemas.microsoft.com/office/powerpoint/2010/main" val="7838195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58</a:t>
            </a:fld>
            <a:endParaRPr lang="en-US"/>
          </a:p>
        </p:txBody>
      </p:sp>
    </p:spTree>
    <p:extLst>
      <p:ext uri="{BB962C8B-B14F-4D97-AF65-F5344CB8AC3E}">
        <p14:creationId xmlns:p14="http://schemas.microsoft.com/office/powerpoint/2010/main" val="29245026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59</a:t>
            </a:fld>
            <a:endParaRPr lang="en-US" dirty="0"/>
          </a:p>
        </p:txBody>
      </p:sp>
    </p:spTree>
    <p:extLst>
      <p:ext uri="{BB962C8B-B14F-4D97-AF65-F5344CB8AC3E}">
        <p14:creationId xmlns:p14="http://schemas.microsoft.com/office/powerpoint/2010/main" val="1022368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a:t>
            </a:fld>
            <a:endParaRPr lang="en-US" dirty="0"/>
          </a:p>
        </p:txBody>
      </p:sp>
    </p:spTree>
    <p:extLst>
      <p:ext uri="{BB962C8B-B14F-4D97-AF65-F5344CB8AC3E}">
        <p14:creationId xmlns:p14="http://schemas.microsoft.com/office/powerpoint/2010/main" val="14686587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60</a:t>
            </a:fld>
            <a:endParaRPr lang="en-US"/>
          </a:p>
        </p:txBody>
      </p:sp>
    </p:spTree>
    <p:extLst>
      <p:ext uri="{BB962C8B-B14F-4D97-AF65-F5344CB8AC3E}">
        <p14:creationId xmlns:p14="http://schemas.microsoft.com/office/powerpoint/2010/main" val="29866410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61</a:t>
            </a:fld>
            <a:endParaRPr lang="en-US"/>
          </a:p>
        </p:txBody>
      </p:sp>
    </p:spTree>
    <p:extLst>
      <p:ext uri="{BB962C8B-B14F-4D97-AF65-F5344CB8AC3E}">
        <p14:creationId xmlns:p14="http://schemas.microsoft.com/office/powerpoint/2010/main" val="14155423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62</a:t>
            </a:fld>
            <a:endParaRPr lang="en-US"/>
          </a:p>
        </p:txBody>
      </p:sp>
    </p:spTree>
    <p:extLst>
      <p:ext uri="{BB962C8B-B14F-4D97-AF65-F5344CB8AC3E}">
        <p14:creationId xmlns:p14="http://schemas.microsoft.com/office/powerpoint/2010/main" val="23214709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altLang="x-none"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63</a:t>
            </a:fld>
            <a:endParaRPr lang="en-US" dirty="0"/>
          </a:p>
        </p:txBody>
      </p:sp>
    </p:spTree>
    <p:extLst>
      <p:ext uri="{BB962C8B-B14F-4D97-AF65-F5344CB8AC3E}">
        <p14:creationId xmlns:p14="http://schemas.microsoft.com/office/powerpoint/2010/main" val="32624088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64</a:t>
            </a:fld>
            <a:endParaRPr lang="en-US" dirty="0"/>
          </a:p>
        </p:txBody>
      </p:sp>
    </p:spTree>
    <p:extLst>
      <p:ext uri="{BB962C8B-B14F-4D97-AF65-F5344CB8AC3E}">
        <p14:creationId xmlns:p14="http://schemas.microsoft.com/office/powerpoint/2010/main" val="7472202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65</a:t>
            </a:fld>
            <a:endParaRPr lang="en-US" dirty="0"/>
          </a:p>
        </p:txBody>
      </p:sp>
    </p:spTree>
    <p:extLst>
      <p:ext uri="{BB962C8B-B14F-4D97-AF65-F5344CB8AC3E}">
        <p14:creationId xmlns:p14="http://schemas.microsoft.com/office/powerpoint/2010/main" val="19404292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66</a:t>
            </a:fld>
            <a:endParaRPr lang="en-US" dirty="0"/>
          </a:p>
        </p:txBody>
      </p:sp>
    </p:spTree>
    <p:extLst>
      <p:ext uri="{BB962C8B-B14F-4D97-AF65-F5344CB8AC3E}">
        <p14:creationId xmlns:p14="http://schemas.microsoft.com/office/powerpoint/2010/main" val="22970641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000000"/>
                </a:solidFill>
              </a:rPr>
              <a:t>TALKING POINTS, </a:t>
            </a:r>
            <a:r>
              <a:rPr lang="en-US" sz="1200" dirty="0">
                <a:solidFill>
                  <a:srgbClr val="000000"/>
                </a:solidFill>
                <a:latin typeface="Arial" pitchFamily="34" charset="0"/>
                <a:ea typeface="ＭＳ Ｐゴシック" pitchFamily="34" charset="-128"/>
              </a:rPr>
              <a:t>Updated 6/1/15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a:defRPr/>
            </a:pPr>
            <a:endParaRPr lang="en-US" dirty="0"/>
          </a:p>
        </p:txBody>
      </p:sp>
      <p:sp>
        <p:nvSpPr>
          <p:cNvPr id="4" name="Slide Number Placeholder 3"/>
          <p:cNvSpPr>
            <a:spLocks noGrp="1"/>
          </p:cNvSpPr>
          <p:nvPr>
            <p:ph type="sldNum" sz="quarter" idx="5"/>
          </p:nvPr>
        </p:nvSpPr>
        <p:spPr/>
        <p:txBody>
          <a:bodyPr/>
          <a:lstStyle/>
          <a:p>
            <a:pPr>
              <a:defRPr/>
            </a:pPr>
            <a:fld id="{A661F57A-B812-794A-B8C4-15FCB9DEC15A}" type="slidenum">
              <a:rPr lang="en-US" smtClean="0"/>
              <a:pPr>
                <a:defRPr/>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ln/>
        </p:spPr>
      </p:sp>
      <p:sp>
        <p:nvSpPr>
          <p:cNvPr id="1628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ea typeface="ＭＳ Ｐゴシック" charset="-128"/>
            </a:endParaRPr>
          </a:p>
        </p:txBody>
      </p:sp>
      <p:sp>
        <p:nvSpPr>
          <p:cNvPr id="1628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ＭＳ Ｐゴシック" charset="-128"/>
              </a:defRPr>
            </a:lvl1pPr>
            <a:lvl2pPr marL="742950" indent="-285750" defTabSz="931863">
              <a:spcBef>
                <a:spcPct val="30000"/>
              </a:spcBef>
              <a:defRPr sz="1200">
                <a:solidFill>
                  <a:schemeClr val="tx1"/>
                </a:solidFill>
                <a:latin typeface="Arial" charset="0"/>
                <a:ea typeface="ＭＳ Ｐゴシック" charset="-128"/>
              </a:defRPr>
            </a:lvl2pPr>
            <a:lvl3pPr marL="1143000" indent="-228600" defTabSz="931863">
              <a:spcBef>
                <a:spcPct val="30000"/>
              </a:spcBef>
              <a:defRPr sz="1200">
                <a:solidFill>
                  <a:schemeClr val="tx1"/>
                </a:solidFill>
                <a:latin typeface="Arial" charset="0"/>
                <a:ea typeface="ＭＳ Ｐゴシック" charset="-128"/>
              </a:defRPr>
            </a:lvl3pPr>
            <a:lvl4pPr marL="1600200" indent="-228600" defTabSz="931863">
              <a:spcBef>
                <a:spcPct val="30000"/>
              </a:spcBef>
              <a:defRPr sz="1200">
                <a:solidFill>
                  <a:schemeClr val="tx1"/>
                </a:solidFill>
                <a:latin typeface="Arial" charset="0"/>
                <a:ea typeface="ＭＳ Ｐゴシック" charset="-128"/>
              </a:defRPr>
            </a:lvl4pPr>
            <a:lvl5pPr marL="2057400" indent="-228600" defTabSz="931863">
              <a:spcBef>
                <a:spcPct val="30000"/>
              </a:spcBef>
              <a:defRPr sz="1200">
                <a:solidFill>
                  <a:schemeClr val="tx1"/>
                </a:solidFill>
                <a:latin typeface="Arial" charset="0"/>
                <a:ea typeface="ＭＳ Ｐゴシック" charset="-128"/>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DD372D5E-1646-FA40-B653-F53BFB4560A6}" type="slidenum">
              <a:rPr lang="en-US" altLang="en-US"/>
              <a:pPr>
                <a:spcBef>
                  <a:spcPct val="0"/>
                </a:spcBef>
              </a:pPr>
              <a:t>68</a:t>
            </a:fld>
            <a:endParaRPr lang="en-US" altLang="en-US" dirty="0"/>
          </a:p>
        </p:txBody>
      </p:sp>
    </p:spTree>
    <p:extLst>
      <p:ext uri="{BB962C8B-B14F-4D97-AF65-F5344CB8AC3E}">
        <p14:creationId xmlns:p14="http://schemas.microsoft.com/office/powerpoint/2010/main" val="21155793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ln/>
        </p:spPr>
      </p:sp>
      <p:sp>
        <p:nvSpPr>
          <p:cNvPr id="1628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ea typeface="ＭＳ Ｐゴシック" charset="-128"/>
            </a:endParaRPr>
          </a:p>
        </p:txBody>
      </p:sp>
      <p:sp>
        <p:nvSpPr>
          <p:cNvPr id="1628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ＭＳ Ｐゴシック" charset="-128"/>
              </a:defRPr>
            </a:lvl1pPr>
            <a:lvl2pPr marL="742950" indent="-285750" defTabSz="931863">
              <a:spcBef>
                <a:spcPct val="30000"/>
              </a:spcBef>
              <a:defRPr sz="1200">
                <a:solidFill>
                  <a:schemeClr val="tx1"/>
                </a:solidFill>
                <a:latin typeface="Arial" charset="0"/>
                <a:ea typeface="ＭＳ Ｐゴシック" charset="-128"/>
              </a:defRPr>
            </a:lvl2pPr>
            <a:lvl3pPr marL="1143000" indent="-228600" defTabSz="931863">
              <a:spcBef>
                <a:spcPct val="30000"/>
              </a:spcBef>
              <a:defRPr sz="1200">
                <a:solidFill>
                  <a:schemeClr val="tx1"/>
                </a:solidFill>
                <a:latin typeface="Arial" charset="0"/>
                <a:ea typeface="ＭＳ Ｐゴシック" charset="-128"/>
              </a:defRPr>
            </a:lvl3pPr>
            <a:lvl4pPr marL="1600200" indent="-228600" defTabSz="931863">
              <a:spcBef>
                <a:spcPct val="30000"/>
              </a:spcBef>
              <a:defRPr sz="1200">
                <a:solidFill>
                  <a:schemeClr val="tx1"/>
                </a:solidFill>
                <a:latin typeface="Arial" charset="0"/>
                <a:ea typeface="ＭＳ Ｐゴシック" charset="-128"/>
              </a:defRPr>
            </a:lvl4pPr>
            <a:lvl5pPr marL="2057400" indent="-228600" defTabSz="931863">
              <a:spcBef>
                <a:spcPct val="30000"/>
              </a:spcBef>
              <a:defRPr sz="1200">
                <a:solidFill>
                  <a:schemeClr val="tx1"/>
                </a:solidFill>
                <a:latin typeface="Arial" charset="0"/>
                <a:ea typeface="ＭＳ Ｐゴシック" charset="-128"/>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DD372D5E-1646-FA40-B653-F53BFB4560A6}" type="slidenum">
              <a:rPr lang="en-US" altLang="en-US"/>
              <a:pPr>
                <a:spcBef>
                  <a:spcPct val="0"/>
                </a:spcBef>
              </a:pPr>
              <a:t>69</a:t>
            </a:fld>
            <a:endParaRPr lang="en-US" altLang="en-US" dirty="0"/>
          </a:p>
        </p:txBody>
      </p:sp>
    </p:spTree>
    <p:extLst>
      <p:ext uri="{BB962C8B-B14F-4D97-AF65-F5344CB8AC3E}">
        <p14:creationId xmlns:p14="http://schemas.microsoft.com/office/powerpoint/2010/main" val="1524207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1863">
              <a:defRPr sz="1200">
                <a:solidFill>
                  <a:schemeClr val="tx1"/>
                </a:solidFill>
                <a:latin typeface="Arial" charset="0"/>
                <a:ea typeface="ＭＳ Ｐゴシック" charset="0"/>
              </a:defRPr>
            </a:lvl1pPr>
            <a:lvl2pPr marL="744538" indent="-285750" defTabSz="931863">
              <a:defRPr sz="1200">
                <a:solidFill>
                  <a:schemeClr val="tx1"/>
                </a:solidFill>
                <a:latin typeface="Arial" charset="0"/>
                <a:ea typeface="ＭＳ Ｐゴシック" charset="0"/>
              </a:defRPr>
            </a:lvl2pPr>
            <a:lvl3pPr marL="1144588" indent="-228600" defTabSz="931863">
              <a:defRPr sz="1200">
                <a:solidFill>
                  <a:schemeClr val="tx1"/>
                </a:solidFill>
                <a:latin typeface="Arial" charset="0"/>
                <a:ea typeface="ＭＳ Ｐゴシック" charset="0"/>
              </a:defRPr>
            </a:lvl3pPr>
            <a:lvl4pPr marL="1603375" indent="-228600" defTabSz="931863">
              <a:defRPr sz="1200">
                <a:solidFill>
                  <a:schemeClr val="tx1"/>
                </a:solidFill>
                <a:latin typeface="Arial" charset="0"/>
                <a:ea typeface="ＭＳ Ｐゴシック" charset="0"/>
              </a:defRPr>
            </a:lvl4pPr>
            <a:lvl5pPr marL="2060575" indent="-228600" defTabSz="931863">
              <a:defRPr sz="1200">
                <a:solidFill>
                  <a:schemeClr val="tx1"/>
                </a:solidFill>
                <a:latin typeface="Arial" charset="0"/>
                <a:ea typeface="ＭＳ Ｐゴシック" charset="0"/>
              </a:defRPr>
            </a:lvl5pPr>
            <a:lvl6pPr marL="2517775"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4975"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32175"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9375"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3FEB1E53-B8C2-594B-B93B-77D2223856D9}" type="slidenum">
              <a:rPr lang="en-US" smtClean="0">
                <a:solidFill>
                  <a:srgbClr val="000000"/>
                </a:solidFill>
                <a:cs typeface="Arial" charset="0"/>
              </a:rPr>
              <a:pPr>
                <a:defRPr/>
              </a:pPr>
              <a:t>7</a:t>
            </a:fld>
            <a:endParaRPr lang="en-US" dirty="0">
              <a:solidFill>
                <a:srgbClr val="000000"/>
              </a:solidFill>
              <a:cs typeface="Arial"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en-US" b="1" dirty="0">
                <a:solidFill>
                  <a:srgbClr val="000000"/>
                </a:solidFill>
              </a:rPr>
              <a:t>TALKING POINTS, </a:t>
            </a:r>
            <a:r>
              <a:rPr lang="en-US" dirty="0">
                <a:solidFill>
                  <a:srgbClr val="000000"/>
                </a:solidFill>
                <a:latin typeface="Arial" pitchFamily="34" charset="0"/>
                <a:ea typeface="ＭＳ Ｐゴシック" pitchFamily="34" charset="-128"/>
              </a:rPr>
              <a:t>Updated 8/16/17</a:t>
            </a:r>
          </a:p>
          <a:p>
            <a:r>
              <a:rPr lang="en-US" altLang="en-US" dirty="0">
                <a:ea typeface="ＭＳ Ｐゴシック" charset="-128"/>
              </a:rPr>
              <a:t>For several years, the US and CA maternal mortality rates were parallel– those deaths to a woman from any cause within 42 days of the end of the pregnancy. In 2013, the U.S. rates are projected to be nearly three times California’s rates.</a:t>
            </a:r>
          </a:p>
          <a:p>
            <a:pPr>
              <a:lnSpc>
                <a:spcPct val="90000"/>
              </a:lnSpc>
            </a:pPr>
            <a:endParaRPr lang="en-US" altLang="en-US" dirty="0">
              <a:ea typeface="ＭＳ Ｐゴシック" charset="-128"/>
            </a:endParaRPr>
          </a:p>
          <a:p>
            <a:pPr>
              <a:lnSpc>
                <a:spcPct val="90000"/>
              </a:lnSpc>
            </a:pPr>
            <a:r>
              <a:rPr lang="en-US" altLang="en-US" dirty="0">
                <a:ea typeface="ＭＳ Ｐゴシック" charset="-128"/>
              </a:rPr>
              <a:t>The CA-Pregnancy Associated Mortality Review began in 2006 when rates were at their peak.</a:t>
            </a:r>
          </a:p>
          <a:p>
            <a:pPr>
              <a:lnSpc>
                <a:spcPct val="90000"/>
              </a:lnSpc>
            </a:pPr>
            <a:endParaRPr lang="en-US" altLang="en-US" dirty="0">
              <a:ea typeface="ＭＳ Ｐゴシック" charset="-128"/>
            </a:endParaRPr>
          </a:p>
          <a:p>
            <a:r>
              <a:rPr lang="en-US" altLang="en-US" dirty="0">
                <a:ea typeface="ＭＳ Ｐゴシック" charset="-128"/>
              </a:rPr>
              <a:t>After a steady rise in maternal mortality from 1999-2006, rates of maternal deaths in California have dropped to a low three-year moving average of 6.9 deaths per 100,000 live births in 2011-2013. This represents a sustained and statistically significant decline in maternal mortality since 2008</a:t>
            </a:r>
          </a:p>
          <a:p>
            <a:endParaRPr lang="en-US" altLang="en-US" dirty="0">
              <a:ea typeface="ＭＳ Ｐゴシック" charset="-128"/>
            </a:endParaRPr>
          </a:p>
          <a:p>
            <a:r>
              <a:rPr lang="en-US" altLang="en-US" dirty="0">
                <a:ea typeface="ＭＳ Ｐゴシック" charset="-128"/>
              </a:rPr>
              <a:t> With this decline, California has achieved and surpassed the Healthy People 2020 objective for maternal mortality of 11.4 deaths per 100,000 live births.</a:t>
            </a:r>
          </a:p>
          <a:p>
            <a:r>
              <a:rPr lang="en-US" altLang="en-US" dirty="0">
                <a:ea typeface="ＭＳ Ｐゴシック" charset="-128"/>
              </a:rPr>
              <a:t> The decline in maternal mortality even continued during 2009 and 2010 when pregnant women were disproportionally impacted by the H1N1 influenza epidemic.</a:t>
            </a:r>
          </a:p>
          <a:p>
            <a:r>
              <a:rPr lang="en-US" altLang="en-US" dirty="0">
                <a:ea typeface="ＭＳ Ｐゴシック" charset="-128"/>
              </a:rPr>
              <a:t> California’s maternal mortality rates declined while U.S. maternal mortality rates increased, even though California accounts for one in eight births nationally.</a:t>
            </a:r>
          </a:p>
          <a:p>
            <a:pPr>
              <a:lnSpc>
                <a:spcPct val="90000"/>
              </a:lnSpc>
              <a:defRPr/>
            </a:pPr>
            <a:endParaRPr lang="en-US" dirty="0">
              <a:cs typeface="+mn-cs"/>
            </a:endParaRPr>
          </a:p>
        </p:txBody>
      </p:sp>
      <p:sp>
        <p:nvSpPr>
          <p:cNvPr id="159749" name="Date Placeholder 1"/>
          <p:cNvSpPr>
            <a:spLocks noGrp="1"/>
          </p:cNvSpPr>
          <p:nvPr>
            <p:ph type="dt" sz="quarter"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1863">
              <a:defRPr sz="1200">
                <a:solidFill>
                  <a:schemeClr val="tx1"/>
                </a:solidFill>
                <a:latin typeface="Arial" charset="0"/>
                <a:ea typeface="ＭＳ Ｐゴシック" charset="0"/>
              </a:defRPr>
            </a:lvl1pPr>
            <a:lvl2pPr marL="744538" indent="-285750" defTabSz="931863">
              <a:defRPr sz="1200">
                <a:solidFill>
                  <a:schemeClr val="tx1"/>
                </a:solidFill>
                <a:latin typeface="Arial" charset="0"/>
                <a:ea typeface="ＭＳ Ｐゴシック" charset="0"/>
              </a:defRPr>
            </a:lvl2pPr>
            <a:lvl3pPr marL="1144588" indent="-228600" defTabSz="931863">
              <a:defRPr sz="1200">
                <a:solidFill>
                  <a:schemeClr val="tx1"/>
                </a:solidFill>
                <a:latin typeface="Arial" charset="0"/>
                <a:ea typeface="ＭＳ Ｐゴシック" charset="0"/>
              </a:defRPr>
            </a:lvl3pPr>
            <a:lvl4pPr marL="1603375" indent="-228600" defTabSz="931863">
              <a:defRPr sz="1200">
                <a:solidFill>
                  <a:schemeClr val="tx1"/>
                </a:solidFill>
                <a:latin typeface="Arial" charset="0"/>
                <a:ea typeface="ＭＳ Ｐゴシック" charset="0"/>
              </a:defRPr>
            </a:lvl4pPr>
            <a:lvl5pPr marL="2060575" indent="-228600" defTabSz="931863">
              <a:defRPr sz="1200">
                <a:solidFill>
                  <a:schemeClr val="tx1"/>
                </a:solidFill>
                <a:latin typeface="Arial" charset="0"/>
                <a:ea typeface="ＭＳ Ｐゴシック" charset="0"/>
              </a:defRPr>
            </a:lvl5pPr>
            <a:lvl6pPr marL="2517775"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4975"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32175"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9375"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pPr>
              <a:defRPr/>
            </a:pPr>
            <a:r>
              <a:rPr lang="en-US" dirty="0">
                <a:solidFill>
                  <a:srgbClr val="000000"/>
                </a:solidFill>
              </a:rPr>
              <a:t>February 2012</a:t>
            </a:r>
          </a:p>
        </p:txBody>
      </p:sp>
      <p:sp>
        <p:nvSpPr>
          <p:cNvPr id="159750" name="Footer Placeholder 2"/>
          <p:cNvSpPr>
            <a:spLocks noGrp="1"/>
          </p:cNvSpPr>
          <p:nvPr>
            <p:ph type="ftr" sz="quarter" idx="4"/>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1863">
              <a:defRPr sz="1200">
                <a:solidFill>
                  <a:schemeClr val="tx1"/>
                </a:solidFill>
                <a:latin typeface="Arial" charset="0"/>
                <a:ea typeface="ＭＳ Ｐゴシック" charset="0"/>
              </a:defRPr>
            </a:lvl1pPr>
            <a:lvl2pPr marL="744538" indent="-285750" defTabSz="931863">
              <a:defRPr sz="1200">
                <a:solidFill>
                  <a:schemeClr val="tx1"/>
                </a:solidFill>
                <a:latin typeface="Arial" charset="0"/>
                <a:ea typeface="ＭＳ Ｐゴシック" charset="0"/>
              </a:defRPr>
            </a:lvl2pPr>
            <a:lvl3pPr marL="1144588" indent="-228600" defTabSz="931863">
              <a:defRPr sz="1200">
                <a:solidFill>
                  <a:schemeClr val="tx1"/>
                </a:solidFill>
                <a:latin typeface="Arial" charset="0"/>
                <a:ea typeface="ＭＳ Ｐゴシック" charset="0"/>
              </a:defRPr>
            </a:lvl3pPr>
            <a:lvl4pPr marL="1603375" indent="-228600" defTabSz="931863">
              <a:defRPr sz="1200">
                <a:solidFill>
                  <a:schemeClr val="tx1"/>
                </a:solidFill>
                <a:latin typeface="Arial" charset="0"/>
                <a:ea typeface="ＭＳ Ｐゴシック" charset="0"/>
              </a:defRPr>
            </a:lvl4pPr>
            <a:lvl5pPr marL="2060575" indent="-228600" defTabSz="931863">
              <a:defRPr sz="1200">
                <a:solidFill>
                  <a:schemeClr val="tx1"/>
                </a:solidFill>
                <a:latin typeface="Arial" charset="0"/>
                <a:ea typeface="ＭＳ Ｐゴシック" charset="0"/>
              </a:defRPr>
            </a:lvl5pPr>
            <a:lvl6pPr marL="2517775"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4975"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32175"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9375"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pPr>
              <a:defRPr/>
            </a:pPr>
            <a:r>
              <a:rPr lang="en-US" dirty="0">
                <a:solidFill>
                  <a:srgbClr val="000000"/>
                </a:solidFill>
              </a:rPr>
              <a:t>For CA-PAMR Committee members and project staff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1863">
              <a:defRPr sz="1200">
                <a:solidFill>
                  <a:schemeClr val="tx1"/>
                </a:solidFill>
                <a:latin typeface="Arial" charset="0"/>
                <a:ea typeface="ＭＳ Ｐゴシック" charset="0"/>
              </a:defRPr>
            </a:lvl1pPr>
            <a:lvl2pPr marL="744538" indent="-285750" defTabSz="931863">
              <a:defRPr sz="1200">
                <a:solidFill>
                  <a:schemeClr val="tx1"/>
                </a:solidFill>
                <a:latin typeface="Arial" charset="0"/>
                <a:ea typeface="ＭＳ Ｐゴシック" charset="0"/>
              </a:defRPr>
            </a:lvl2pPr>
            <a:lvl3pPr marL="1144588" indent="-228600" defTabSz="931863">
              <a:defRPr sz="1200">
                <a:solidFill>
                  <a:schemeClr val="tx1"/>
                </a:solidFill>
                <a:latin typeface="Arial" charset="0"/>
                <a:ea typeface="ＭＳ Ｐゴシック" charset="0"/>
              </a:defRPr>
            </a:lvl3pPr>
            <a:lvl4pPr marL="1603375" indent="-228600" defTabSz="931863">
              <a:defRPr sz="1200">
                <a:solidFill>
                  <a:schemeClr val="tx1"/>
                </a:solidFill>
                <a:latin typeface="Arial" charset="0"/>
                <a:ea typeface="ＭＳ Ｐゴシック" charset="0"/>
              </a:defRPr>
            </a:lvl4pPr>
            <a:lvl5pPr marL="2060575" indent="-228600" defTabSz="931863">
              <a:defRPr sz="1200">
                <a:solidFill>
                  <a:schemeClr val="tx1"/>
                </a:solidFill>
                <a:latin typeface="Arial" charset="0"/>
                <a:ea typeface="ＭＳ Ｐゴシック" charset="0"/>
              </a:defRPr>
            </a:lvl5pPr>
            <a:lvl6pPr marL="2517775"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4975"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32175"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9375"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5784C007-6F92-0045-82BC-926144CD38F0}" type="slidenum">
              <a:rPr lang="en-US" smtClean="0">
                <a:solidFill>
                  <a:srgbClr val="000000"/>
                </a:solidFill>
              </a:rPr>
              <a:pPr>
                <a:defRPr/>
              </a:pPr>
              <a:t>8</a:t>
            </a:fld>
            <a:endParaRPr lang="en-US" dirty="0">
              <a:solidFill>
                <a:srgbClr val="000000"/>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lnSpc>
                <a:spcPct val="90000"/>
              </a:lnSpc>
            </a:pPr>
            <a:r>
              <a:rPr lang="en-US" altLang="en-US" sz="800" b="1" dirty="0">
                <a:solidFill>
                  <a:srgbClr val="000000"/>
                </a:solidFill>
                <a:ea typeface="ＭＳ Ｐゴシック" charset="-128"/>
              </a:rPr>
              <a:t>TALKING POINTS, </a:t>
            </a:r>
            <a:r>
              <a:rPr lang="en-US" altLang="en-US" sz="800" dirty="0">
                <a:solidFill>
                  <a:srgbClr val="000000"/>
                </a:solidFill>
                <a:ea typeface="ＭＳ Ｐゴシック" charset="-128"/>
              </a:rPr>
              <a:t>Updated 8/16/17</a:t>
            </a:r>
          </a:p>
          <a:p>
            <a:pPr eaLnBrk="1" hangingPunct="1">
              <a:lnSpc>
                <a:spcPct val="90000"/>
              </a:lnSpc>
            </a:pPr>
            <a:r>
              <a:rPr lang="en-US" altLang="en-US" sz="800" dirty="0">
                <a:ea typeface="ＭＳ Ｐゴシック" charset="-128"/>
              </a:rPr>
              <a:t>Although early (&lt;42 days) deaths have been in decline, maternal deaths occurring up to one year postpartum have remained relatively steady – this is where most of the maternal deaths due to CVD occur – outside the 42 day window of standard MMR calculations</a:t>
            </a:r>
          </a:p>
          <a:p>
            <a:pPr eaLnBrk="1" hangingPunct="1">
              <a:lnSpc>
                <a:spcPct val="90000"/>
              </a:lnSpc>
            </a:pPr>
            <a:endParaRPr lang="en-US" altLang="en-US" sz="800" dirty="0">
              <a:ea typeface="ＭＳ Ｐゴシック" charset="-128"/>
            </a:endParaRPr>
          </a:p>
          <a:p>
            <a:r>
              <a:rPr lang="en-US" altLang="en-US" sz="800" dirty="0">
                <a:ea typeface="ＭＳ Ｐゴシック" charset="-128"/>
              </a:rPr>
              <a:t>When both early (&lt;42 days postpartum) and late (43-365 days postpartum) maternal deaths are included, there were 15.2 deaths per 100,000 live births.</a:t>
            </a:r>
          </a:p>
          <a:p>
            <a:endParaRPr lang="en-US" altLang="en-US" sz="800" dirty="0">
              <a:ea typeface="ＭＳ Ｐゴシック" charset="-128"/>
            </a:endParaRPr>
          </a:p>
          <a:p>
            <a:r>
              <a:rPr lang="en-US" altLang="en-US" sz="800" dirty="0">
                <a:ea typeface="ＭＳ Ｐゴシック" charset="-128"/>
              </a:rPr>
              <a:t> This represents a decline from the peak rate in 2005 of 19.1 deaths per 100,000 live births, however it is not as strong as that observed among the early maternal deaths.</a:t>
            </a:r>
          </a:p>
          <a:p>
            <a:endParaRPr lang="en-US" altLang="en-US" sz="800" dirty="0">
              <a:ea typeface="ＭＳ Ｐゴシック" charset="-128"/>
            </a:endParaRPr>
          </a:p>
          <a:p>
            <a:r>
              <a:rPr lang="en-US" altLang="en-US" sz="800" dirty="0">
                <a:ea typeface="ＭＳ Ｐゴシック" charset="-128"/>
              </a:rPr>
              <a:t> Maternal mortality may be shifting to late postpartum deaths as chronic diseases, like cardiovascular disease, play a prominent role in maternal deaths. This is especially true for </a:t>
            </a:r>
            <a:r>
              <a:rPr lang="en-US" altLang="en-US" sz="800" dirty="0" err="1">
                <a:ea typeface="ＭＳ Ｐゴシック" charset="-128"/>
              </a:rPr>
              <a:t>peripartum</a:t>
            </a:r>
            <a:r>
              <a:rPr lang="en-US" altLang="en-US" sz="800" dirty="0">
                <a:ea typeface="ＭＳ Ｐゴシック" charset="-128"/>
              </a:rPr>
              <a:t> cardiomyopathy, a type of cardiovascular disease unique to pregnancy which typically occurs in the last month of pregnancy through the fifth month postpartum and is consistent with recent data published by the California Pregnancy-Associated Mortality Review (CA-PAMR)1, 2  and by the Centers for </a:t>
            </a:r>
            <a:r>
              <a:rPr lang="en-US" altLang="en-US" sz="800">
                <a:ea typeface="ＭＳ Ｐゴシック" charset="-128"/>
              </a:rPr>
              <a:t>Disease Control3 </a:t>
            </a:r>
            <a:endParaRPr lang="en-US" altLang="en-US" sz="800" dirty="0">
              <a:ea typeface="ＭＳ Ｐゴシック" charset="-128"/>
            </a:endParaRPr>
          </a:p>
          <a:p>
            <a:endParaRPr lang="en-US" altLang="en-US" sz="800" dirty="0">
              <a:ea typeface="ＭＳ Ｐゴシック" charset="-128"/>
            </a:endParaRPr>
          </a:p>
          <a:p>
            <a:endParaRPr lang="en-US" altLang="en-US" sz="800" dirty="0">
              <a:ea typeface="ＭＳ Ｐゴシック" charset="-128"/>
            </a:endParaRPr>
          </a:p>
          <a:p>
            <a:endParaRPr lang="en-US" altLang="en-US" sz="800" dirty="0">
              <a:ea typeface="ＭＳ Ｐゴシック" charset="-128"/>
            </a:endParaRPr>
          </a:p>
          <a:p>
            <a:endParaRPr lang="en-US" altLang="en-US" sz="800" dirty="0">
              <a:ea typeface="ＭＳ Ｐゴシック" charset="-128"/>
            </a:endParaRPr>
          </a:p>
          <a:p>
            <a:r>
              <a:rPr lang="en-US" altLang="en-US" sz="800" dirty="0">
                <a:ea typeface="ＭＳ Ｐゴシック" charset="-128"/>
              </a:rPr>
              <a:t>1 Main E, McCain C, Morton C, Holtby S, Lawton E. Pregnancy-Related Mortality in California: Causes, Characteristics, and Improvement</a:t>
            </a:r>
          </a:p>
          <a:p>
            <a:r>
              <a:rPr lang="en-US" altLang="en-US" sz="800" dirty="0">
                <a:ea typeface="ＭＳ Ｐゴシック" charset="-128"/>
              </a:rPr>
              <a:t>Opportunities. Obstetrics and Gynecology. 2015. doi: 10.1097/AOG.00000000000007462 Hameed AB, Lawton E, McCain, C, Morton C, Mitchell C, Main E, Foster E. Pregnancy-Related Cardiovascular Deaths in California: Beyond</a:t>
            </a:r>
          </a:p>
          <a:p>
            <a:r>
              <a:rPr lang="en-US" altLang="en-US" sz="800" dirty="0">
                <a:ea typeface="ＭＳ Ｐゴシック" charset="-128"/>
              </a:rPr>
              <a:t>Peripartum Cardiomyopathy. American Journal of Obstetrics and Gynecology. 2015 (in press)</a:t>
            </a:r>
          </a:p>
          <a:p>
            <a:r>
              <a:rPr lang="en-US" altLang="en-US" sz="800" dirty="0">
                <a:ea typeface="ＭＳ Ｐゴシック" charset="-128"/>
              </a:rPr>
              <a:t>3 </a:t>
            </a:r>
            <a:r>
              <a:rPr lang="en-US" altLang="en-US" sz="800" dirty="0" err="1">
                <a:ea typeface="ＭＳ Ｐゴシック" charset="-128"/>
              </a:rPr>
              <a:t>Creanga</a:t>
            </a:r>
            <a:r>
              <a:rPr lang="en-US" altLang="en-US" sz="800" dirty="0">
                <a:ea typeface="ＭＳ Ｐゴシック" charset="-128"/>
              </a:rPr>
              <a:t> AA, Berg CJ, </a:t>
            </a:r>
            <a:r>
              <a:rPr lang="en-US" altLang="en-US" sz="800" dirty="0" err="1">
                <a:ea typeface="ＭＳ Ｐゴシック" charset="-128"/>
              </a:rPr>
              <a:t>Syverson</a:t>
            </a:r>
            <a:r>
              <a:rPr lang="en-US" altLang="en-US" sz="800" dirty="0">
                <a:ea typeface="ＭＳ Ｐゴシック" charset="-128"/>
              </a:rPr>
              <a:t> C, Seed K, Bruce FC, Callaghan WM. Pregnancy-related mortality in the United States, 2006-2010. Obstetrics and</a:t>
            </a:r>
          </a:p>
          <a:p>
            <a:r>
              <a:rPr lang="en-US" altLang="en-US" sz="800" dirty="0">
                <a:ea typeface="ＭＳ Ｐゴシック" charset="-128"/>
              </a:rPr>
              <a:t>Gynecology. 2015;125:5-12.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ＭＳ Ｐゴシック" charset="-128"/>
              </a:defRPr>
            </a:lvl1pPr>
            <a:lvl2pPr marL="742950" indent="-285750" defTabSz="931863">
              <a:spcBef>
                <a:spcPct val="30000"/>
              </a:spcBef>
              <a:defRPr sz="1200">
                <a:solidFill>
                  <a:schemeClr val="tx1"/>
                </a:solidFill>
                <a:latin typeface="Arial" charset="0"/>
                <a:ea typeface="ＭＳ Ｐゴシック" charset="-128"/>
              </a:defRPr>
            </a:lvl2pPr>
            <a:lvl3pPr marL="1143000" indent="-228600" defTabSz="931863">
              <a:spcBef>
                <a:spcPct val="30000"/>
              </a:spcBef>
              <a:defRPr sz="1200">
                <a:solidFill>
                  <a:schemeClr val="tx1"/>
                </a:solidFill>
                <a:latin typeface="Arial" charset="0"/>
                <a:ea typeface="ＭＳ Ｐゴシック" charset="-128"/>
              </a:defRPr>
            </a:lvl3pPr>
            <a:lvl4pPr marL="1600200" indent="-228600" defTabSz="931863">
              <a:spcBef>
                <a:spcPct val="30000"/>
              </a:spcBef>
              <a:defRPr sz="1200">
                <a:solidFill>
                  <a:schemeClr val="tx1"/>
                </a:solidFill>
                <a:latin typeface="Arial" charset="0"/>
                <a:ea typeface="ＭＳ Ｐゴシック" charset="-128"/>
              </a:defRPr>
            </a:lvl4pPr>
            <a:lvl5pPr marL="2057400" indent="-228600" defTabSz="931863">
              <a:spcBef>
                <a:spcPct val="30000"/>
              </a:spcBef>
              <a:defRPr sz="1200">
                <a:solidFill>
                  <a:schemeClr val="tx1"/>
                </a:solidFill>
                <a:latin typeface="Arial" charset="0"/>
                <a:ea typeface="ＭＳ Ｐゴシック" charset="-128"/>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F0C86C67-75CA-F948-B42F-F245E214D5C2}" type="slidenum">
              <a:rPr lang="en-US" altLang="en-US">
                <a:solidFill>
                  <a:srgbClr val="000000"/>
                </a:solidFill>
              </a:rPr>
              <a:pPr>
                <a:spcBef>
                  <a:spcPct val="0"/>
                </a:spcBef>
              </a:pPr>
              <a:t>9</a:t>
            </a:fld>
            <a:endParaRPr lang="en-US" altLang="en-US">
              <a:solidFill>
                <a:srgbClr val="000000"/>
              </a:solidFill>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a:solidFill>
                  <a:srgbClr val="000000"/>
                </a:solidFill>
                <a:ea typeface="ＭＳ Ｐゴシック" charset="-128"/>
              </a:rPr>
              <a:t>TALKING POINTS, </a:t>
            </a:r>
            <a:r>
              <a:rPr lang="en-US" altLang="en-US">
                <a:solidFill>
                  <a:srgbClr val="000000"/>
                </a:solidFill>
                <a:ea typeface="ＭＳ Ｐゴシック" charset="-128"/>
              </a:rPr>
              <a:t>Updated 8/16/17</a:t>
            </a:r>
          </a:p>
          <a:p>
            <a:r>
              <a:rPr lang="en-US" altLang="en-US">
                <a:ea typeface="ＭＳ Ｐゴシック" charset="-128"/>
              </a:rPr>
              <a:t>Mortality rates for African-American women are the lowest they have been since 1999. In 2011-2013, there were 26.4 deaths among African-American women per 100,000 live births, half of what they were at the peak in 2005-2007. Still, African-American women continue to have a three- to four-fold higher risk of maternal mortality compared to White women. Some possible reasons for this persistent disparity include:</a:t>
            </a:r>
          </a:p>
          <a:p>
            <a:endParaRPr lang="en-US" altLang="en-US">
              <a:ea typeface="ＭＳ Ｐゴシック" charset="-128"/>
            </a:endParaRPr>
          </a:p>
          <a:p>
            <a:r>
              <a:rPr lang="en-US" altLang="en-US">
                <a:ea typeface="ＭＳ Ｐゴシック" charset="-128"/>
              </a:rPr>
              <a:t> African-Americans are disproportionately impacted by negative social determinants of health such as lower wages, access to housing, unsafe environments and racism.</a:t>
            </a:r>
          </a:p>
          <a:p>
            <a:r>
              <a:rPr lang="en-US" altLang="en-US">
                <a:ea typeface="ＭＳ Ｐゴシック" charset="-128"/>
              </a:rPr>
              <a:t>  African-American women may have higher rates of underlying health conditions such as hypertension, obesity, and cardiovascular disease that complicate their pregnancies.</a:t>
            </a:r>
          </a:p>
          <a:p>
            <a:r>
              <a:rPr lang="en-US" altLang="en-US">
                <a:ea typeface="ＭＳ Ｐゴシック" charset="-128"/>
              </a:rPr>
              <a:t>  The disparities may also reflect a disparity in health care that can be attributed to differences in health insurance, entry to prenatal care, and access or quality of care.</a:t>
            </a:r>
          </a:p>
          <a:p>
            <a:r>
              <a:rPr lang="en-US" altLang="en-US">
                <a:ea typeface="ＭＳ Ｐゴシック" charset="-128"/>
              </a:rPr>
              <a:t>  Finally, the persistent disparity indicates that maternal mortality rates are decreasing proportionally among both African-American and White women. One group is not showing a greater increase or decline, thus the ratio remains steady.</a:t>
            </a:r>
          </a:p>
        </p:txBody>
      </p:sp>
      <p:sp>
        <p:nvSpPr>
          <p:cNvPr id="52228"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charset="-128"/>
              </a:defRPr>
            </a:lvl1pPr>
            <a:lvl2pPr marL="744538" indent="-285750" defTabSz="931863">
              <a:defRPr sz="2400">
                <a:solidFill>
                  <a:schemeClr val="tx1"/>
                </a:solidFill>
                <a:latin typeface="Arial" charset="0"/>
                <a:ea typeface="ＭＳ Ｐゴシック" charset="-128"/>
              </a:defRPr>
            </a:lvl2pPr>
            <a:lvl3pPr marL="1144588" indent="-228600" defTabSz="931863">
              <a:defRPr sz="2400">
                <a:solidFill>
                  <a:schemeClr val="tx1"/>
                </a:solidFill>
                <a:latin typeface="Arial" charset="0"/>
                <a:ea typeface="ＭＳ Ｐゴシック" charset="-128"/>
              </a:defRPr>
            </a:lvl3pPr>
            <a:lvl4pPr marL="1603375" indent="-228600" defTabSz="931863">
              <a:defRPr sz="2400">
                <a:solidFill>
                  <a:schemeClr val="tx1"/>
                </a:solidFill>
                <a:latin typeface="Arial" charset="0"/>
                <a:ea typeface="ＭＳ Ｐゴシック" charset="-128"/>
              </a:defRPr>
            </a:lvl4pPr>
            <a:lvl5pPr marL="2060575" indent="-228600" defTabSz="931863">
              <a:defRPr sz="2400">
                <a:solidFill>
                  <a:schemeClr val="tx1"/>
                </a:solidFill>
                <a:latin typeface="Arial" charset="0"/>
                <a:ea typeface="ＭＳ Ｐゴシック" charset="-128"/>
              </a:defRPr>
            </a:lvl5pPr>
            <a:lvl6pPr marL="2517775" indent="-228600" defTabSz="931863" eaLnBrk="0" fontAlgn="base" hangingPunct="0">
              <a:spcBef>
                <a:spcPct val="0"/>
              </a:spcBef>
              <a:spcAft>
                <a:spcPct val="0"/>
              </a:spcAft>
              <a:defRPr sz="2400">
                <a:solidFill>
                  <a:schemeClr val="tx1"/>
                </a:solidFill>
                <a:latin typeface="Arial" charset="0"/>
                <a:ea typeface="ＭＳ Ｐゴシック" charset="-128"/>
              </a:defRPr>
            </a:lvl6pPr>
            <a:lvl7pPr marL="2974975" indent="-228600" defTabSz="931863" eaLnBrk="0" fontAlgn="base" hangingPunct="0">
              <a:spcBef>
                <a:spcPct val="0"/>
              </a:spcBef>
              <a:spcAft>
                <a:spcPct val="0"/>
              </a:spcAft>
              <a:defRPr sz="2400">
                <a:solidFill>
                  <a:schemeClr val="tx1"/>
                </a:solidFill>
                <a:latin typeface="Arial" charset="0"/>
                <a:ea typeface="ＭＳ Ｐゴシック" charset="-128"/>
              </a:defRPr>
            </a:lvl7pPr>
            <a:lvl8pPr marL="3432175" indent="-228600" defTabSz="931863" eaLnBrk="0" fontAlgn="base" hangingPunct="0">
              <a:spcBef>
                <a:spcPct val="0"/>
              </a:spcBef>
              <a:spcAft>
                <a:spcPct val="0"/>
              </a:spcAft>
              <a:defRPr sz="2400">
                <a:solidFill>
                  <a:schemeClr val="tx1"/>
                </a:solidFill>
                <a:latin typeface="Arial" charset="0"/>
                <a:ea typeface="ＭＳ Ｐゴシック" charset="-128"/>
              </a:defRPr>
            </a:lvl8pPr>
            <a:lvl9pPr marL="3889375" indent="-228600" defTabSz="931863"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200">
                <a:solidFill>
                  <a:srgbClr val="000000"/>
                </a:solidFill>
              </a:rPr>
              <a:t>February 2012</a:t>
            </a:r>
          </a:p>
        </p:txBody>
      </p:sp>
      <p:sp>
        <p:nvSpPr>
          <p:cNvPr id="52229" name="Footer Placeholder 2"/>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charset="-128"/>
              </a:defRPr>
            </a:lvl1pPr>
            <a:lvl2pPr marL="744538" indent="-285750" defTabSz="931863">
              <a:defRPr sz="2400">
                <a:solidFill>
                  <a:schemeClr val="tx1"/>
                </a:solidFill>
                <a:latin typeface="Arial" charset="0"/>
                <a:ea typeface="ＭＳ Ｐゴシック" charset="-128"/>
              </a:defRPr>
            </a:lvl2pPr>
            <a:lvl3pPr marL="1144588" indent="-228600" defTabSz="931863">
              <a:defRPr sz="2400">
                <a:solidFill>
                  <a:schemeClr val="tx1"/>
                </a:solidFill>
                <a:latin typeface="Arial" charset="0"/>
                <a:ea typeface="ＭＳ Ｐゴシック" charset="-128"/>
              </a:defRPr>
            </a:lvl3pPr>
            <a:lvl4pPr marL="1603375" indent="-228600" defTabSz="931863">
              <a:defRPr sz="2400">
                <a:solidFill>
                  <a:schemeClr val="tx1"/>
                </a:solidFill>
                <a:latin typeface="Arial" charset="0"/>
                <a:ea typeface="ＭＳ Ｐゴシック" charset="-128"/>
              </a:defRPr>
            </a:lvl4pPr>
            <a:lvl5pPr marL="2060575" indent="-228600" defTabSz="931863">
              <a:defRPr sz="2400">
                <a:solidFill>
                  <a:schemeClr val="tx1"/>
                </a:solidFill>
                <a:latin typeface="Arial" charset="0"/>
                <a:ea typeface="ＭＳ Ｐゴシック" charset="-128"/>
              </a:defRPr>
            </a:lvl5pPr>
            <a:lvl6pPr marL="2517775" indent="-228600" defTabSz="931863" eaLnBrk="0" fontAlgn="base" hangingPunct="0">
              <a:spcBef>
                <a:spcPct val="0"/>
              </a:spcBef>
              <a:spcAft>
                <a:spcPct val="0"/>
              </a:spcAft>
              <a:defRPr sz="2400">
                <a:solidFill>
                  <a:schemeClr val="tx1"/>
                </a:solidFill>
                <a:latin typeface="Arial" charset="0"/>
                <a:ea typeface="ＭＳ Ｐゴシック" charset="-128"/>
              </a:defRPr>
            </a:lvl6pPr>
            <a:lvl7pPr marL="2974975" indent="-228600" defTabSz="931863" eaLnBrk="0" fontAlgn="base" hangingPunct="0">
              <a:spcBef>
                <a:spcPct val="0"/>
              </a:spcBef>
              <a:spcAft>
                <a:spcPct val="0"/>
              </a:spcAft>
              <a:defRPr sz="2400">
                <a:solidFill>
                  <a:schemeClr val="tx1"/>
                </a:solidFill>
                <a:latin typeface="Arial" charset="0"/>
                <a:ea typeface="ＭＳ Ｐゴシック" charset="-128"/>
              </a:defRPr>
            </a:lvl7pPr>
            <a:lvl8pPr marL="3432175" indent="-228600" defTabSz="931863" eaLnBrk="0" fontAlgn="base" hangingPunct="0">
              <a:spcBef>
                <a:spcPct val="0"/>
              </a:spcBef>
              <a:spcAft>
                <a:spcPct val="0"/>
              </a:spcAft>
              <a:defRPr sz="2400">
                <a:solidFill>
                  <a:schemeClr val="tx1"/>
                </a:solidFill>
                <a:latin typeface="Arial" charset="0"/>
                <a:ea typeface="ＭＳ Ｐゴシック" charset="-128"/>
              </a:defRPr>
            </a:lvl8pPr>
            <a:lvl9pPr marL="3889375" indent="-228600" defTabSz="931863"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200">
                <a:solidFill>
                  <a:srgbClr val="000000"/>
                </a:solidFill>
              </a:rPr>
              <a:t>For CA-PAMR Committee members and project staff</a:t>
            </a:r>
          </a:p>
        </p:txBody>
      </p:sp>
    </p:spTree>
    <p:extLst>
      <p:ext uri="{BB962C8B-B14F-4D97-AF65-F5344CB8AC3E}">
        <p14:creationId xmlns:p14="http://schemas.microsoft.com/office/powerpoint/2010/main" val="1443319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hyperlink" Target="http://www.CMQCC.org" TargetMode="External"/><Relationship Id="rId5" Type="http://schemas.openxmlformats.org/officeDocument/2006/relationships/image" Target="../media/image2.jpe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hyperlink" Target="http://www.CMQCC.org" TargetMode="External"/><Relationship Id="rId5" Type="http://schemas.openxmlformats.org/officeDocument/2006/relationships/image" Target="../media/image2.jpe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hyperlink" Target="http://www.CMQCC.org" TargetMode="External"/><Relationship Id="rId5" Type="http://schemas.openxmlformats.org/officeDocument/2006/relationships/image" Target="../media/image2.jpe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2.jpeg"/><Relationship Id="rId5" Type="http://schemas.openxmlformats.org/officeDocument/2006/relationships/hyperlink" Target="http://www.CMQCC.org" TargetMode="Externa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7"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38421"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8" name="Picture 1" descr="CMQCC_Logo_CMYK NEW 2015.eps"/>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0990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DDBE63-C3CE-514F-97FC-EC2B34C64DE7}"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90799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DDBE63-C3CE-514F-97FC-EC2B34C64DE7}"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634194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DDBE63-C3CE-514F-97FC-EC2B34C64DE7}" type="datetimeFigureOut">
              <a:rPr lang="en-US" smtClean="0"/>
              <a:t>6/19/2018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942512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DDBE63-C3CE-514F-97FC-EC2B34C64DE7}" type="datetimeFigureOut">
              <a:rPr lang="en-US" smtClean="0"/>
              <a:t>6/19/2018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962223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DBE63-C3CE-514F-97FC-EC2B34C64DE7}" type="datetimeFigureOut">
              <a:rPr lang="en-US" smtClean="0"/>
              <a:t>6/19/2018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154583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DDBE63-C3CE-514F-97FC-EC2B34C64DE7}"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515077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DDBE63-C3CE-514F-97FC-EC2B34C64DE7}"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397398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DDBE63-C3CE-514F-97FC-EC2B34C64DE7}"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400077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DDBE63-C3CE-514F-97FC-EC2B34C64DE7}"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33196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60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8" name="Picture 31" descr="CMQCC_Logo_CMYK NEW 2015.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715000" y="152400"/>
            <a:ext cx="3429000"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15" name="Rectangle 19"/>
          <p:cNvSpPr>
            <a:spLocks noGrp="1" noChangeArrowheads="1"/>
          </p:cNvSpPr>
          <p:nvPr>
            <p:ph type="ctrTitle"/>
          </p:nvPr>
        </p:nvSpPr>
        <p:spPr>
          <a:xfrm>
            <a:off x="2971800" y="1828800"/>
            <a:ext cx="6019800" cy="2209800"/>
          </a:xfrm>
        </p:spPr>
        <p:txBody>
          <a:bodyPr/>
          <a:lstStyle>
            <a:lvl1pPr>
              <a:defRPr sz="4600">
                <a:solidFill>
                  <a:srgbClr val="FFFFFF"/>
                </a:solidFill>
              </a:defRPr>
            </a:lvl1pPr>
          </a:lstStyle>
          <a:p>
            <a:pPr lvl="0"/>
            <a:r>
              <a:rPr lang="en-US" noProof="0" dirty="0"/>
              <a:t>Click to edit Master title style</a:t>
            </a:r>
          </a:p>
        </p:txBody>
      </p:sp>
      <p:sp>
        <p:nvSpPr>
          <p:cNvPr id="29716" name="Rectangle 20"/>
          <p:cNvSpPr>
            <a:spLocks noGrp="1" noChangeArrowheads="1"/>
          </p:cNvSpPr>
          <p:nvPr>
            <p:ph type="subTitle" idx="1"/>
          </p:nvPr>
        </p:nvSpPr>
        <p:spPr>
          <a:xfrm>
            <a:off x="2438400" y="4267200"/>
            <a:ext cx="6705600" cy="2286000"/>
          </a:xfrm>
        </p:spPr>
        <p:txBody>
          <a:bodyPr/>
          <a:lstStyle>
            <a:lvl1pPr marL="0" indent="0">
              <a:buFont typeface="Wingdings" charset="0"/>
              <a:buNone/>
              <a:defRPr sz="2000"/>
            </a:lvl1pPr>
          </a:lstStyle>
          <a:p>
            <a:pPr lvl="0"/>
            <a:r>
              <a:rPr lang="en-US" noProof="0"/>
              <a:t>Click to edit Master subtitle style</a:t>
            </a:r>
          </a:p>
        </p:txBody>
      </p:sp>
      <p:sp>
        <p:nvSpPr>
          <p:cNvPr id="20" name="Rectangle 16"/>
          <p:cNvSpPr>
            <a:spLocks noGrp="1" noChangeArrowheads="1"/>
          </p:cNvSpPr>
          <p:nvPr>
            <p:ph type="dt" sz="half" idx="10"/>
          </p:nvPr>
        </p:nvSpPr>
        <p:spPr bwMode="auto">
          <a:xfrm>
            <a:off x="457200" y="6248400"/>
            <a:ext cx="2133600" cy="457200"/>
          </a:xfrm>
          <a:prstGeom prst="rect">
            <a:avLst/>
          </a:prstGeom>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cs typeface="+mn-cs"/>
              </a:defRPr>
            </a:lvl1pPr>
          </a:lstStyle>
          <a:p>
            <a:pPr>
              <a:defRPr/>
            </a:pPr>
            <a:endParaRPr lang="en-US" dirty="0"/>
          </a:p>
        </p:txBody>
      </p:sp>
      <p:sp>
        <p:nvSpPr>
          <p:cNvPr id="21" name="Rectangle 17"/>
          <p:cNvSpPr>
            <a:spLocks noGrp="1" noChangeArrowheads="1"/>
          </p:cNvSpPr>
          <p:nvPr>
            <p:ph type="ftr" sz="quarter" idx="11"/>
          </p:nvPr>
        </p:nvSpPr>
        <p:spPr>
          <a:xfrm>
            <a:off x="3124200" y="6248400"/>
            <a:ext cx="2895600" cy="457200"/>
          </a:xfrm>
          <a:prstGeom prst="rect">
            <a:avLst/>
          </a:prstGeom>
        </p:spPr>
        <p:txBody>
          <a:bodyPr/>
          <a:lstStyle>
            <a:lvl1pPr>
              <a:defRPr sz="1800">
                <a:cs typeface="+mn-cs"/>
              </a:defRPr>
            </a:lvl1pPr>
          </a:lstStyle>
          <a:p>
            <a:pPr>
              <a:defRPr/>
            </a:pPr>
            <a:endParaRPr lang="en-US" dirty="0"/>
          </a:p>
        </p:txBody>
      </p:sp>
      <p:sp>
        <p:nvSpPr>
          <p:cNvPr id="22" name="Rectangle 18"/>
          <p:cNvSpPr>
            <a:spLocks noGrp="1" noChangeArrowheads="1"/>
          </p:cNvSpPr>
          <p:nvPr>
            <p:ph type="sldNum" sz="quarter" idx="12"/>
          </p:nvPr>
        </p:nvSpPr>
        <p:spPr bwMode="auto">
          <a:xfrm>
            <a:off x="6553200" y="6248400"/>
            <a:ext cx="2133600" cy="457200"/>
          </a:xfrm>
          <a:prstGeom prst="rect">
            <a:avLst/>
          </a:prstGeom>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charset="0"/>
                <a:cs typeface="+mn-cs"/>
              </a:defRPr>
            </a:lvl1pPr>
          </a:lstStyle>
          <a:p>
            <a:pPr>
              <a:defRPr/>
            </a:pPr>
            <a:fld id="{EB0F6914-DF7B-D549-8E9D-BD8E4B98D660}" type="slidenum">
              <a:rPr lang="en-US"/>
              <a:pPr>
                <a:defRPr/>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75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graphicFrame>
        <p:nvGraphicFramePr>
          <p:cNvPr id="14"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54651" r:id="rId3" imgW="0" imgH="0" progId="PowerPoint.Show.8">
                  <p:embed/>
                </p:oleObj>
              </mc:Choice>
              <mc:Fallback>
                <p:oleObj r:id="rId3" imgW="0" imgH="0" progId="PowerPoint.Show.8">
                  <p:embed/>
                  <p:pic>
                    <p:nvPicPr>
                      <p:cNvPr id="14"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5" name="Picture 1" descr="CMQCC_Logo_CMYK NEW 2015.eps"/>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1" descr="logo_CDPH_v[1]"/>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8191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1" descr="logo_CDPH_v[1]"/>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3"/>
          <p:cNvSpPr>
            <a:spLocks noChangeArrowheads="1"/>
          </p:cNvSpPr>
          <p:nvPr userDrawn="1"/>
        </p:nvSpPr>
        <p:spPr bwMode="auto">
          <a:xfrm>
            <a:off x="0" y="6488113"/>
            <a:ext cx="9005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6"/>
              </a:rPr>
              <a:t>www.CMQCC.org</a:t>
            </a:r>
            <a:r>
              <a:rPr lang="en-US" altLang="en-US" sz="900" dirty="0"/>
              <a:t> for details </a:t>
            </a:r>
          </a:p>
        </p:txBody>
      </p:sp>
    </p:spTree>
    <p:extLst>
      <p:ext uri="{BB962C8B-B14F-4D97-AF65-F5344CB8AC3E}">
        <p14:creationId xmlns:p14="http://schemas.microsoft.com/office/powerpoint/2010/main" val="243504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graphicFrame>
        <p:nvGraphicFramePr>
          <p:cNvPr id="13"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55675" r:id="rId3" imgW="0" imgH="0" progId="PowerPoint.Show.8">
                  <p:embed/>
                </p:oleObj>
              </mc:Choice>
              <mc:Fallback>
                <p:oleObj r:id="rId3" imgW="0" imgH="0" progId="PowerPoint.Show.8">
                  <p:embed/>
                  <p:pic>
                    <p:nvPicPr>
                      <p:cNvPr id="13"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4" name="Picture 1" descr="CMQCC_Logo_CMYK NEW 2015.eps"/>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1" descr="logo_CDPH_v[1]"/>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8191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17" name="Rectangle 3"/>
          <p:cNvSpPr>
            <a:spLocks noChangeArrowheads="1"/>
          </p:cNvSpPr>
          <p:nvPr userDrawn="1"/>
        </p:nvSpPr>
        <p:spPr bwMode="auto">
          <a:xfrm>
            <a:off x="76200" y="6488113"/>
            <a:ext cx="8929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6"/>
              </a:rPr>
              <a:t>www.CMQCC.org</a:t>
            </a:r>
            <a:r>
              <a:rPr lang="en-US" altLang="en-US" sz="900" dirty="0"/>
              <a:t> for details </a:t>
            </a:r>
          </a:p>
        </p:txBody>
      </p:sp>
      <p:pic>
        <p:nvPicPr>
          <p:cNvPr id="18" name="Picture 21" descr="logo_CDPH_v[1]"/>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519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graphicFrame>
        <p:nvGraphicFramePr>
          <p:cNvPr id="14"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56699" r:id="rId3" imgW="0" imgH="0" progId="PowerPoint.Show.8">
                  <p:embed/>
                </p:oleObj>
              </mc:Choice>
              <mc:Fallback>
                <p:oleObj r:id="rId3" imgW="0" imgH="0" progId="PowerPoint.Show.8">
                  <p:embed/>
                  <p:pic>
                    <p:nvPicPr>
                      <p:cNvPr id="14"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5" name="Picture 1" descr="CMQCC_Logo_CMYK NEW 2015.eps"/>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1" descr="logo_CDPH_v[1]"/>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950912" cy="79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950912" y="274638"/>
            <a:ext cx="7735887"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20" name="Rectangle 3"/>
          <p:cNvSpPr>
            <a:spLocks noChangeArrowheads="1"/>
          </p:cNvSpPr>
          <p:nvPr userDrawn="1"/>
        </p:nvSpPr>
        <p:spPr bwMode="auto">
          <a:xfrm>
            <a:off x="76200" y="6488113"/>
            <a:ext cx="8929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6"/>
              </a:rPr>
              <a:t>www.CMQCC.org</a:t>
            </a:r>
            <a:r>
              <a:rPr lang="en-US" altLang="en-US" sz="900" dirty="0"/>
              <a:t> for details </a:t>
            </a:r>
          </a:p>
        </p:txBody>
      </p:sp>
    </p:spTree>
    <p:extLst>
      <p:ext uri="{BB962C8B-B14F-4D97-AF65-F5344CB8AC3E}">
        <p14:creationId xmlns:p14="http://schemas.microsoft.com/office/powerpoint/2010/main" val="147623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graphicFrame>
        <p:nvGraphicFramePr>
          <p:cNvPr id="15"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57723" r:id="rId3" imgW="0" imgH="0" progId="PowerPoint.Show.8">
                  <p:embed/>
                </p:oleObj>
              </mc:Choice>
              <mc:Fallback>
                <p:oleObj r:id="rId3" imgW="0" imgH="0" progId="PowerPoint.Show.8">
                  <p:embed/>
                  <p:pic>
                    <p:nvPicPr>
                      <p:cNvPr id="15"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6" name="Picture 1" descr="CMQCC_Logo_CMYK NEW 2015.eps"/>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62000" y="9144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3"/>
          <p:cNvSpPr>
            <a:spLocks noChangeArrowheads="1"/>
          </p:cNvSpPr>
          <p:nvPr userDrawn="1"/>
        </p:nvSpPr>
        <p:spPr bwMode="auto">
          <a:xfrm>
            <a:off x="76200" y="6473825"/>
            <a:ext cx="8929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5"/>
              </a:rPr>
              <a:t>www.CMQCC.org</a:t>
            </a:r>
            <a:r>
              <a:rPr lang="en-US" altLang="en-US" sz="900" dirty="0"/>
              <a:t> for details </a:t>
            </a:r>
          </a:p>
        </p:txBody>
      </p:sp>
      <p:pic>
        <p:nvPicPr>
          <p:cNvPr id="20" name="Picture 21" descr="logo_CDPH_v[1]"/>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88993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DDBE63-C3CE-514F-97FC-EC2B34C64DE7}"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252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DDBE63-C3CE-514F-97FC-EC2B34C64DE7}"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1557097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CMQCC.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37834-A7CA-9E4E-96CC-1CAE3ABF30F9}" type="slidenum">
              <a:rPr lang="en-US" smtClean="0"/>
              <a:t>‹#›</a:t>
            </a:fld>
            <a:endParaRPr lang="en-US" dirty="0"/>
          </a:p>
        </p:txBody>
      </p:sp>
      <p:graphicFrame>
        <p:nvGraphicFramePr>
          <p:cNvPr id="7"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47637" r:id="rId10" imgW="0" imgH="0" progId="PowerPoint.Show.8">
                  <p:embed/>
                </p:oleObj>
              </mc:Choice>
              <mc:Fallback>
                <p:oleObj r:id="rId10"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8" name="Picture 1" descr="CMQCC_Logo_CMYK NEW 2015.eps"/>
          <p:cNvPicPr>
            <a:picLocks noChangeAspect="1"/>
          </p:cNvPicPr>
          <p:nvPr userDrawn="1"/>
        </p:nvPicPr>
        <p:blipFill>
          <a:blip r:embed="rId11">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3"/>
          <p:cNvSpPr>
            <a:spLocks noChangeArrowheads="1"/>
          </p:cNvSpPr>
          <p:nvPr userDrawn="1"/>
        </p:nvSpPr>
        <p:spPr bwMode="auto">
          <a:xfrm>
            <a:off x="0" y="6473825"/>
            <a:ext cx="9005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12"/>
              </a:rPr>
              <a:t>www.CMQCC.org</a:t>
            </a:r>
            <a:r>
              <a:rPr lang="en-US" altLang="en-US" sz="900" dirty="0"/>
              <a:t> for details </a:t>
            </a:r>
          </a:p>
        </p:txBody>
      </p:sp>
      <p:pic>
        <p:nvPicPr>
          <p:cNvPr id="11" name="Picture 21" descr="logo_CDPH_v[1]"/>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89929483"/>
      </p:ext>
    </p:extLst>
  </p:cSld>
  <p:clrMap bg1="lt1" tx1="dk1" bg2="lt2" tx2="dk2" accent1="accent1" accent2="accent2" accent3="accent3" accent4="accent4" accent5="accent5" accent6="accent6" hlink="hlink" folHlink="folHlink"/>
  <p:sldLayoutIdLst>
    <p:sldLayoutId id="2147483826" r:id="rId1"/>
    <p:sldLayoutId id="2147483831" r:id="rId2"/>
    <p:sldLayoutId id="2147483844" r:id="rId3"/>
    <p:sldLayoutId id="2147483845" r:id="rId4"/>
    <p:sldLayoutId id="2147483846" r:id="rId5"/>
    <p:sldLayoutId id="2147483847" r:id="rId6"/>
    <p:sldLayoutId id="214748384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DBE63-C3CE-514F-97FC-EC2B34C64DE7}" type="datetimeFigureOut">
              <a:rPr lang="en-US" smtClean="0"/>
              <a:t>6/19/2018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F54CC-6404-CF46-A6A4-9D0C28990F54}" type="slidenum">
              <a:rPr lang="en-US" smtClean="0"/>
              <a:t>‹#›</a:t>
            </a:fld>
            <a:endParaRPr lang="en-US"/>
          </a:p>
        </p:txBody>
      </p:sp>
    </p:spTree>
    <p:extLst>
      <p:ext uri="{BB962C8B-B14F-4D97-AF65-F5344CB8AC3E}">
        <p14:creationId xmlns:p14="http://schemas.microsoft.com/office/powerpoint/2010/main" val="208845259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cmqcc.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www.cmqcc.org" TargetMode="External"/><Relationship Id="rId7"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hyperlink" Target="mailto:info@cmqcc.org" TargetMode="External"/><Relationship Id="rId5" Type="http://schemas.openxmlformats.org/officeDocument/2006/relationships/hyperlink" Target="https://public.staging.cdph.ca.gov/" TargetMode="External"/><Relationship Id="rId4" Type="http://schemas.openxmlformats.org/officeDocument/2006/relationships/hyperlink" Target="http://www.cmqcc.org/"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hyperlink" Target="http://wonder.cdc.govon/" TargetMode="External"/><Relationship Id="rId5" Type="http://schemas.openxmlformats.org/officeDocument/2006/relationships/image" Target="../media/image5.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a:t>
            </a:r>
          </a:p>
        </p:txBody>
      </p:sp>
      <p:sp>
        <p:nvSpPr>
          <p:cNvPr id="3" name="Content Placeholder 2"/>
          <p:cNvSpPr>
            <a:spLocks noGrp="1"/>
          </p:cNvSpPr>
          <p:nvPr>
            <p:ph idx="4294967295"/>
          </p:nvPr>
        </p:nvSpPr>
        <p:spPr>
          <a:xfrm>
            <a:off x="457200" y="1600200"/>
            <a:ext cx="8229600" cy="4525963"/>
          </a:xfrm>
        </p:spPr>
        <p:txBody>
          <a:bodyPr>
            <a:normAutofit fontScale="70000" lnSpcReduction="20000"/>
          </a:bodyPr>
          <a:lstStyle/>
          <a:p>
            <a:pPr>
              <a:defRPr/>
            </a:pPr>
            <a:r>
              <a:rPr lang="en-US" dirty="0"/>
              <a:t>This slide set is for you to use in your professional capacity to help improve the healthcare response to cardiovascular disease in pregnancy.</a:t>
            </a:r>
          </a:p>
          <a:p>
            <a:pPr>
              <a:defRPr/>
            </a:pPr>
            <a:r>
              <a:rPr lang="en-US" dirty="0"/>
              <a:t>You can use all or some of the slides, but please do not change the slides.</a:t>
            </a:r>
          </a:p>
          <a:p>
            <a:pPr>
              <a:defRPr/>
            </a:pPr>
            <a:r>
              <a:rPr lang="en-US" dirty="0"/>
              <a:t>However, if you feel you must  modify one of our slides, please remove the CDPH and CMQCC logos.</a:t>
            </a:r>
          </a:p>
          <a:p>
            <a:pPr>
              <a:defRPr/>
            </a:pPr>
            <a:r>
              <a:rPr lang="en-US" dirty="0"/>
              <a:t>If you want to add one of your own slides, please use a “generic” slide template, but do not add CDPH or CMQCC logos.</a:t>
            </a:r>
          </a:p>
          <a:p>
            <a:pPr>
              <a:defRPr/>
            </a:pPr>
            <a:r>
              <a:rPr lang="en-US" dirty="0"/>
              <a:t>Thank you for respecting our intellectual property  using these guidelines.</a:t>
            </a:r>
          </a:p>
          <a:p>
            <a:pPr>
              <a:defRPr/>
            </a:pPr>
            <a:r>
              <a:rPr lang="en-US" dirty="0"/>
              <a:t>Please provide us feedback and recommendations for improving the slide set:  </a:t>
            </a:r>
            <a:r>
              <a:rPr lang="en-US" dirty="0">
                <a:hlinkClick r:id="rId3"/>
              </a:rPr>
              <a:t>info@cmqcc.org</a:t>
            </a:r>
            <a:r>
              <a:rPr lang="en-US" dirty="0"/>
              <a:t> or feel free to send us a copy of the slide set you have developed so we can get feedback on how our slides have been helpful.</a:t>
            </a:r>
          </a:p>
        </p:txBody>
      </p:sp>
    </p:spTree>
    <p:extLst>
      <p:ext uri="{BB962C8B-B14F-4D97-AF65-F5344CB8AC3E}">
        <p14:creationId xmlns:p14="http://schemas.microsoft.com/office/powerpoint/2010/main" val="101818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772400" cy="914400"/>
          </a:xfrm>
        </p:spPr>
        <p:txBody>
          <a:bodyPr>
            <a:normAutofit/>
          </a:bodyPr>
          <a:lstStyle/>
          <a:p>
            <a:pPr algn="ctr">
              <a:defRPr/>
            </a:pPr>
            <a:r>
              <a:rPr lang="en-US" sz="3600" dirty="0"/>
              <a:t>Background</a:t>
            </a:r>
          </a:p>
        </p:txBody>
      </p:sp>
      <p:sp>
        <p:nvSpPr>
          <p:cNvPr id="4" name="Text Box 3103"/>
          <p:cNvSpPr txBox="1">
            <a:spLocks noGrp="1" noChangeArrowheads="1"/>
          </p:cNvSpPr>
          <p:nvPr>
            <p:ph idx="1"/>
          </p:nvPr>
        </p:nvSpPr>
        <p:spPr>
          <a:xfrm>
            <a:off x="381000" y="1600200"/>
            <a:ext cx="8305800" cy="39751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90553" tIns="195277" rIns="390553" bIns="195277">
            <a:spAutoFit/>
          </a:bodyPr>
          <a:lstStyle>
            <a:lvl1pPr defTabSz="3906838" eaLnBrk="0" hangingPunct="0">
              <a:defRPr sz="3400">
                <a:solidFill>
                  <a:schemeClr val="tx1"/>
                </a:solidFill>
                <a:latin typeface="Arial" charset="0"/>
              </a:defRPr>
            </a:lvl1pPr>
            <a:lvl2pPr marL="742950" indent="-285750" defTabSz="3906838" eaLnBrk="0" hangingPunct="0">
              <a:defRPr sz="3400">
                <a:solidFill>
                  <a:schemeClr val="tx1"/>
                </a:solidFill>
                <a:latin typeface="Arial" charset="0"/>
              </a:defRPr>
            </a:lvl2pPr>
            <a:lvl3pPr marL="1143000" indent="-228600" defTabSz="3906838" eaLnBrk="0" hangingPunct="0">
              <a:defRPr sz="3400">
                <a:solidFill>
                  <a:schemeClr val="tx1"/>
                </a:solidFill>
                <a:latin typeface="Arial" charset="0"/>
              </a:defRPr>
            </a:lvl3pPr>
            <a:lvl4pPr marL="1600200" indent="-228600" defTabSz="3906838" eaLnBrk="0" hangingPunct="0">
              <a:defRPr sz="3400">
                <a:solidFill>
                  <a:schemeClr val="tx1"/>
                </a:solidFill>
                <a:latin typeface="Arial" charset="0"/>
              </a:defRPr>
            </a:lvl4pPr>
            <a:lvl5pPr marL="2057400" indent="-228600" defTabSz="3906838" eaLnBrk="0" hangingPunct="0">
              <a:defRPr sz="3400">
                <a:solidFill>
                  <a:schemeClr val="tx1"/>
                </a:solidFill>
                <a:latin typeface="Arial" charset="0"/>
              </a:defRPr>
            </a:lvl5pPr>
            <a:lvl6pPr marL="2514600" indent="-228600" algn="ctr" defTabSz="3906838" eaLnBrk="0" fontAlgn="base" hangingPunct="0">
              <a:spcBef>
                <a:spcPct val="0"/>
              </a:spcBef>
              <a:spcAft>
                <a:spcPct val="0"/>
              </a:spcAft>
              <a:defRPr sz="3400">
                <a:solidFill>
                  <a:schemeClr val="tx1"/>
                </a:solidFill>
                <a:latin typeface="Arial" charset="0"/>
              </a:defRPr>
            </a:lvl6pPr>
            <a:lvl7pPr marL="2971800" indent="-228600" algn="ctr" defTabSz="3906838" eaLnBrk="0" fontAlgn="base" hangingPunct="0">
              <a:spcBef>
                <a:spcPct val="0"/>
              </a:spcBef>
              <a:spcAft>
                <a:spcPct val="0"/>
              </a:spcAft>
              <a:defRPr sz="3400">
                <a:solidFill>
                  <a:schemeClr val="tx1"/>
                </a:solidFill>
                <a:latin typeface="Arial" charset="0"/>
              </a:defRPr>
            </a:lvl7pPr>
            <a:lvl8pPr marL="3429000" indent="-228600" algn="ctr" defTabSz="3906838" eaLnBrk="0" fontAlgn="base" hangingPunct="0">
              <a:spcBef>
                <a:spcPct val="0"/>
              </a:spcBef>
              <a:spcAft>
                <a:spcPct val="0"/>
              </a:spcAft>
              <a:defRPr sz="3400">
                <a:solidFill>
                  <a:schemeClr val="tx1"/>
                </a:solidFill>
                <a:latin typeface="Arial" charset="0"/>
              </a:defRPr>
            </a:lvl8pPr>
            <a:lvl9pPr marL="3886200" indent="-228600" algn="ctr" defTabSz="3906838" eaLnBrk="0" fontAlgn="base" hangingPunct="0">
              <a:spcBef>
                <a:spcPct val="0"/>
              </a:spcBef>
              <a:spcAft>
                <a:spcPct val="0"/>
              </a:spcAft>
              <a:defRPr sz="3400">
                <a:solidFill>
                  <a:schemeClr val="tx1"/>
                </a:solidFill>
                <a:latin typeface="Arial" charset="0"/>
              </a:defRPr>
            </a:lvl9pPr>
          </a:lstStyle>
          <a:p>
            <a:pPr algn="just" eaLnBrk="1" hangingPunct="1">
              <a:spcBef>
                <a:spcPts val="2038"/>
              </a:spcBef>
              <a:defRPr/>
            </a:pPr>
            <a:r>
              <a:rPr lang="en-US" altLang="en-US" sz="2400" dirty="0">
                <a:solidFill>
                  <a:sysClr val="windowText" lastClr="000000"/>
                </a:solidFill>
              </a:rPr>
              <a:t>The </a:t>
            </a:r>
            <a:r>
              <a:rPr lang="en-US" altLang="en-US" sz="2400" b="1" dirty="0">
                <a:solidFill>
                  <a:srgbClr val="354396"/>
                </a:solidFill>
              </a:rPr>
              <a:t>California Pregnancy-Associated Mortality Review </a:t>
            </a:r>
            <a:r>
              <a:rPr lang="en-US" altLang="en-US" sz="2400" dirty="0">
                <a:solidFill>
                  <a:sysClr val="windowText" lastClr="000000"/>
                </a:solidFill>
              </a:rPr>
              <a:t>(CA-PAMR) was started in 2006 by the California Department of Public Health in response to rising rates of maternal mortality with the goal of understanding and reducing maternal morbidity and mortality.</a:t>
            </a:r>
          </a:p>
          <a:p>
            <a:pPr algn="just" eaLnBrk="1" hangingPunct="1">
              <a:spcBef>
                <a:spcPts val="2038"/>
              </a:spcBef>
              <a:defRPr/>
            </a:pPr>
            <a:r>
              <a:rPr lang="en-US" altLang="en-US" sz="2400" dirty="0">
                <a:solidFill>
                  <a:sysClr val="windowText" lastClr="000000"/>
                </a:solidFill>
              </a:rPr>
              <a:t>CA-PAMR found </a:t>
            </a:r>
            <a:r>
              <a:rPr lang="en-US" altLang="en-US" sz="2400" b="1" dirty="0">
                <a:solidFill>
                  <a:srgbClr val="354396"/>
                </a:solidFill>
              </a:rPr>
              <a:t>cardiovascular disease (CVD) to be the leading cause </a:t>
            </a:r>
            <a:r>
              <a:rPr lang="en-US" altLang="en-US" sz="2400" dirty="0">
                <a:solidFill>
                  <a:sysClr val="windowText" lastClr="000000"/>
                </a:solidFill>
              </a:rPr>
              <a:t>of pregnancy-related death in California.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ight Arrow 5" title="C A/P A M R Quality Improvement Review Cycle"/>
          <p:cNvSpPr>
            <a:spLocks noChangeArrowheads="1"/>
          </p:cNvSpPr>
          <p:nvPr/>
        </p:nvSpPr>
        <p:spPr bwMode="auto">
          <a:xfrm rot="-3595601">
            <a:off x="3091289" y="4748201"/>
            <a:ext cx="918953" cy="250714"/>
          </a:xfrm>
          <a:prstGeom prst="rightArrow">
            <a:avLst>
              <a:gd name="adj1" fmla="val 50000"/>
              <a:gd name="adj2" fmla="val 49933"/>
            </a:avLst>
          </a:prstGeom>
          <a:solidFill>
            <a:schemeClr val="accent2">
              <a:lumMod val="75000"/>
            </a:schemeClr>
          </a:solidFill>
          <a:ln w="9525">
            <a:solidFill>
              <a:schemeClr val="tx1"/>
            </a:solidFill>
            <a:round/>
            <a:headEnd/>
            <a:tailEnd/>
          </a:ln>
        </p:spPr>
        <p:txBody>
          <a:bodyPr/>
          <a:lstStyle/>
          <a:p>
            <a:endParaRPr lang="en-US" sz="1800"/>
          </a:p>
        </p:txBody>
      </p:sp>
      <p:graphicFrame>
        <p:nvGraphicFramePr>
          <p:cNvPr id="5" name="Diagram 4" title="C A / P A M R Qualtiy Improvement Cycle"/>
          <p:cNvGraphicFramePr/>
          <p:nvPr>
            <p:extLst>
              <p:ext uri="{D42A27DB-BD31-4B8C-83A1-F6EECF244321}">
                <p14:modId xmlns:p14="http://schemas.microsoft.com/office/powerpoint/2010/main" val="3194797951"/>
              </p:ext>
            </p:extLst>
          </p:nvPr>
        </p:nvGraphicFramePr>
        <p:xfrm>
          <a:off x="619125" y="1447800"/>
          <a:ext cx="7924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212036" y="2971800"/>
            <a:ext cx="2236788" cy="1323439"/>
          </a:xfrm>
          <a:prstGeom prst="rect">
            <a:avLst/>
          </a:prstGeom>
          <a:noFill/>
        </p:spPr>
        <p:txBody>
          <a:bodyPr>
            <a:spAutoFit/>
          </a:bodyPr>
          <a:lstStyle/>
          <a:p>
            <a:pPr algn="l">
              <a:defRPr/>
            </a:pPr>
            <a:r>
              <a:rPr lang="en-US" sz="2000"/>
              <a:t>Toolkits</a:t>
            </a:r>
          </a:p>
          <a:p>
            <a:pPr marL="285750" indent="-285750" algn="l">
              <a:buFont typeface="Arial"/>
              <a:buChar char="•"/>
              <a:defRPr/>
            </a:pPr>
            <a:r>
              <a:rPr lang="en-US" sz="2000"/>
              <a:t>Hemorrhage </a:t>
            </a:r>
          </a:p>
          <a:p>
            <a:pPr marL="285750" indent="-285750" algn="l">
              <a:buFont typeface="Arial"/>
              <a:buChar char="•"/>
              <a:defRPr/>
            </a:pPr>
            <a:r>
              <a:rPr lang="en-US" sz="2000"/>
              <a:t>Preeclampsia</a:t>
            </a:r>
          </a:p>
          <a:p>
            <a:pPr marL="285750" indent="-285750" algn="l">
              <a:buFont typeface="Arial"/>
              <a:buChar char="•"/>
              <a:defRPr/>
            </a:pPr>
            <a:r>
              <a:rPr lang="en-US" sz="2000"/>
              <a:t>CVD</a:t>
            </a:r>
          </a:p>
        </p:txBody>
      </p:sp>
      <p:sp>
        <p:nvSpPr>
          <p:cNvPr id="2" name="Title 1"/>
          <p:cNvSpPr>
            <a:spLocks noGrp="1"/>
          </p:cNvSpPr>
          <p:nvPr>
            <p:ph type="title"/>
          </p:nvPr>
        </p:nvSpPr>
        <p:spPr>
          <a:xfrm>
            <a:off x="761999" y="1143000"/>
            <a:ext cx="7781926" cy="256639"/>
          </a:xfrm>
        </p:spPr>
        <p:txBody>
          <a:bodyPr>
            <a:normAutofit fontScale="90000"/>
          </a:bodyPr>
          <a:lstStyle/>
          <a:p>
            <a:r>
              <a:rPr lang="en-US" sz="2800" dirty="0"/>
              <a:t>CA-PAMR Quality Improvement Review Cycle</a:t>
            </a:r>
            <a:r>
              <a:rPr lang="en-US" dirty="0"/>
              <a:t/>
            </a:r>
            <a:br>
              <a:rPr lang="en-US" dirty="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057400"/>
            <a:ext cx="8229600" cy="2895600"/>
          </a:xfrm>
        </p:spPr>
        <p:txBody>
          <a:bodyPr>
            <a:normAutofit/>
          </a:bodyPr>
          <a:lstStyle/>
          <a:p>
            <a:pPr marL="0" indent="0">
              <a:spcBef>
                <a:spcPts val="2400"/>
              </a:spcBef>
              <a:spcAft>
                <a:spcPts val="2400"/>
              </a:spcAft>
            </a:pPr>
            <a:r>
              <a:rPr lang="en-US" dirty="0" smtClean="0"/>
              <a:t>CA-PAMR</a:t>
            </a:r>
            <a:r>
              <a:rPr lang="en-US" sz="4800" dirty="0" smtClean="0"/>
              <a:t>  </a:t>
            </a:r>
            <a:r>
              <a:rPr lang="en-US" dirty="0" smtClean="0"/>
              <a:t/>
            </a:r>
            <a:br>
              <a:rPr lang="en-US" dirty="0" smtClean="0"/>
            </a:br>
            <a:r>
              <a:rPr lang="en-US" dirty="0" smtClean="0"/>
              <a:t>Cardiovascular </a:t>
            </a:r>
            <a:r>
              <a:rPr lang="en-US" dirty="0"/>
              <a:t>Disease (CVD) Findings</a:t>
            </a:r>
            <a:br>
              <a:rPr lang="en-US" dirty="0"/>
            </a:br>
            <a:endParaRPr lang="en-US" dirty="0"/>
          </a:p>
        </p:txBody>
      </p:sp>
    </p:spTree>
    <p:extLst>
      <p:ext uri="{BB962C8B-B14F-4D97-AF65-F5344CB8AC3E}">
        <p14:creationId xmlns:p14="http://schemas.microsoft.com/office/powerpoint/2010/main" val="25436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914400"/>
          </a:xfrm>
        </p:spPr>
        <p:txBody>
          <a:bodyPr>
            <a:normAutofit fontScale="90000"/>
          </a:bodyPr>
          <a:lstStyle/>
          <a:p>
            <a:pPr algn="ctr">
              <a:defRPr/>
            </a:pPr>
            <a:r>
              <a:rPr lang="en-US" sz="3100" dirty="0">
                <a:solidFill>
                  <a:srgbClr val="000000"/>
                </a:solidFill>
                <a:ea typeface="ＭＳ Ｐゴシック" charset="0"/>
              </a:rPr>
              <a:t>CA-PAMR</a:t>
            </a:r>
            <a:r>
              <a:rPr lang="en-US" sz="3600" dirty="0">
                <a:solidFill>
                  <a:srgbClr val="000000"/>
                </a:solidFill>
                <a:ea typeface="ＭＳ Ｐゴシック" charset="0"/>
              </a:rPr>
              <a:t> </a:t>
            </a:r>
            <a:r>
              <a:rPr lang="en-US" sz="3100" dirty="0">
                <a:solidFill>
                  <a:srgbClr val="000000"/>
                </a:solidFill>
                <a:ea typeface="ＭＳ Ｐゴシック" charset="0"/>
              </a:rPr>
              <a:t>Findings</a:t>
            </a:r>
            <a:r>
              <a:rPr lang="en-US" sz="3600" dirty="0">
                <a:solidFill>
                  <a:srgbClr val="000000"/>
                </a:solidFill>
                <a:ea typeface="ＭＳ Ｐゴシック" charset="0"/>
              </a:rPr>
              <a:t/>
            </a:r>
            <a:br>
              <a:rPr lang="en-US" sz="3600" dirty="0">
                <a:solidFill>
                  <a:srgbClr val="000000"/>
                </a:solidFill>
                <a:ea typeface="ＭＳ Ｐゴシック" charset="0"/>
              </a:rPr>
            </a:br>
            <a:r>
              <a:rPr lang="en-US" sz="2400" dirty="0">
                <a:solidFill>
                  <a:srgbClr val="000000"/>
                </a:solidFill>
                <a:ea typeface="ＭＳ Ｐゴシック" charset="0"/>
              </a:rPr>
              <a:t>I</a:t>
            </a:r>
            <a:r>
              <a:rPr lang="en-US" sz="2400" dirty="0">
                <a:ea typeface="ＭＳ Ｐゴシック" charset="0"/>
              </a:rPr>
              <a:t>dentification and Confirmation of CVD Pregnancy-Related Deaths 2002-2006</a:t>
            </a:r>
          </a:p>
        </p:txBody>
      </p:sp>
      <p:grpSp>
        <p:nvGrpSpPr>
          <p:cNvPr id="16" name="Group 15" title="Idenitfication and Confirmation of CVD Pregnancy Related Deaths"/>
          <p:cNvGrpSpPr/>
          <p:nvPr/>
        </p:nvGrpSpPr>
        <p:grpSpPr>
          <a:xfrm>
            <a:off x="990600" y="1524000"/>
            <a:ext cx="7239000" cy="4629150"/>
            <a:chOff x="881063" y="1524000"/>
            <a:chExt cx="7729537" cy="4933950"/>
          </a:xfrm>
        </p:grpSpPr>
        <p:grpSp>
          <p:nvGrpSpPr>
            <p:cNvPr id="10" name="Group 9"/>
            <p:cNvGrpSpPr/>
            <p:nvPr/>
          </p:nvGrpSpPr>
          <p:grpSpPr>
            <a:xfrm>
              <a:off x="2205038" y="1524000"/>
              <a:ext cx="5033962" cy="2913063"/>
              <a:chOff x="2205038" y="1524000"/>
              <a:chExt cx="5033962" cy="2913063"/>
            </a:xfrm>
          </p:grpSpPr>
          <p:cxnSp>
            <p:nvCxnSpPr>
              <p:cNvPr id="34825" name="Straight Arrow Connector 11"/>
              <p:cNvCxnSpPr>
                <a:cxnSpLocks noChangeShapeType="1"/>
              </p:cNvCxnSpPr>
              <p:nvPr/>
            </p:nvCxnSpPr>
            <p:spPr bwMode="auto">
              <a:xfrm>
                <a:off x="4730382" y="4153191"/>
                <a:ext cx="0" cy="283872"/>
              </a:xfrm>
              <a:prstGeom prst="straightConnector1">
                <a:avLst/>
              </a:prstGeom>
              <a:noFill/>
              <a:ln w="9525">
                <a:solidFill>
                  <a:srgbClr val="000000"/>
                </a:solidFill>
                <a:round/>
                <a:headEnd/>
                <a:tailEnd type="triangle" w="sm" len="med"/>
              </a:ln>
              <a:extLst>
                <a:ext uri="{909E8E84-426E-40dd-AFC4-6F175D3DCCD1}">
                  <a14:hiddenFill xmlns:a14="http://schemas.microsoft.com/office/drawing/2010/main" xmlns="">
                    <a:noFill/>
                  </a14:hiddenFill>
                </a:ext>
              </a:extLst>
            </p:spPr>
          </p:cxnSp>
          <p:grpSp>
            <p:nvGrpSpPr>
              <p:cNvPr id="34826" name="Group 10"/>
              <p:cNvGrpSpPr>
                <a:grpSpLocks/>
              </p:cNvGrpSpPr>
              <p:nvPr/>
            </p:nvGrpSpPr>
            <p:grpSpPr bwMode="auto">
              <a:xfrm>
                <a:off x="2205038" y="1524000"/>
                <a:ext cx="5033962" cy="2771126"/>
                <a:chOff x="0" y="0"/>
                <a:chExt cx="4752975" cy="1783837"/>
              </a:xfrm>
            </p:grpSpPr>
            <p:cxnSp>
              <p:nvCxnSpPr>
                <p:cNvPr id="34827" name="Straight Arrow Connector 15"/>
                <p:cNvCxnSpPr>
                  <a:cxnSpLocks noChangeShapeType="1"/>
                </p:cNvCxnSpPr>
                <p:nvPr/>
              </p:nvCxnSpPr>
              <p:spPr bwMode="auto">
                <a:xfrm>
                  <a:off x="2352675" y="350221"/>
                  <a:ext cx="0" cy="246491"/>
                </a:xfrm>
                <a:prstGeom prst="straightConnector1">
                  <a:avLst/>
                </a:prstGeom>
                <a:noFill/>
                <a:ln w="9525">
                  <a:solidFill>
                    <a:srgbClr val="000000"/>
                  </a:solidFill>
                  <a:round/>
                  <a:headEnd/>
                  <a:tailEnd type="triangle" w="sm" len="med"/>
                </a:ln>
                <a:extLst>
                  <a:ext uri="{909E8E84-426E-40dd-AFC4-6F175D3DCCD1}">
                    <a14:hiddenFill xmlns:a14="http://schemas.microsoft.com/office/drawing/2010/main" xmlns="">
                      <a:noFill/>
                    </a14:hiddenFill>
                  </a:ext>
                </a:extLst>
              </p:spPr>
            </p:cxnSp>
            <p:cxnSp>
              <p:nvCxnSpPr>
                <p:cNvPr id="34828" name="Straight Arrow Connector 16"/>
                <p:cNvCxnSpPr>
                  <a:cxnSpLocks noChangeShapeType="1"/>
                </p:cNvCxnSpPr>
                <p:nvPr/>
              </p:nvCxnSpPr>
              <p:spPr bwMode="auto">
                <a:xfrm>
                  <a:off x="2343150" y="967662"/>
                  <a:ext cx="0" cy="246380"/>
                </a:xfrm>
                <a:prstGeom prst="straightConnector1">
                  <a:avLst/>
                </a:prstGeom>
                <a:noFill/>
                <a:ln w="9525">
                  <a:solidFill>
                    <a:srgbClr val="000000"/>
                  </a:solidFill>
                  <a:round/>
                  <a:headEnd/>
                  <a:tailEnd type="triangle" w="sm" len="med"/>
                </a:ln>
                <a:extLst>
                  <a:ext uri="{909E8E84-426E-40dd-AFC4-6F175D3DCCD1}">
                    <a14:hiddenFill xmlns:a14="http://schemas.microsoft.com/office/drawing/2010/main" xmlns="">
                      <a:noFill/>
                    </a14:hiddenFill>
                  </a:ext>
                </a:extLst>
              </p:spPr>
            </p:cxnSp>
            <p:sp>
              <p:nvSpPr>
                <p:cNvPr id="13" name="Text Box 2"/>
                <p:cNvSpPr txBox="1">
                  <a:spLocks noChangeArrowheads="1"/>
                </p:cNvSpPr>
                <p:nvPr/>
              </p:nvSpPr>
              <p:spPr bwMode="auto">
                <a:xfrm>
                  <a:off x="0" y="0"/>
                  <a:ext cx="4743982" cy="473145"/>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sz="2000">
                      <a:latin typeface="Arial" panose="020B0604020202020204" pitchFamily="34" charset="0"/>
                      <a:ea typeface="MS Mincho"/>
                      <a:cs typeface="Times New Roman"/>
                    </a:rPr>
                    <a:t>California Birth Cohort, 2002-2006</a:t>
                  </a:r>
                </a:p>
                <a:p>
                  <a:pPr>
                    <a:lnSpc>
                      <a:spcPct val="115000"/>
                    </a:lnSpc>
                    <a:spcBef>
                      <a:spcPts val="0"/>
                    </a:spcBef>
                    <a:spcAft>
                      <a:spcPts val="0"/>
                    </a:spcAft>
                    <a:defRPr/>
                  </a:pPr>
                  <a:r>
                    <a:rPr lang="en-US" sz="2000">
                      <a:solidFill>
                        <a:srgbClr val="C00000"/>
                      </a:solidFill>
                      <a:latin typeface="Arial" panose="020B0604020202020204" pitchFamily="34" charset="0"/>
                      <a:ea typeface="MS Mincho"/>
                      <a:cs typeface="Times New Roman"/>
                    </a:rPr>
                    <a:t>N=2,741,220</a:t>
                  </a:r>
                </a:p>
              </p:txBody>
            </p:sp>
            <p:sp>
              <p:nvSpPr>
                <p:cNvPr id="14" name="Text Box 2"/>
                <p:cNvSpPr txBox="1">
                  <a:spLocks noChangeArrowheads="1"/>
                </p:cNvSpPr>
                <p:nvPr/>
              </p:nvSpPr>
              <p:spPr bwMode="auto">
                <a:xfrm>
                  <a:off x="8993" y="590664"/>
                  <a:ext cx="4743982" cy="500736"/>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sz="2000">
                      <a:latin typeface="Arial" panose="020B0604020202020204" pitchFamily="34" charset="0"/>
                      <a:ea typeface="MS Mincho"/>
                      <a:cs typeface="Times New Roman"/>
                    </a:rPr>
                    <a:t>Pregnancy-Associated Cohort </a:t>
                  </a:r>
                </a:p>
                <a:p>
                  <a:pPr>
                    <a:lnSpc>
                      <a:spcPct val="115000"/>
                    </a:lnSpc>
                    <a:spcBef>
                      <a:spcPts val="0"/>
                    </a:spcBef>
                    <a:spcAft>
                      <a:spcPts val="0"/>
                    </a:spcAft>
                    <a:defRPr/>
                  </a:pPr>
                  <a:r>
                    <a:rPr lang="en-US" sz="2000">
                      <a:solidFill>
                        <a:srgbClr val="C00000"/>
                      </a:solidFill>
                      <a:latin typeface="Arial" panose="020B0604020202020204" pitchFamily="34" charset="0"/>
                      <a:ea typeface="MS Mincho"/>
                      <a:cs typeface="Times New Roman"/>
                    </a:rPr>
                    <a:t>N=864</a:t>
                  </a:r>
                </a:p>
              </p:txBody>
            </p:sp>
            <p:sp>
              <p:nvSpPr>
                <p:cNvPr id="15" name="Text Box 2"/>
                <p:cNvSpPr txBox="1">
                  <a:spLocks noChangeArrowheads="1"/>
                </p:cNvSpPr>
                <p:nvPr/>
              </p:nvSpPr>
              <p:spPr bwMode="auto">
                <a:xfrm>
                  <a:off x="8993" y="1222204"/>
                  <a:ext cx="4743982" cy="562050"/>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sz="2000">
                      <a:latin typeface="Arial" panose="020B0604020202020204" pitchFamily="34" charset="0"/>
                      <a:ea typeface="MS Mincho"/>
                      <a:cs typeface="Times New Roman"/>
                    </a:rPr>
                    <a:t>Pregnancy-Related Deaths</a:t>
                  </a:r>
                </a:p>
                <a:p>
                  <a:pPr>
                    <a:lnSpc>
                      <a:spcPct val="115000"/>
                    </a:lnSpc>
                    <a:spcBef>
                      <a:spcPts val="0"/>
                    </a:spcBef>
                    <a:spcAft>
                      <a:spcPts val="0"/>
                    </a:spcAft>
                    <a:defRPr/>
                  </a:pPr>
                  <a:r>
                    <a:rPr lang="en-US" sz="2000">
                      <a:solidFill>
                        <a:srgbClr val="C00000"/>
                      </a:solidFill>
                      <a:latin typeface="Arial" panose="020B0604020202020204" pitchFamily="34" charset="0"/>
                      <a:ea typeface="MS Mincho"/>
                      <a:cs typeface="Times New Roman"/>
                    </a:rPr>
                    <a:t>N=257</a:t>
                  </a:r>
                </a:p>
              </p:txBody>
            </p:sp>
          </p:grpSp>
        </p:grpSp>
        <p:grpSp>
          <p:nvGrpSpPr>
            <p:cNvPr id="12" name="Group 11"/>
            <p:cNvGrpSpPr/>
            <p:nvPr/>
          </p:nvGrpSpPr>
          <p:grpSpPr>
            <a:xfrm>
              <a:off x="881063" y="4437063"/>
              <a:ext cx="7729537" cy="2020887"/>
              <a:chOff x="881063" y="4437063"/>
              <a:chExt cx="7729537" cy="2020887"/>
            </a:xfrm>
          </p:grpSpPr>
          <p:grpSp>
            <p:nvGrpSpPr>
              <p:cNvPr id="11" name="Group 10"/>
              <p:cNvGrpSpPr/>
              <p:nvPr/>
            </p:nvGrpSpPr>
            <p:grpSpPr>
              <a:xfrm>
                <a:off x="1776094" y="4437063"/>
                <a:ext cx="5638800" cy="1186115"/>
                <a:chOff x="1776094" y="4437063"/>
                <a:chExt cx="5638800" cy="1186115"/>
              </a:xfrm>
            </p:grpSpPr>
            <p:sp>
              <p:nvSpPr>
                <p:cNvPr id="19" name="Text Box 2"/>
                <p:cNvSpPr txBox="1">
                  <a:spLocks noChangeArrowheads="1"/>
                </p:cNvSpPr>
                <p:nvPr/>
              </p:nvSpPr>
              <p:spPr bwMode="auto">
                <a:xfrm>
                  <a:off x="1776094" y="4437063"/>
                  <a:ext cx="5638800" cy="788988"/>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sz="2000">
                      <a:latin typeface="Arial" panose="020B0604020202020204" pitchFamily="34" charset="0"/>
                      <a:ea typeface="MS Mincho"/>
                      <a:cs typeface="Times New Roman"/>
                    </a:rPr>
                    <a:t>Cardiovascular Pregnancy-Related Deaths</a:t>
                  </a:r>
                </a:p>
                <a:p>
                  <a:pPr>
                    <a:lnSpc>
                      <a:spcPct val="115000"/>
                    </a:lnSpc>
                    <a:spcBef>
                      <a:spcPts val="0"/>
                    </a:spcBef>
                    <a:spcAft>
                      <a:spcPts val="0"/>
                    </a:spcAft>
                    <a:defRPr/>
                  </a:pPr>
                  <a:r>
                    <a:rPr lang="en-US" sz="2000">
                      <a:solidFill>
                        <a:srgbClr val="C00000"/>
                      </a:solidFill>
                      <a:latin typeface="Arial" panose="020B0604020202020204" pitchFamily="34" charset="0"/>
                      <a:ea typeface="MS Mincho"/>
                      <a:cs typeface="Times New Roman"/>
                    </a:rPr>
                    <a:t>N=64</a:t>
                  </a:r>
                </a:p>
              </p:txBody>
            </p:sp>
            <p:cxnSp>
              <p:nvCxnSpPr>
                <p:cNvPr id="34823" name="Straight Arrow Connector 19"/>
                <p:cNvCxnSpPr>
                  <a:cxnSpLocks noChangeShapeType="1"/>
                </p:cNvCxnSpPr>
                <p:nvPr/>
              </p:nvCxnSpPr>
              <p:spPr bwMode="auto">
                <a:xfrm>
                  <a:off x="4566919" y="5226557"/>
                  <a:ext cx="790575" cy="396621"/>
                </a:xfrm>
                <a:prstGeom prst="straightConnector1">
                  <a:avLst/>
                </a:prstGeom>
                <a:noFill/>
                <a:ln w="9525">
                  <a:solidFill>
                    <a:srgbClr val="000000"/>
                  </a:solidFill>
                  <a:round/>
                  <a:headEnd/>
                  <a:tailEnd type="triangle" w="sm" len="med"/>
                </a:ln>
                <a:extLst>
                  <a:ext uri="{909E8E84-426E-40dd-AFC4-6F175D3DCCD1}">
                    <a14:hiddenFill xmlns:a14="http://schemas.microsoft.com/office/drawing/2010/main" xmlns="">
                      <a:noFill/>
                    </a14:hiddenFill>
                  </a:ext>
                </a:extLst>
              </p:spPr>
            </p:cxnSp>
            <p:cxnSp>
              <p:nvCxnSpPr>
                <p:cNvPr id="34824" name="Straight Arrow Connector 20"/>
                <p:cNvCxnSpPr>
                  <a:cxnSpLocks noChangeShapeType="1"/>
                </p:cNvCxnSpPr>
                <p:nvPr/>
              </p:nvCxnSpPr>
              <p:spPr bwMode="auto">
                <a:xfrm flipH="1">
                  <a:off x="3733800" y="5226557"/>
                  <a:ext cx="838200" cy="396621"/>
                </a:xfrm>
                <a:prstGeom prst="straightConnector1">
                  <a:avLst/>
                </a:prstGeom>
                <a:noFill/>
                <a:ln w="9525">
                  <a:solidFill>
                    <a:srgbClr val="000000"/>
                  </a:solidFill>
                  <a:round/>
                  <a:headEnd/>
                  <a:tailEnd type="triangle" w="sm" len="med"/>
                </a:ln>
                <a:extLst>
                  <a:ext uri="{909E8E84-426E-40dd-AFC4-6F175D3DCCD1}">
                    <a14:hiddenFill xmlns:a14="http://schemas.microsoft.com/office/drawing/2010/main" xmlns="">
                      <a:noFill/>
                    </a14:hiddenFill>
                  </a:ext>
                </a:extLst>
              </p:spPr>
            </p:cxnSp>
          </p:grpSp>
          <p:sp>
            <p:nvSpPr>
              <p:cNvPr id="26" name="Text Box 2"/>
              <p:cNvSpPr txBox="1">
                <a:spLocks noChangeArrowheads="1"/>
              </p:cNvSpPr>
              <p:nvPr/>
            </p:nvSpPr>
            <p:spPr bwMode="auto">
              <a:xfrm>
                <a:off x="881063" y="5630863"/>
                <a:ext cx="3155950" cy="808037"/>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sz="2000">
                    <a:latin typeface="Arial" panose="020B0604020202020204" pitchFamily="34" charset="0"/>
                    <a:ea typeface="MS Mincho"/>
                    <a:cs typeface="Times New Roman"/>
                  </a:rPr>
                  <a:t>Cardiomyopathy</a:t>
                </a:r>
              </a:p>
              <a:p>
                <a:pPr>
                  <a:lnSpc>
                    <a:spcPct val="115000"/>
                  </a:lnSpc>
                  <a:spcBef>
                    <a:spcPts val="0"/>
                  </a:spcBef>
                  <a:spcAft>
                    <a:spcPts val="0"/>
                  </a:spcAft>
                  <a:defRPr/>
                </a:pPr>
                <a:r>
                  <a:rPr lang="en-US" sz="2000">
                    <a:solidFill>
                      <a:srgbClr val="C00000"/>
                    </a:solidFill>
                    <a:latin typeface="Arial" panose="020B0604020202020204" pitchFamily="34" charset="0"/>
                    <a:ea typeface="MS Mincho"/>
                    <a:cs typeface="Times New Roman"/>
                  </a:rPr>
                  <a:t>N=42</a:t>
                </a:r>
              </a:p>
            </p:txBody>
          </p:sp>
          <p:sp>
            <p:nvSpPr>
              <p:cNvPr id="29" name="Text Box 2"/>
              <p:cNvSpPr txBox="1">
                <a:spLocks noChangeArrowheads="1"/>
              </p:cNvSpPr>
              <p:nvPr/>
            </p:nvSpPr>
            <p:spPr bwMode="auto">
              <a:xfrm>
                <a:off x="5091113" y="5623178"/>
                <a:ext cx="3519487" cy="834772"/>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sz="2000">
                    <a:latin typeface="Arial" panose="020B0604020202020204" pitchFamily="34" charset="0"/>
                    <a:ea typeface="MS Mincho"/>
                    <a:cs typeface="Times New Roman"/>
                  </a:rPr>
                  <a:t>Other Cardiovascular </a:t>
                </a:r>
              </a:p>
              <a:p>
                <a:pPr>
                  <a:lnSpc>
                    <a:spcPct val="115000"/>
                  </a:lnSpc>
                  <a:spcBef>
                    <a:spcPts val="0"/>
                  </a:spcBef>
                  <a:spcAft>
                    <a:spcPts val="0"/>
                  </a:spcAft>
                  <a:defRPr/>
                </a:pPr>
                <a:r>
                  <a:rPr lang="en-US" sz="2000">
                    <a:solidFill>
                      <a:srgbClr val="C00000"/>
                    </a:solidFill>
                    <a:latin typeface="Arial" panose="020B0604020202020204" pitchFamily="34" charset="0"/>
                    <a:ea typeface="MS Mincho"/>
                    <a:cs typeface="Times New Roman"/>
                  </a:rPr>
                  <a:t>N=22</a:t>
                </a:r>
              </a:p>
            </p:txBody>
          </p:sp>
        </p:grpSp>
      </p:grpSp>
      <p:sp>
        <p:nvSpPr>
          <p:cNvPr id="17" name="Rectangle 16"/>
          <p:cNvSpPr/>
          <p:nvPr/>
        </p:nvSpPr>
        <p:spPr>
          <a:xfrm>
            <a:off x="0" y="6172200"/>
            <a:ext cx="89916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p:cNvSpPr>
          <p:nvPr>
            <p:ph type="title"/>
          </p:nvPr>
        </p:nvSpPr>
        <p:spPr>
          <a:xfrm>
            <a:off x="838200" y="579437"/>
            <a:ext cx="6934200" cy="715963"/>
          </a:xfrm>
        </p:spPr>
        <p:txBody>
          <a:bodyPr>
            <a:noAutofit/>
          </a:bodyPr>
          <a:lstStyle/>
          <a:p>
            <a:pPr algn="ctr">
              <a:defRPr/>
            </a:pPr>
            <a:r>
              <a:rPr lang="en-US" sz="2800">
                <a:latin typeface="Arial" charset="0"/>
                <a:ea typeface="ＭＳ Ｐゴシック" charset="0"/>
              </a:rPr>
              <a:t>CA-PAMR Top 5 Causes of Death </a:t>
            </a:r>
            <a:br>
              <a:rPr lang="en-US" sz="2800">
                <a:latin typeface="Arial" charset="0"/>
                <a:ea typeface="ＭＳ Ｐゴシック" charset="0"/>
              </a:rPr>
            </a:br>
            <a:r>
              <a:rPr lang="en-US" sz="2800">
                <a:latin typeface="Arial" charset="0"/>
                <a:ea typeface="ＭＳ Ｐゴシック" charset="0"/>
              </a:rPr>
              <a:t> 2002-2006 (N=257)</a:t>
            </a:r>
          </a:p>
        </p:txBody>
      </p:sp>
      <p:graphicFrame>
        <p:nvGraphicFramePr>
          <p:cNvPr id="58433" name="Group 65" title="C A / P A M R top 5 Causes of Death between 2002-2006"/>
          <p:cNvGraphicFramePr>
            <a:graphicFrameLocks noGrp="1"/>
          </p:cNvGraphicFramePr>
          <p:nvPr>
            <p:extLst>
              <p:ext uri="{D42A27DB-BD31-4B8C-83A1-F6EECF244321}">
                <p14:modId xmlns:p14="http://schemas.microsoft.com/office/powerpoint/2010/main" val="112608337"/>
              </p:ext>
            </p:extLst>
          </p:nvPr>
        </p:nvGraphicFramePr>
        <p:xfrm>
          <a:off x="838200" y="1450975"/>
          <a:ext cx="7315200" cy="4473650"/>
        </p:xfrm>
        <a:graphic>
          <a:graphicData uri="http://schemas.openxmlformats.org/drawingml/2006/table">
            <a:tbl>
              <a:tblPr firstRow="1"/>
              <a:tblGrid>
                <a:gridCol w="4614203">
                  <a:extLst>
                    <a:ext uri="{9D8B030D-6E8A-4147-A177-3AD203B41FA5}">
                      <a16:colId xmlns:a16="http://schemas.microsoft.com/office/drawing/2014/main" val="20000"/>
                    </a:ext>
                  </a:extLst>
                </a:gridCol>
                <a:gridCol w="2700997">
                  <a:extLst>
                    <a:ext uri="{9D8B030D-6E8A-4147-A177-3AD203B41FA5}">
                      <a16:colId xmlns:a16="http://schemas.microsoft.com/office/drawing/2014/main" val="20001"/>
                    </a:ext>
                  </a:extLst>
                </a:gridCol>
              </a:tblGrid>
              <a:tr h="1273842">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Grouped Cause of Death, </a:t>
                      </a:r>
                    </a:p>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800" b="0" i="1" u="none" strike="noStrike" cap="none" normalizeH="0" baseline="0">
                          <a:ln>
                            <a:noFill/>
                          </a:ln>
                          <a:solidFill>
                            <a:schemeClr val="tx1"/>
                          </a:solidFill>
                          <a:effectLst/>
                          <a:latin typeface="Arial" charset="0"/>
                          <a:ea typeface="ＭＳ Ｐゴシック" charset="0"/>
                          <a:cs typeface="ＭＳ Ｐゴシック" charset="0"/>
                        </a:rPr>
                        <a:t>per CA-PAMR Committee</a:t>
                      </a:r>
                    </a:p>
                  </a:txBody>
                  <a:tcPr marT="45701" marB="457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Pregnancy-Related Deaths </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N (%)</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extLst>
                  <a:ext uri="{0D108BD9-81ED-4DB2-BD59-A6C34878D82A}">
                    <a16:rowId xmlns:a16="http://schemas.microsoft.com/office/drawing/2014/main" val="10000"/>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Cardiovascular disease</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a:ln>
                            <a:noFill/>
                          </a:ln>
                          <a:solidFill>
                            <a:schemeClr val="tx1"/>
                          </a:solidFill>
                          <a:effectLst/>
                          <a:latin typeface="Arial" charset="0"/>
                          <a:ea typeface="ＭＳ Ｐゴシック" charset="0"/>
                          <a:cs typeface="ＭＳ Ｐゴシック" charset="0"/>
                        </a:rPr>
                        <a:t> 64 (25)</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1" u="none" strike="noStrike" cap="none" normalizeH="0" baseline="0">
                          <a:ln>
                            <a:noFill/>
                          </a:ln>
                          <a:solidFill>
                            <a:schemeClr val="tx1"/>
                          </a:solidFill>
                          <a:effectLst/>
                          <a:latin typeface="Arial" charset="0"/>
                          <a:ea typeface="ＭＳ Ｐゴシック" charset="0"/>
                          <a:cs typeface="ＭＳ Ｐゴシック" charset="0"/>
                        </a:rPr>
                        <a:t>	Cardiomyopathy</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1" u="none" strike="noStrike" cap="none" normalizeH="0" baseline="0" dirty="0">
                          <a:ln>
                            <a:noFill/>
                          </a:ln>
                          <a:solidFill>
                            <a:schemeClr val="tx1"/>
                          </a:solidFill>
                          <a:effectLst/>
                          <a:latin typeface="Arial" charset="0"/>
                          <a:ea typeface="ＭＳ Ｐゴシック" charset="0"/>
                          <a:cs typeface="ＭＳ Ｐゴシック" charset="0"/>
                        </a:rPr>
                        <a:t>          42 (16)</a:t>
                      </a:r>
                      <a:endParaRPr kumimoji="0" lang="en-US" sz="2000" b="0" i="1"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1" u="none" strike="noStrike" cap="none" normalizeH="0" baseline="0">
                          <a:ln>
                            <a:noFill/>
                          </a:ln>
                          <a:solidFill>
                            <a:schemeClr val="tx1"/>
                          </a:solidFill>
                          <a:effectLst/>
                          <a:latin typeface="Arial" charset="0"/>
                          <a:ea typeface="ＭＳ Ｐゴシック" charset="0"/>
                          <a:cs typeface="ＭＳ Ｐゴシック" charset="0"/>
                        </a:rPr>
                        <a:t>	Other cardiovascular</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1" u="none" strike="noStrike" cap="none" normalizeH="0" baseline="0" dirty="0">
                          <a:ln>
                            <a:noFill/>
                          </a:ln>
                          <a:solidFill>
                            <a:schemeClr val="tx1"/>
                          </a:solidFill>
                          <a:effectLst/>
                          <a:latin typeface="Arial" charset="0"/>
                          <a:ea typeface="ＭＳ Ｐゴシック" charset="0"/>
                          <a:cs typeface="ＭＳ Ｐゴシック" charset="0"/>
                        </a:rPr>
                        <a:t>        22 (9)</a:t>
                      </a:r>
                      <a:endParaRPr kumimoji="0" lang="en-US" sz="2000" b="0" i="1"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a:ln>
                            <a:noFill/>
                          </a:ln>
                          <a:solidFill>
                            <a:schemeClr val="tx1"/>
                          </a:solidFill>
                          <a:effectLst/>
                          <a:latin typeface="Arial" charset="0"/>
                          <a:ea typeface="ＭＳ Ｐゴシック" charset="0"/>
                          <a:cs typeface="ＭＳ Ｐゴシック" charset="0"/>
                        </a:rPr>
                        <a:t>Preeclampsia/eclampsia</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a:ln>
                            <a:noFill/>
                          </a:ln>
                          <a:solidFill>
                            <a:srgbClr val="000000"/>
                          </a:solidFill>
                          <a:effectLst/>
                          <a:latin typeface="Arial" charset="0"/>
                          <a:ea typeface="ＭＳ Ｐゴシック" charset="0"/>
                          <a:cs typeface="ＭＳ Ｐゴシック" charset="0"/>
                        </a:rPr>
                        <a:t> 45 (18)</a:t>
                      </a: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a:ln>
                            <a:noFill/>
                          </a:ln>
                          <a:solidFill>
                            <a:schemeClr val="tx1"/>
                          </a:solidFill>
                          <a:effectLst/>
                          <a:latin typeface="Arial" charset="0"/>
                          <a:ea typeface="ＭＳ Ｐゴシック" charset="0"/>
                          <a:cs typeface="ＭＳ Ｐゴシック" charset="0"/>
                        </a:rPr>
                        <a:t>Obstetric hemorrhage</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a:ln>
                            <a:noFill/>
                          </a:ln>
                          <a:solidFill>
                            <a:srgbClr val="000000"/>
                          </a:solidFill>
                          <a:effectLst/>
                          <a:latin typeface="Arial" charset="0"/>
                          <a:ea typeface="ＭＳ Ｐゴシック" charset="0"/>
                          <a:cs typeface="ＭＳ Ｐゴシック" charset="0"/>
                        </a:rPr>
                        <a:t> 25 (10)</a:t>
                      </a: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Sepsis</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23 (9)</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a:ln>
                            <a:noFill/>
                          </a:ln>
                          <a:solidFill>
                            <a:schemeClr val="tx1"/>
                          </a:solidFill>
                          <a:effectLst/>
                          <a:latin typeface="Arial" charset="0"/>
                          <a:ea typeface="ＭＳ Ｐゴシック" charset="0"/>
                          <a:cs typeface="ＭＳ Ｐゴシック" charset="0"/>
                        </a:rPr>
                        <a:t>Venous thromboembolism</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a:ln>
                            <a:noFill/>
                          </a:ln>
                          <a:solidFill>
                            <a:srgbClr val="000000"/>
                          </a:solidFill>
                          <a:effectLst/>
                          <a:latin typeface="Arial" charset="0"/>
                          <a:ea typeface="ＭＳ Ｐゴシック" charset="0"/>
                          <a:cs typeface="ＭＳ Ｐゴシック" charset="0"/>
                        </a:rPr>
                        <a:t>22 (9)</a:t>
                      </a: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000" b="1" i="0" u="none" strike="noStrike" cap="none" normalizeH="0" baseline="0">
                          <a:ln>
                            <a:noFill/>
                          </a:ln>
                          <a:solidFill>
                            <a:schemeClr val="tx1"/>
                          </a:solidFill>
                          <a:effectLst/>
                          <a:latin typeface="Arial" charset="0"/>
                          <a:ea typeface="ＭＳ Ｐゴシック" charset="0"/>
                          <a:cs typeface="ＭＳ Ｐゴシック" charset="0"/>
                        </a:rPr>
                        <a:t>TOTAL</a:t>
                      </a:r>
                      <a:endParaRPr kumimoji="0" lang="en-US" sz="2000" b="1" i="0" u="none" strike="noStrike" cap="none" normalizeH="0" baseline="0">
                        <a:ln>
                          <a:noFill/>
                        </a:ln>
                        <a:solidFill>
                          <a:schemeClr val="tx1"/>
                        </a:solidFill>
                        <a:effectLst/>
                        <a:latin typeface="Arial" charset="0"/>
                        <a:ea typeface="ＭＳ Ｐゴシック" charset="0"/>
                        <a:cs typeface="ＭＳ Ｐゴシック"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257</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Donut 4" title="Pregnancy Related Deaths Groupd by Cause of Death by number and percent per 100.000 live births"/>
          <p:cNvSpPr>
            <a:spLocks/>
          </p:cNvSpPr>
          <p:nvPr/>
        </p:nvSpPr>
        <p:spPr bwMode="auto">
          <a:xfrm>
            <a:off x="6019800" y="2667000"/>
            <a:ext cx="1524000" cy="457200"/>
          </a:xfrm>
          <a:custGeom>
            <a:avLst/>
            <a:gdLst>
              <a:gd name="T0" fmla="*/ 0 w 1524000"/>
              <a:gd name="T1" fmla="*/ 228600 h 457200"/>
              <a:gd name="T2" fmla="*/ 762000 w 1524000"/>
              <a:gd name="T3" fmla="*/ 0 h 457200"/>
              <a:gd name="T4" fmla="*/ 1524000 w 1524000"/>
              <a:gd name="T5" fmla="*/ 228600 h 457200"/>
              <a:gd name="T6" fmla="*/ 762000 w 1524000"/>
              <a:gd name="T7" fmla="*/ 457200 h 457200"/>
              <a:gd name="T8" fmla="*/ 0 w 1524000"/>
              <a:gd name="T9" fmla="*/ 228600 h 457200"/>
              <a:gd name="T10" fmla="*/ 9231 w 1524000"/>
              <a:gd name="T11" fmla="*/ 228600 h 457200"/>
              <a:gd name="T12" fmla="*/ 762000 w 1524000"/>
              <a:gd name="T13" fmla="*/ 447969 h 457200"/>
              <a:gd name="T14" fmla="*/ 1514769 w 1524000"/>
              <a:gd name="T15" fmla="*/ 228600 h 457200"/>
              <a:gd name="T16" fmla="*/ 762000 w 1524000"/>
              <a:gd name="T17" fmla="*/ 9231 h 457200"/>
              <a:gd name="T18" fmla="*/ 9231 w 1524000"/>
              <a:gd name="T19" fmla="*/ 228600 h 457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000" h="457200">
                <a:moveTo>
                  <a:pt x="0" y="228600"/>
                </a:moveTo>
                <a:cubicBezTo>
                  <a:pt x="0" y="102348"/>
                  <a:pt x="341159" y="0"/>
                  <a:pt x="762000" y="0"/>
                </a:cubicBezTo>
                <a:cubicBezTo>
                  <a:pt x="1182841" y="0"/>
                  <a:pt x="1524000" y="102348"/>
                  <a:pt x="1524000" y="228600"/>
                </a:cubicBezTo>
                <a:cubicBezTo>
                  <a:pt x="1524000" y="354852"/>
                  <a:pt x="1182841" y="457200"/>
                  <a:pt x="762000" y="457200"/>
                </a:cubicBezTo>
                <a:cubicBezTo>
                  <a:pt x="341159" y="457200"/>
                  <a:pt x="0" y="354852"/>
                  <a:pt x="0" y="228600"/>
                </a:cubicBezTo>
                <a:close/>
                <a:moveTo>
                  <a:pt x="9231" y="228600"/>
                </a:moveTo>
                <a:cubicBezTo>
                  <a:pt x="9231" y="349754"/>
                  <a:pt x="346257" y="447969"/>
                  <a:pt x="762000" y="447969"/>
                </a:cubicBezTo>
                <a:cubicBezTo>
                  <a:pt x="1177743" y="447969"/>
                  <a:pt x="1514769" y="349754"/>
                  <a:pt x="1514769" y="228600"/>
                </a:cubicBezTo>
                <a:cubicBezTo>
                  <a:pt x="1514769" y="107446"/>
                  <a:pt x="1177743" y="9231"/>
                  <a:pt x="762000" y="9231"/>
                </a:cubicBezTo>
                <a:cubicBezTo>
                  <a:pt x="346257" y="9231"/>
                  <a:pt x="9231" y="107446"/>
                  <a:pt x="9231" y="2286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8"/>
              </a:srgbClr>
            </a:outerShdw>
          </a:effectLst>
        </p:spPr>
        <p:txBody>
          <a:bodyPr anchor="ctr"/>
          <a:lstStyle/>
          <a:p>
            <a:pPr algn="ctr" eaLnBrk="0" fontAlgn="base" hangingPunct="0">
              <a:spcBef>
                <a:spcPct val="0"/>
              </a:spcBef>
              <a:spcAft>
                <a:spcPct val="0"/>
              </a:spcAft>
              <a:defRPr/>
            </a:pPr>
            <a:endParaRPr lang="en-US" sz="2400">
              <a:solidFill>
                <a:srgbClr val="000000"/>
              </a:solidFill>
            </a:endParaRPr>
          </a:p>
        </p:txBody>
      </p:sp>
      <p:cxnSp>
        <p:nvCxnSpPr>
          <p:cNvPr id="26662" name="Straight Arrow Connector 3" title="Descriptive arrow"/>
          <p:cNvCxnSpPr>
            <a:cxnSpLocks noChangeShapeType="1"/>
          </p:cNvCxnSpPr>
          <p:nvPr/>
        </p:nvCxnSpPr>
        <p:spPr bwMode="auto">
          <a:xfrm flipH="1">
            <a:off x="5410200" y="3022600"/>
            <a:ext cx="838200" cy="3178175"/>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26663" name="TextBox 5"/>
          <p:cNvSpPr txBox="1">
            <a:spLocks noChangeArrowheads="1"/>
          </p:cNvSpPr>
          <p:nvPr/>
        </p:nvSpPr>
        <p:spPr bwMode="auto">
          <a:xfrm>
            <a:off x="287337" y="6200775"/>
            <a:ext cx="85693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2000">
                <a:solidFill>
                  <a:srgbClr val="000000"/>
                </a:solidFill>
              </a:rPr>
              <a:t>CVD Pregnancy-Related Mortality Rate: </a:t>
            </a:r>
            <a:r>
              <a:rPr lang="en-US" sz="2000">
                <a:solidFill>
                  <a:srgbClr val="FF0000"/>
                </a:solidFill>
              </a:rPr>
              <a:t>2.4</a:t>
            </a:r>
            <a:r>
              <a:rPr lang="en-US" sz="2000"/>
              <a:t> deaths /</a:t>
            </a:r>
            <a:r>
              <a:rPr lang="en-US" sz="2000">
                <a:solidFill>
                  <a:srgbClr val="000000"/>
                </a:solidFill>
              </a:rPr>
              <a:t>100,000 live births</a:t>
            </a:r>
          </a:p>
        </p:txBody>
      </p:sp>
    </p:spTree>
    <p:extLst>
      <p:ext uri="{BB962C8B-B14F-4D97-AF65-F5344CB8AC3E}">
        <p14:creationId xmlns:p14="http://schemas.microsoft.com/office/powerpoint/2010/main" val="2097890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22" name="Title 1"/>
          <p:cNvSpPr>
            <a:spLocks noGrp="1"/>
          </p:cNvSpPr>
          <p:nvPr>
            <p:ph type="title"/>
          </p:nvPr>
        </p:nvSpPr>
        <p:spPr>
          <a:xfrm>
            <a:off x="1066800" y="381000"/>
            <a:ext cx="6172200" cy="1066800"/>
          </a:xfrm>
        </p:spPr>
        <p:txBody>
          <a:bodyPr>
            <a:normAutofit fontScale="90000"/>
          </a:bodyPr>
          <a:lstStyle/>
          <a:p>
            <a:pPr algn="ctr" eaLnBrk="1" hangingPunct="1">
              <a:defRPr/>
            </a:pPr>
            <a:r>
              <a:rPr lang="en-US" sz="2400" dirty="0">
                <a:solidFill>
                  <a:prstClr val="black"/>
                </a:solidFill>
                <a:latin typeface="Arial" pitchFamily="34" charset="0"/>
                <a:ea typeface="ＭＳ Ｐゴシック" pitchFamily="34" charset="-128"/>
              </a:rPr>
              <a:t>CA-PAMR Pregnancy-Related Deaths</a:t>
            </a:r>
            <a:br>
              <a:rPr lang="en-US" sz="2400" dirty="0">
                <a:solidFill>
                  <a:prstClr val="black"/>
                </a:solidFill>
                <a:latin typeface="Arial" pitchFamily="34" charset="0"/>
                <a:ea typeface="ＭＳ Ｐゴシック" pitchFamily="34" charset="-128"/>
              </a:rPr>
            </a:br>
            <a:r>
              <a:rPr lang="en-US" sz="2400" dirty="0">
                <a:solidFill>
                  <a:prstClr val="black"/>
                </a:solidFill>
                <a:latin typeface="Arial" pitchFamily="34" charset="0"/>
                <a:ea typeface="ＭＳ Ｐゴシック" pitchFamily="34" charset="-128"/>
              </a:rPr>
              <a:t>Causes of Death, by Race/Ethnicity </a:t>
            </a:r>
            <a:br>
              <a:rPr lang="en-US" sz="2400" dirty="0">
                <a:solidFill>
                  <a:prstClr val="black"/>
                </a:solidFill>
                <a:latin typeface="Arial" pitchFamily="34" charset="0"/>
                <a:ea typeface="ＭＳ Ｐゴシック" pitchFamily="34" charset="-128"/>
              </a:rPr>
            </a:br>
            <a:r>
              <a:rPr lang="en-US" sz="2000" dirty="0">
                <a:solidFill>
                  <a:prstClr val="black"/>
                </a:solidFill>
                <a:latin typeface="Arial" pitchFamily="34" charset="0"/>
                <a:ea typeface="ＭＳ Ｐゴシック" pitchFamily="34" charset="-128"/>
              </a:rPr>
              <a:t>2002-2006 (N=257)</a:t>
            </a:r>
            <a:endParaRPr lang="en-US" sz="2000" dirty="0">
              <a:latin typeface="Arial" pitchFamily="34" charset="0"/>
              <a:ea typeface="ＭＳ Ｐゴシック" pitchFamily="34" charset="-128"/>
              <a:cs typeface="Arial" pitchFamily="34" charset="0"/>
            </a:endParaRPr>
          </a:p>
        </p:txBody>
      </p:sp>
      <p:graphicFrame>
        <p:nvGraphicFramePr>
          <p:cNvPr id="6" name="Content Placeholder 5" descr="By ethinicity " title="Clinical Cause of Death"/>
          <p:cNvGraphicFramePr>
            <a:graphicFrameLocks noGrp="1"/>
          </p:cNvGraphicFramePr>
          <p:nvPr>
            <p:ph idx="1"/>
            <p:extLst>
              <p:ext uri="{D42A27DB-BD31-4B8C-83A1-F6EECF244321}">
                <p14:modId xmlns:p14="http://schemas.microsoft.com/office/powerpoint/2010/main" val="303269088"/>
              </p:ext>
            </p:extLst>
          </p:nvPr>
        </p:nvGraphicFramePr>
        <p:xfrm>
          <a:off x="228600" y="1524000"/>
          <a:ext cx="8610600" cy="4951075"/>
        </p:xfrm>
        <a:graphic>
          <a:graphicData uri="http://schemas.openxmlformats.org/drawingml/2006/table">
            <a:tbl>
              <a:tblPr firstRow="1"/>
              <a:tblGrid>
                <a:gridCol w="2878138">
                  <a:extLst>
                    <a:ext uri="{9D8B030D-6E8A-4147-A177-3AD203B41FA5}">
                      <a16:colId xmlns:a16="http://schemas.microsoft.com/office/drawing/2014/main" val="20000"/>
                    </a:ext>
                  </a:extLst>
                </a:gridCol>
                <a:gridCol w="1160462">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121319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bg1"/>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ＭＳ Ｐゴシック" charset="0"/>
                        </a:rPr>
                        <a:t>Clinical Cause of Death</a:t>
                      </a:r>
                    </a:p>
                  </a:txBody>
                  <a:tcPr marT="48297" marB="48297" horzOverflow="overflow">
                    <a:lnL>
                      <a:noFill/>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2156">
                        <a:alpha val="85097"/>
                      </a:srgbClr>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White, </a:t>
                      </a:r>
                      <a:r>
                        <a:rPr kumimoji="0" lang="en-US" sz="1600" b="0" i="0" u="none" strike="noStrike" cap="none" normalizeH="0" baseline="0">
                          <a:ln>
                            <a:noFill/>
                          </a:ln>
                          <a:solidFill>
                            <a:schemeClr val="bg1"/>
                          </a:solidFill>
                          <a:effectLst/>
                          <a:latin typeface="Arial" charset="0"/>
                          <a:ea typeface="ＭＳ Ｐゴシック" charset="0"/>
                          <a:cs typeface="ＭＳ Ｐゴシック" charset="0"/>
                        </a:rPr>
                        <a:t>Non-Hispanic</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N (%)</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2156">
                        <a:alpha val="85097"/>
                      </a:srgbClr>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African-American, </a:t>
                      </a:r>
                      <a:r>
                        <a:rPr kumimoji="0" lang="en-US" sz="1600" b="0" i="0" u="none" strike="noStrike" cap="none" normalizeH="0" baseline="0">
                          <a:ln>
                            <a:noFill/>
                          </a:ln>
                          <a:solidFill>
                            <a:srgbClr val="FFFFFF"/>
                          </a:solidFill>
                          <a:effectLst/>
                          <a:latin typeface="Arial" charset="0"/>
                          <a:ea typeface="ＭＳ Ｐゴシック" charset="0"/>
                          <a:cs typeface="ＭＳ Ｐゴシック" charset="0"/>
                        </a:rPr>
                        <a:t>Non-Hispanic</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N (%)</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2156">
                        <a:alpha val="85097"/>
                      </a:srgbClr>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a:ln>
                          <a:noFill/>
                        </a:ln>
                        <a:solidFill>
                          <a:schemeClr val="bg1"/>
                        </a:solidFill>
                        <a:effectLst/>
                        <a:latin typeface="Arial" charset="0"/>
                        <a:ea typeface="ＭＳ Ｐゴシック" charset="0"/>
                        <a:cs typeface="ＭＳ Ｐゴシック"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Hispanic</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N (%)</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2156">
                        <a:alpha val="85097"/>
                      </a:srgbClr>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a:ln>
                          <a:noFill/>
                        </a:ln>
                        <a:solidFill>
                          <a:schemeClr val="bg1"/>
                        </a:solidFill>
                        <a:effectLst/>
                        <a:latin typeface="Arial" charset="0"/>
                        <a:ea typeface="ＭＳ Ｐゴシック" charset="0"/>
                        <a:cs typeface="ＭＳ Ｐゴシック"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Asian</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N (%)</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2156">
                        <a:alpha val="85097"/>
                      </a:srgbClr>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a:ln>
                          <a:noFill/>
                        </a:ln>
                        <a:solidFill>
                          <a:schemeClr val="bg1"/>
                        </a:solidFill>
                        <a:effectLst/>
                        <a:latin typeface="Arial" charset="0"/>
                        <a:ea typeface="ＭＳ Ｐゴシック" charset="0"/>
                        <a:cs typeface="ＭＳ Ｐゴシック"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TOTAL</a:t>
                      </a:r>
                    </a:p>
                  </a:txBody>
                  <a:tcPr marT="45726" marB="45726" horzOverflow="overflow">
                    <a:lnL w="12700" cap="flat" cmpd="sng" algn="ctr">
                      <a:solidFill>
                        <a:srgbClr val="7F7F7F"/>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2156">
                        <a:alpha val="85097"/>
                      </a:srgbClr>
                    </a:solidFill>
                  </a:tcPr>
                </a:tc>
                <a:extLst>
                  <a:ext uri="{0D108BD9-81ED-4DB2-BD59-A6C34878D82A}">
                    <a16:rowId xmlns:a16="http://schemas.microsoft.com/office/drawing/2014/main" val="10000"/>
                  </a:ext>
                </a:extLst>
              </a:tr>
              <a:tr h="431830">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Cardiovascular Disease</a:t>
                      </a: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tab pos="0" algn="dec"/>
                        </a:tabLst>
                      </a:pPr>
                      <a:r>
                        <a:rPr kumimoji="0" lang="en-US" sz="1800" b="0" i="0" u="none" strike="noStrike" cap="none" normalizeH="0" baseline="0">
                          <a:ln>
                            <a:noFill/>
                          </a:ln>
                          <a:solidFill>
                            <a:schemeClr val="tx1"/>
                          </a:solidFill>
                          <a:effectLst/>
                          <a:latin typeface="Arial" charset="0"/>
                          <a:ea typeface="SimSun" charset="0"/>
                        </a:rPr>
                        <a:t>16 (24)</a:t>
                      </a:r>
                      <a:endParaRPr kumimoji="0" lang="en-US" sz="1800" b="0" i="0" u="none" strike="noStrike" cap="none" normalizeH="0" baseline="0">
                        <a:ln>
                          <a:noFill/>
                        </a:ln>
                        <a:solidFill>
                          <a:schemeClr val="tx1"/>
                        </a:solidFill>
                        <a:effectLst/>
                        <a:latin typeface="Arial" charset="0"/>
                        <a:ea typeface="Times New Roman" charset="0"/>
                      </a:endParaRP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tab pos="3175" algn="dec"/>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25 (45)</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21 (19)</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tab pos="0" algn="dec"/>
                        </a:tabLst>
                      </a:pPr>
                      <a:r>
                        <a:rPr kumimoji="0" lang="en-US" sz="1800" b="0" i="0" u="none" strike="noStrike" cap="none" normalizeH="0" baseline="0">
                          <a:ln>
                            <a:noFill/>
                          </a:ln>
                          <a:solidFill>
                            <a:schemeClr val="tx1"/>
                          </a:solidFill>
                          <a:effectLst/>
                          <a:latin typeface="Arial" charset="0"/>
                          <a:ea typeface="SimSun" charset="0"/>
                        </a:rPr>
                        <a:t>2 (9)</a:t>
                      </a:r>
                      <a:endParaRPr kumimoji="0" lang="en-US" sz="1800" b="0" i="0" u="none" strike="noStrike" cap="none" normalizeH="0" baseline="0">
                        <a:ln>
                          <a:noFill/>
                        </a:ln>
                        <a:solidFill>
                          <a:schemeClr val="tx1"/>
                        </a:solidFill>
                        <a:effectLst/>
                        <a:latin typeface="Arial" charset="0"/>
                        <a:ea typeface="Times New Roman" charset="0"/>
                      </a:endParaRP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0" algn="dec"/>
                        </a:tabLst>
                      </a:pPr>
                      <a:r>
                        <a:rPr kumimoji="0" lang="en-US" sz="1800" b="0" i="0" u="none" strike="noStrike" cap="none" normalizeH="0" baseline="0">
                          <a:ln>
                            <a:noFill/>
                          </a:ln>
                          <a:solidFill>
                            <a:schemeClr val="tx1"/>
                          </a:solidFill>
                          <a:effectLst/>
                          <a:latin typeface="Arial" charset="0"/>
                          <a:ea typeface="SimSun" charset="0"/>
                        </a:rPr>
                        <a:t>  64 (25)</a:t>
                      </a:r>
                      <a:endParaRPr kumimoji="0" lang="en-US" sz="1800" b="0" i="0" u="none" strike="noStrike" cap="none" normalizeH="0" baseline="0">
                        <a:ln>
                          <a:noFill/>
                        </a:ln>
                        <a:solidFill>
                          <a:schemeClr val="tx1"/>
                        </a:solidFill>
                        <a:effectLst/>
                        <a:latin typeface="Arial" charset="0"/>
                        <a:ea typeface="Times New Roman" charset="0"/>
                      </a:endParaRPr>
                    </a:p>
                  </a:txBody>
                  <a:tcPr marL="73025" marR="73025" marT="8891" marB="8891" anchor="ctr" horzOverflow="overflow">
                    <a:lnL w="12700" cap="flat" cmpd="sng" algn="ctr">
                      <a:solidFill>
                        <a:srgbClr val="7F7F7F"/>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65">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1" u="none" strike="noStrike" cap="none" normalizeH="0" baseline="0">
                          <a:ln>
                            <a:noFill/>
                          </a:ln>
                          <a:solidFill>
                            <a:schemeClr val="tx1"/>
                          </a:solidFill>
                          <a:effectLst/>
                          <a:latin typeface="Arial" charset="0"/>
                          <a:ea typeface="ＭＳ Ｐゴシック" charset="0"/>
                          <a:cs typeface="Arial" charset="0"/>
                        </a:rPr>
                        <a:t>	Cardiomyopathy*</a:t>
                      </a: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11 (17)</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18 (32)</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11 (10)</a:t>
                      </a:r>
                    </a:p>
                  </a:txBody>
                  <a:tcPr marT="45726" marB="45726"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2 (9)</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42 (16)</a:t>
                      </a:r>
                    </a:p>
                  </a:txBody>
                  <a:tcPr marL="73025" marR="73025" marT="8891" marB="8891" anchor="ctr" horzOverflow="overflow">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91">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1" u="none" strike="noStrike" cap="none" normalizeH="0" baseline="0">
                          <a:ln>
                            <a:noFill/>
                          </a:ln>
                          <a:solidFill>
                            <a:schemeClr val="tx1"/>
                          </a:solidFill>
                          <a:effectLst/>
                          <a:latin typeface="Arial" charset="0"/>
                          <a:ea typeface="ＭＳ Ｐゴシック" charset="0"/>
                          <a:cs typeface="Arial" charset="0"/>
                        </a:rPr>
                        <a:t>	Other cardiovascular</a:t>
                      </a: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5 (8)</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7 (13)</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10</a:t>
                      </a:r>
                      <a:r>
                        <a:rPr lang="en-US" b="0" i="1" baseline="0">
                          <a:solidFill>
                            <a:schemeClr val="tx1"/>
                          </a:solidFill>
                        </a:rPr>
                        <a:t> (9)</a:t>
                      </a:r>
                      <a:endParaRPr lang="en-US" b="0" i="1">
                        <a:solidFill>
                          <a:schemeClr val="tx1"/>
                        </a:solidFill>
                      </a:endParaRPr>
                    </a:p>
                  </a:txBody>
                  <a:tcPr marT="45726" marB="45726"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0</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22 (9)</a:t>
                      </a:r>
                    </a:p>
                  </a:txBody>
                  <a:tcPr marL="73025" marR="73025" marT="8891" marB="8891" anchor="ctr" horzOverflow="overflow">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71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Preeclampsia/eclampsia*</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11 (17)</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5 (9)</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27 (24)</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2 (9)</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tab pos="0" algn="dec"/>
                        </a:tabLst>
                      </a:pPr>
                      <a:r>
                        <a:rPr kumimoji="0" lang="en-US" sz="1800" b="0" i="0" u="none" strike="noStrike" cap="none" normalizeH="0" baseline="0">
                          <a:ln>
                            <a:noFill/>
                          </a:ln>
                          <a:solidFill>
                            <a:schemeClr val="tx1"/>
                          </a:solidFill>
                          <a:effectLst/>
                          <a:latin typeface="Arial" charset="0"/>
                          <a:ea typeface="SimSun" charset="0"/>
                        </a:rPr>
                        <a:t>45 (18)</a:t>
                      </a:r>
                      <a:endParaRPr kumimoji="0" lang="en-US" sz="1800" b="0" i="0" u="none" strike="noStrike" cap="none" normalizeH="0" baseline="0">
                        <a:ln>
                          <a:noFill/>
                        </a:ln>
                        <a:solidFill>
                          <a:schemeClr val="tx1"/>
                        </a:solidFill>
                        <a:effectLst/>
                        <a:latin typeface="Arial" charset="0"/>
                        <a:ea typeface="Times New Roman" charset="0"/>
                      </a:endParaRPr>
                    </a:p>
                  </a:txBody>
                  <a:tcPr marL="73025" marR="73025" marT="8891" marB="8891" anchor="ctr" horzOverflow="overflow">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191">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Obstetric hemorrhage</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7 (11)</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2 (4)</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14 (13)</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2 (9)</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25 (10)</a:t>
                      </a:r>
                    </a:p>
                  </a:txBody>
                  <a:tcPr marL="73025" marR="73025" marT="8891" marB="8891" anchor="ctr" horzOverflow="overflow">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71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Venous thromboembolism</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6 (9)</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7 (13)</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9 (8)</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0</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22 (9)</a:t>
                      </a:r>
                    </a:p>
                  </a:txBody>
                  <a:tcPr marL="73025" marR="73025" marT="8891" marB="8891" anchor="ctr" horzOverflow="overflow">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071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Sepsis</a:t>
                      </a: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5 (8)</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 (4)</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11 (9)</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5 (22)</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23 (9)</a:t>
                      </a:r>
                    </a:p>
                  </a:txBody>
                  <a:tcPr marT="45726" marB="45726" horzOverflow="overflow">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071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All other causes</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21 (32)</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     15 (27)</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30 (27)</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12 (52)</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78 (30)</a:t>
                      </a:r>
                    </a:p>
                  </a:txBody>
                  <a:tcPr marT="45726" marB="45726" horzOverflow="overflow">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23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400" b="0" i="0" u="none" strike="noStrike" cap="none" normalizeH="0" baseline="0">
                          <a:ln>
                            <a:noFill/>
                          </a:ln>
                          <a:solidFill>
                            <a:schemeClr val="tx1"/>
                          </a:solidFill>
                          <a:effectLst/>
                          <a:latin typeface="Arial" charset="0"/>
                          <a:ea typeface="ＭＳ Ｐゴシック" charset="0"/>
                          <a:cs typeface="Arial" charset="0"/>
                        </a:rPr>
                        <a:t>TOTAL</a:t>
                      </a: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66</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56</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112</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23</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Arial" charset="0"/>
                        </a:rPr>
                        <a:t>257</a:t>
                      </a:r>
                    </a:p>
                  </a:txBody>
                  <a:tcPr marT="45726" marB="45726" horzOverflow="overflow">
                    <a:lnL w="12700" cap="flat" cmpd="sng" algn="ctr">
                      <a:solidFill>
                        <a:srgbClr val="7F7F7F"/>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7" name="TextBox 4"/>
          <p:cNvSpPr txBox="1">
            <a:spLocks noChangeArrowheads="1"/>
          </p:cNvSpPr>
          <p:nvPr/>
        </p:nvSpPr>
        <p:spPr bwMode="auto">
          <a:xfrm>
            <a:off x="8305800" y="6581001"/>
            <a:ext cx="67518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defRPr/>
            </a:pPr>
            <a:r>
              <a:rPr lang="en-US" sz="1200">
                <a:solidFill>
                  <a:srgbClr val="000000"/>
                </a:solidFill>
              </a:rPr>
              <a:t>*p&lt;.05 </a:t>
            </a:r>
          </a:p>
        </p:txBody>
      </p:sp>
    </p:spTree>
    <p:extLst>
      <p:ext uri="{BB962C8B-B14F-4D97-AF65-F5344CB8AC3E}">
        <p14:creationId xmlns:p14="http://schemas.microsoft.com/office/powerpoint/2010/main" val="295931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22" name="Title 1"/>
          <p:cNvSpPr>
            <a:spLocks noGrp="1"/>
          </p:cNvSpPr>
          <p:nvPr>
            <p:ph type="title"/>
          </p:nvPr>
        </p:nvSpPr>
        <p:spPr>
          <a:xfrm>
            <a:off x="838200" y="381000"/>
            <a:ext cx="6629400" cy="868363"/>
          </a:xfrm>
        </p:spPr>
        <p:txBody>
          <a:bodyPr>
            <a:normAutofit fontScale="90000"/>
          </a:bodyPr>
          <a:lstStyle/>
          <a:p>
            <a:pPr algn="ctr" eaLnBrk="1" hangingPunct="1">
              <a:defRPr/>
            </a:pPr>
            <a:r>
              <a:rPr lang="en-US" sz="2000" dirty="0">
                <a:latin typeface="Arial" pitchFamily="34" charset="0"/>
                <a:ea typeface="ＭＳ Ｐゴシック" pitchFamily="34" charset="-128"/>
              </a:rPr>
              <a:t>CA-PAMR </a:t>
            </a:r>
            <a:r>
              <a:rPr lang="en-US" sz="2000" dirty="0">
                <a:latin typeface="Arial" pitchFamily="34" charset="0"/>
                <a:ea typeface="ＭＳ Ｐゴシック" pitchFamily="34" charset="-128"/>
                <a:cs typeface="Arial" pitchFamily="34" charset="0"/>
              </a:rPr>
              <a:t>Pregnancy-Related Deaths</a:t>
            </a:r>
            <a:br>
              <a:rPr lang="en-US" sz="2000" dirty="0">
                <a:latin typeface="Arial" pitchFamily="34" charset="0"/>
                <a:ea typeface="ＭＳ Ｐゴシック" pitchFamily="34" charset="-128"/>
                <a:cs typeface="Arial" pitchFamily="34" charset="0"/>
              </a:rPr>
            </a:br>
            <a:r>
              <a:rPr lang="en-US" sz="2000" dirty="0">
                <a:latin typeface="Arial" pitchFamily="34" charset="0"/>
                <a:ea typeface="ＭＳ Ｐゴシック" pitchFamily="34" charset="-128"/>
                <a:cs typeface="Arial" pitchFamily="34" charset="0"/>
              </a:rPr>
              <a:t>Chance to Alter Outcome by Grouped Cause of Death</a:t>
            </a:r>
            <a:br>
              <a:rPr lang="en-US" sz="2000" dirty="0">
                <a:latin typeface="Arial" pitchFamily="34" charset="0"/>
                <a:ea typeface="ＭＳ Ｐゴシック" pitchFamily="34" charset="-128"/>
                <a:cs typeface="Arial" pitchFamily="34" charset="0"/>
              </a:rPr>
            </a:br>
            <a:r>
              <a:rPr lang="en-US" sz="2000" dirty="0">
                <a:latin typeface="Arial" pitchFamily="34" charset="0"/>
                <a:ea typeface="ＭＳ Ｐゴシック" pitchFamily="34" charset="-128"/>
                <a:cs typeface="Arial" pitchFamily="34" charset="0"/>
              </a:rPr>
              <a:t>2002-2006 (N=257)</a:t>
            </a:r>
          </a:p>
        </p:txBody>
      </p:sp>
      <p:graphicFrame>
        <p:nvGraphicFramePr>
          <p:cNvPr id="6" name="Content Placeholder 5" descr="Grouped by Cause of Death from 2002-2006" title="C A/P A M R Pregnancy Related Deaths Chance to Alter Outcome"/>
          <p:cNvGraphicFramePr>
            <a:graphicFrameLocks noGrp="1"/>
          </p:cNvGraphicFramePr>
          <p:nvPr>
            <p:ph idx="1"/>
            <p:extLst>
              <p:ext uri="{D42A27DB-BD31-4B8C-83A1-F6EECF244321}">
                <p14:modId xmlns:p14="http://schemas.microsoft.com/office/powerpoint/2010/main" val="656702738"/>
              </p:ext>
            </p:extLst>
          </p:nvPr>
        </p:nvGraphicFramePr>
        <p:xfrm>
          <a:off x="228600" y="1295400"/>
          <a:ext cx="8610600" cy="5108577"/>
        </p:xfrm>
        <a:graphic>
          <a:graphicData uri="http://schemas.openxmlformats.org/drawingml/2006/table">
            <a:tbl>
              <a:tblPr firstRow="1" bandRow="1">
                <a:tableStyleId>{00A15C55-8517-42AA-B614-E9B94910E393}</a:tableStyleId>
              </a:tblPr>
              <a:tblGrid>
                <a:gridCol w="3200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440169">
                <a:tc rowSpan="2">
                  <a:txBody>
                    <a:bodyPr/>
                    <a:lstStyle/>
                    <a:p>
                      <a:pPr algn="ctr"/>
                      <a:r>
                        <a:rPr lang="en-US" sz="2000" b="0">
                          <a:solidFill>
                            <a:schemeClr val="bg1"/>
                          </a:solidFill>
                          <a:latin typeface="Arial" pitchFamily="34" charset="0"/>
                        </a:rPr>
                        <a:t>Clinical Cause of</a:t>
                      </a:r>
                      <a:r>
                        <a:rPr lang="en-US" sz="2000" b="0" baseline="0">
                          <a:solidFill>
                            <a:schemeClr val="bg1"/>
                          </a:solidFill>
                          <a:latin typeface="Arial" pitchFamily="34" charset="0"/>
                        </a:rPr>
                        <a:t> Death</a:t>
                      </a:r>
                      <a:endParaRPr lang="en-US" sz="2000" b="0">
                        <a:solidFill>
                          <a:schemeClr val="bg1"/>
                        </a:solidFill>
                        <a:latin typeface="Arial" pitchFamily="34" charset="0"/>
                      </a:endParaRPr>
                    </a:p>
                  </a:txBody>
                  <a:tcPr marT="48301" marB="48301" anchor="ctr">
                    <a:lnL w="12700"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2156">
                        <a:alpha val="84706"/>
                      </a:srgbClr>
                    </a:solidFill>
                  </a:tcPr>
                </a:tc>
                <a:tc gridSpan="4">
                  <a:txBody>
                    <a:bodyPr/>
                    <a:lstStyle/>
                    <a:p>
                      <a:r>
                        <a:rPr lang="en-US" sz="2000" b="0">
                          <a:solidFill>
                            <a:schemeClr val="bg1"/>
                          </a:solidFill>
                          <a:latin typeface="Arial" pitchFamily="34" charset="0"/>
                        </a:rPr>
                        <a:t>Chance to Alter Outcome  </a:t>
                      </a:r>
                    </a:p>
                  </a:txBody>
                  <a:tcPr marT="48301" marB="48301">
                    <a:lnL w="12700" cap="flat" cmpd="sng" algn="ctr">
                      <a:solidFill>
                        <a:schemeClr val="accent4">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2156">
                        <a:alpha val="85000"/>
                      </a:srgbClr>
                    </a:solid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91697">
                <a:tc vMerge="1">
                  <a:txBody>
                    <a:bodyPr/>
                    <a:lstStyle/>
                    <a:p>
                      <a:endParaRPr lang="en-US" sz="2100" dirty="0">
                        <a:solidFill>
                          <a:sysClr val="windowText" lastClr="000000"/>
                        </a:solidFill>
                        <a:latin typeface="Arial" pitchFamily="34" charset="0"/>
                      </a:endParaRPr>
                    </a:p>
                  </a:txBody>
                  <a:tcPr marT="48294" marB="48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solidFill>
                            <a:sysClr val="windowText" lastClr="000000"/>
                          </a:solidFill>
                          <a:latin typeface="Arial" pitchFamily="34" charset="0"/>
                        </a:rPr>
                        <a:t>Strong/Good</a:t>
                      </a:r>
                    </a:p>
                    <a:p>
                      <a:pPr algn="ctr"/>
                      <a:r>
                        <a:rPr lang="en-US" sz="2000" b="0">
                          <a:solidFill>
                            <a:sysClr val="windowText" lastClr="000000"/>
                          </a:solidFill>
                          <a:latin typeface="Arial" pitchFamily="34" charset="0"/>
                        </a:rPr>
                        <a:t>N (row %)</a:t>
                      </a:r>
                    </a:p>
                  </a:txBody>
                  <a:tcPr marT="48301" marB="48301" anchor="ctr">
                    <a:lnL w="12700" cap="flat" cmpd="sng" algn="ctr">
                      <a:solidFill>
                        <a:schemeClr val="accent4">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algn="ctr"/>
                      <a:r>
                        <a:rPr lang="en-US" sz="2000" b="0">
                          <a:solidFill>
                            <a:sysClr val="windowText" lastClr="000000"/>
                          </a:solidFill>
                          <a:latin typeface="Arial" pitchFamily="34" charset="0"/>
                        </a:rPr>
                        <a:t>Some</a:t>
                      </a:r>
                    </a:p>
                    <a:p>
                      <a:pPr algn="ctr"/>
                      <a:r>
                        <a:rPr lang="en-US" sz="2000" b="0">
                          <a:solidFill>
                            <a:sysClr val="windowText" lastClr="000000"/>
                          </a:solidFill>
                          <a:latin typeface="Arial" pitchFamily="34" charset="0"/>
                        </a:rPr>
                        <a:t>N</a:t>
                      </a:r>
                      <a:r>
                        <a:rPr lang="en-US" sz="2000" b="0" baseline="0">
                          <a:solidFill>
                            <a:sysClr val="windowText" lastClr="000000"/>
                          </a:solidFill>
                          <a:latin typeface="Arial" pitchFamily="34" charset="0"/>
                        </a:rPr>
                        <a:t> (row %)</a:t>
                      </a:r>
                      <a:endParaRPr lang="en-US" sz="2000" b="0">
                        <a:solidFill>
                          <a:sysClr val="windowText" lastClr="000000"/>
                        </a:solidFill>
                        <a:latin typeface="Arial" pitchFamily="34" charset="0"/>
                      </a:endParaRP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a:solidFill>
                            <a:sysClr val="windowText" lastClr="000000"/>
                          </a:solidFill>
                          <a:latin typeface="Arial" pitchFamily="34" charset="0"/>
                        </a:rPr>
                        <a:t>None</a:t>
                      </a:r>
                    </a:p>
                    <a:p>
                      <a:pPr algn="ctr"/>
                      <a:r>
                        <a:rPr lang="en-US" sz="2000" b="0">
                          <a:solidFill>
                            <a:sysClr val="windowText" lastClr="000000"/>
                          </a:solidFill>
                          <a:latin typeface="Arial" pitchFamily="34" charset="0"/>
                        </a:rPr>
                        <a:t>N (row</a:t>
                      </a:r>
                      <a:r>
                        <a:rPr lang="en-US" sz="2000" b="0" baseline="0">
                          <a:solidFill>
                            <a:sysClr val="windowText" lastClr="000000"/>
                          </a:solidFill>
                          <a:latin typeface="Arial" pitchFamily="34" charset="0"/>
                        </a:rPr>
                        <a:t> </a:t>
                      </a:r>
                      <a:r>
                        <a:rPr lang="en-US" sz="2000" b="0">
                          <a:solidFill>
                            <a:sysClr val="windowText" lastClr="000000"/>
                          </a:solidFill>
                          <a:latin typeface="Arial" pitchFamily="34" charset="0"/>
                        </a:rPr>
                        <a:t>%)</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a:solidFill>
                            <a:sysClr val="windowText" lastClr="000000"/>
                          </a:solidFill>
                          <a:latin typeface="Arial" pitchFamily="34" charset="0"/>
                        </a:rPr>
                        <a:t>Total N</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501">
                <a:tc>
                  <a:txBody>
                    <a:bodyPr/>
                    <a:lstStyle/>
                    <a:p>
                      <a:r>
                        <a:rPr lang="en-US" sz="2000" b="0">
                          <a:solidFill>
                            <a:sysClr val="windowText" lastClr="000000"/>
                          </a:solidFill>
                          <a:latin typeface="Arial" pitchFamily="34" charset="0"/>
                        </a:rPr>
                        <a:t>Obstetric</a:t>
                      </a:r>
                      <a:r>
                        <a:rPr lang="en-US" sz="2000" b="0" baseline="0">
                          <a:solidFill>
                            <a:sysClr val="windowText" lastClr="000000"/>
                          </a:solidFill>
                          <a:latin typeface="Arial" pitchFamily="34" charset="0"/>
                        </a:rPr>
                        <a:t> hemorrhage</a:t>
                      </a:r>
                      <a:endParaRPr lang="en-US" sz="2000" b="0">
                        <a:solidFill>
                          <a:sysClr val="windowText" lastClr="000000"/>
                        </a:solidFill>
                        <a:latin typeface="Arial" pitchFamily="34" charset="0"/>
                      </a:endParaRP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18 (72)</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6 (24)</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 (4)</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25</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3157">
                <a:tc>
                  <a:txBody>
                    <a:bodyPr/>
                    <a:lstStyle/>
                    <a:p>
                      <a:r>
                        <a:rPr lang="en-US" sz="2000" b="0">
                          <a:solidFill>
                            <a:sysClr val="windowText" lastClr="000000"/>
                          </a:solidFill>
                          <a:latin typeface="Arial" pitchFamily="34" charset="0"/>
                        </a:rPr>
                        <a:t>Sepsis/infection</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14 (61)</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7 (30)</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2</a:t>
                      </a:r>
                      <a:r>
                        <a:rPr lang="en-US" sz="2000" b="0" baseline="0">
                          <a:solidFill>
                            <a:srgbClr val="000000"/>
                          </a:solidFill>
                          <a:effectLst/>
                          <a:latin typeface="Arial" pitchFamily="34" charset="0"/>
                          <a:ea typeface="Times New Roman"/>
                          <a:cs typeface="Arial" pitchFamily="34" charset="0"/>
                        </a:rPr>
                        <a:t> (9)</a:t>
                      </a:r>
                      <a:endParaRPr lang="en-US" sz="2000" b="0">
                        <a:solidFill>
                          <a:srgbClr val="000000"/>
                        </a:solidFill>
                        <a:effectLst/>
                        <a:latin typeface="Arial" pitchFamily="34" charset="0"/>
                        <a:ea typeface="Times New Roman"/>
                        <a:cs typeface="Arial" pitchFamily="34" charset="0"/>
                      </a:endParaRP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23</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0394">
                <a:tc>
                  <a:txBody>
                    <a:bodyPr/>
                    <a:lstStyle/>
                    <a:p>
                      <a:r>
                        <a:rPr lang="en-US" sz="2000" b="0">
                          <a:solidFill>
                            <a:sysClr val="windowText" lastClr="000000"/>
                          </a:solidFill>
                          <a:latin typeface="Arial" pitchFamily="34" charset="0"/>
                        </a:rPr>
                        <a:t>Preeclampsia/eclampsia</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27 (61)</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16 (36)</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 (2)</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44</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1851">
                <a:tc>
                  <a:txBody>
                    <a:bodyPr/>
                    <a:lstStyle/>
                    <a:p>
                      <a:r>
                        <a:rPr lang="en-US" sz="2000" b="0">
                          <a:solidFill>
                            <a:sysClr val="windowText" lastClr="000000"/>
                          </a:solidFill>
                          <a:latin typeface="Arial" pitchFamily="34" charset="0"/>
                        </a:rPr>
                        <a:t>Venous thromboembolism</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11 (50)</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10 (46)</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 (5)</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22</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04985">
                <a:tc>
                  <a:txBody>
                    <a:bodyPr/>
                    <a:lstStyle/>
                    <a:p>
                      <a:r>
                        <a:rPr lang="en-US" sz="2000" b="0">
                          <a:solidFill>
                            <a:sysClr val="windowText" lastClr="000000"/>
                          </a:solidFill>
                          <a:latin typeface="Arial" pitchFamily="34" charset="0"/>
                        </a:rPr>
                        <a:t>Cardiomyopathy and other cardiovascular causes</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baseline="0">
                          <a:solidFill>
                            <a:srgbClr val="000000"/>
                          </a:solidFill>
                          <a:effectLst/>
                          <a:latin typeface="Arial" pitchFamily="34" charset="0"/>
                          <a:ea typeface="Times New Roman"/>
                          <a:cs typeface="Arial" pitchFamily="34" charset="0"/>
                        </a:rPr>
                        <a:t>15 (24)</a:t>
                      </a:r>
                      <a:endParaRPr lang="en-US" sz="2000" b="0">
                        <a:solidFill>
                          <a:srgbClr val="000000"/>
                        </a:solidFill>
                        <a:effectLst/>
                        <a:latin typeface="Arial" pitchFamily="34" charset="0"/>
                        <a:ea typeface="Times New Roman"/>
                        <a:cs typeface="Arial" pitchFamily="34" charset="0"/>
                      </a:endParaRP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dirty="0">
                          <a:solidFill>
                            <a:srgbClr val="000000"/>
                          </a:solidFill>
                          <a:effectLst/>
                          <a:latin typeface="Arial" pitchFamily="34" charset="0"/>
                          <a:ea typeface="Times New Roman"/>
                          <a:cs typeface="Arial" pitchFamily="34" charset="0"/>
                        </a:rPr>
                        <a:t>37 (59)</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11 (18)</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63</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0394">
                <a:tc>
                  <a:txBody>
                    <a:bodyPr/>
                    <a:lstStyle/>
                    <a:p>
                      <a:r>
                        <a:rPr lang="en-US" sz="2000" b="0">
                          <a:solidFill>
                            <a:sysClr val="windowText" lastClr="000000"/>
                          </a:solidFill>
                          <a:latin typeface="Arial" pitchFamily="34" charset="0"/>
                        </a:rPr>
                        <a:t>Cerebro</a:t>
                      </a:r>
                      <a:r>
                        <a:rPr lang="en-US" sz="2000" b="0" baseline="0">
                          <a:solidFill>
                            <a:sysClr val="windowText" lastClr="000000"/>
                          </a:solidFill>
                          <a:latin typeface="Arial" pitchFamily="34" charset="0"/>
                        </a:rPr>
                        <a:t>vascular accident</a:t>
                      </a:r>
                      <a:endParaRPr lang="en-US" sz="2000" b="0">
                        <a:solidFill>
                          <a:sysClr val="windowText" lastClr="000000"/>
                        </a:solidFill>
                        <a:latin typeface="Arial" pitchFamily="34" charset="0"/>
                      </a:endParaRP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3 (15)</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baseline="0">
                          <a:solidFill>
                            <a:srgbClr val="000000"/>
                          </a:solidFill>
                          <a:effectLst/>
                          <a:latin typeface="Arial" pitchFamily="34" charset="0"/>
                          <a:ea typeface="Times New Roman"/>
                          <a:cs typeface="Arial" pitchFamily="34" charset="0"/>
                        </a:rPr>
                        <a:t>6 (30)</a:t>
                      </a:r>
                      <a:endParaRPr lang="en-US" sz="2000" b="0">
                        <a:solidFill>
                          <a:srgbClr val="000000"/>
                        </a:solidFill>
                        <a:effectLst/>
                        <a:latin typeface="Arial" pitchFamily="34" charset="0"/>
                        <a:ea typeface="Times New Roman"/>
                        <a:cs typeface="Arial" pitchFamily="34" charset="0"/>
                      </a:endParaRP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11 (55)</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20</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0394">
                <a:tc>
                  <a:txBody>
                    <a:bodyPr/>
                    <a:lstStyle/>
                    <a:p>
                      <a:r>
                        <a:rPr lang="en-US" sz="2000" b="0" dirty="0">
                          <a:solidFill>
                            <a:sysClr val="windowText" lastClr="000000"/>
                          </a:solidFill>
                          <a:latin typeface="Arial" pitchFamily="34" charset="0"/>
                        </a:rPr>
                        <a:t>Amniotic</a:t>
                      </a:r>
                      <a:r>
                        <a:rPr lang="en-US" sz="2000" b="0" baseline="0" dirty="0">
                          <a:solidFill>
                            <a:sysClr val="windowText" lastClr="000000"/>
                          </a:solidFill>
                          <a:latin typeface="Arial" pitchFamily="34" charset="0"/>
                        </a:rPr>
                        <a:t> fluid embolism</a:t>
                      </a:r>
                      <a:endParaRPr lang="en-US" sz="2000" b="0" dirty="0">
                        <a:solidFill>
                          <a:sysClr val="windowText" lastClr="000000"/>
                        </a:solidFill>
                        <a:latin typeface="Arial" pitchFamily="34" charset="0"/>
                      </a:endParaRP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0</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16 (84)</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3 (16)</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19</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00394">
                <a:tc>
                  <a:txBody>
                    <a:bodyPr/>
                    <a:lstStyle/>
                    <a:p>
                      <a:r>
                        <a:rPr lang="en-US" sz="2000" b="0">
                          <a:solidFill>
                            <a:sysClr val="windowText" lastClr="000000"/>
                          </a:solidFill>
                          <a:latin typeface="Arial" pitchFamily="34" charset="0"/>
                        </a:rPr>
                        <a:t>All other causes of death</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baseline="0">
                          <a:solidFill>
                            <a:srgbClr val="000000"/>
                          </a:solidFill>
                          <a:effectLst/>
                          <a:latin typeface="Arial" pitchFamily="34" charset="0"/>
                          <a:ea typeface="Times New Roman"/>
                          <a:cs typeface="Arial" pitchFamily="34" charset="0"/>
                        </a:rPr>
                        <a:t>16 (41)</a:t>
                      </a:r>
                      <a:endParaRPr lang="en-US" sz="2000" b="0">
                        <a:solidFill>
                          <a:srgbClr val="000000"/>
                        </a:solidFill>
                        <a:effectLst/>
                        <a:latin typeface="Arial" pitchFamily="34" charset="0"/>
                        <a:ea typeface="Times New Roman"/>
                        <a:cs typeface="Arial" pitchFamily="34" charset="0"/>
                      </a:endParaRP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19 (49)</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4 (10)</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39</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8084">
                <a:tc>
                  <a:txBody>
                    <a:bodyPr/>
                    <a:lstStyle/>
                    <a:p>
                      <a:r>
                        <a:rPr lang="en-US" sz="2100" b="0" i="0" baseline="0">
                          <a:solidFill>
                            <a:sysClr val="windowText" lastClr="000000"/>
                          </a:solidFill>
                          <a:latin typeface="Arial" pitchFamily="34" charset="0"/>
                        </a:rPr>
                        <a:t>Total (%)</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104 (41%)</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117</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34</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dirty="0">
                          <a:solidFill>
                            <a:srgbClr val="000000"/>
                          </a:solidFill>
                          <a:effectLst/>
                          <a:latin typeface="Arial" pitchFamily="34" charset="0"/>
                          <a:ea typeface="Times New Roman"/>
                          <a:cs typeface="Arial" pitchFamily="34" charset="0"/>
                        </a:rPr>
                        <a:t>255*</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30787" name="TextBox 4"/>
          <p:cNvSpPr txBox="1">
            <a:spLocks noChangeArrowheads="1"/>
          </p:cNvSpPr>
          <p:nvPr/>
        </p:nvSpPr>
        <p:spPr bwMode="auto">
          <a:xfrm>
            <a:off x="0" y="6356353"/>
            <a:ext cx="466025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900">
                <a:solidFill>
                  <a:srgbClr val="000000"/>
                </a:solidFill>
                <a:cs typeface="Arial" charset="0"/>
              </a:rPr>
              <a:t>* Two deaths lacked sufficient records to make determination (1 CVD, 1 preeclampsia). </a:t>
            </a:r>
          </a:p>
        </p:txBody>
      </p:sp>
    </p:spTree>
    <p:extLst>
      <p:ext uri="{BB962C8B-B14F-4D97-AF65-F5344CB8AC3E}">
        <p14:creationId xmlns:p14="http://schemas.microsoft.com/office/powerpoint/2010/main" val="3076877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0" y="1109049"/>
            <a:ext cx="8472488" cy="758825"/>
          </a:xfrm>
        </p:spPr>
        <p:txBody>
          <a:bodyPr>
            <a:noAutofit/>
          </a:bodyPr>
          <a:lstStyle/>
          <a:p>
            <a:pPr algn="ctr">
              <a:spcBef>
                <a:spcPct val="50000"/>
              </a:spcBef>
              <a:defRPr/>
            </a:pPr>
            <a:r>
              <a:rPr lang="en-US" sz="2800">
                <a:solidFill>
                  <a:prstClr val="black"/>
                </a:solidFill>
              </a:rPr>
              <a:t>CA-PAMR Findings</a:t>
            </a:r>
            <a:r>
              <a:rPr lang="en-US" sz="2400">
                <a:solidFill>
                  <a:prstClr val="black"/>
                </a:solidFill>
              </a:rPr>
              <a:t/>
            </a:r>
            <a:br>
              <a:rPr lang="en-US" sz="2400">
                <a:solidFill>
                  <a:prstClr val="black"/>
                </a:solidFill>
              </a:rPr>
            </a:br>
            <a:r>
              <a:rPr lang="en-US" altLang="en-US" sz="2400">
                <a:solidFill>
                  <a:prstClr val="black"/>
                </a:solidFill>
              </a:rPr>
              <a:t>Cardiomyopathy Subtypes</a:t>
            </a:r>
            <a:r>
              <a:rPr lang="en-US" sz="2400">
                <a:solidFill>
                  <a:prstClr val="black"/>
                </a:solidFill>
              </a:rPr>
              <a:t> </a:t>
            </a:r>
            <a:r>
              <a:rPr lang="en-US" sz="2200">
                <a:solidFill>
                  <a:prstClr val="black"/>
                </a:solidFill>
              </a:rPr>
              <a:t/>
            </a:r>
            <a:br>
              <a:rPr lang="en-US" sz="2200">
                <a:solidFill>
                  <a:prstClr val="black"/>
                </a:solidFill>
              </a:rPr>
            </a:br>
            <a:r>
              <a:rPr lang="en-US" sz="2200">
                <a:solidFill>
                  <a:prstClr val="black"/>
                </a:solidFill>
              </a:rPr>
              <a:t>2002-2006</a:t>
            </a:r>
            <a:endParaRPr lang="en-US" sz="2200"/>
          </a:p>
        </p:txBody>
      </p:sp>
      <p:sp>
        <p:nvSpPr>
          <p:cNvPr id="9" name="Text Box 10278"/>
          <p:cNvSpPr txBox="1">
            <a:spLocks noChangeArrowheads="1"/>
          </p:cNvSpPr>
          <p:nvPr/>
        </p:nvSpPr>
        <p:spPr bwMode="auto">
          <a:xfrm>
            <a:off x="762000" y="5728424"/>
            <a:ext cx="8594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1752600" eaLnBrk="0" hangingPunct="0">
              <a:defRPr sz="3400">
                <a:solidFill>
                  <a:schemeClr val="tx1"/>
                </a:solidFill>
                <a:latin typeface="Arial" charset="0"/>
              </a:defRPr>
            </a:lvl1pPr>
            <a:lvl2pPr marL="742950" indent="-285750" defTabSz="1752600" eaLnBrk="0" hangingPunct="0">
              <a:defRPr sz="3400">
                <a:solidFill>
                  <a:schemeClr val="tx1"/>
                </a:solidFill>
                <a:latin typeface="Arial" charset="0"/>
              </a:defRPr>
            </a:lvl2pPr>
            <a:lvl3pPr marL="1143000" indent="-228600" defTabSz="1752600" eaLnBrk="0" hangingPunct="0">
              <a:defRPr sz="3400">
                <a:solidFill>
                  <a:schemeClr val="tx1"/>
                </a:solidFill>
                <a:latin typeface="Arial" charset="0"/>
              </a:defRPr>
            </a:lvl3pPr>
            <a:lvl4pPr marL="1600200" indent="-228600" defTabSz="1752600" eaLnBrk="0" hangingPunct="0">
              <a:defRPr sz="3400">
                <a:solidFill>
                  <a:schemeClr val="tx1"/>
                </a:solidFill>
                <a:latin typeface="Arial" charset="0"/>
              </a:defRPr>
            </a:lvl4pPr>
            <a:lvl5pPr marL="2057400" indent="-228600" defTabSz="1752600" eaLnBrk="0" hangingPunct="0">
              <a:defRPr sz="3400">
                <a:solidFill>
                  <a:schemeClr val="tx1"/>
                </a:solidFill>
                <a:latin typeface="Arial" charset="0"/>
              </a:defRPr>
            </a:lvl5pPr>
            <a:lvl6pPr marL="2514600" indent="-228600" algn="ctr" defTabSz="1752600" eaLnBrk="0" fontAlgn="base" hangingPunct="0">
              <a:spcBef>
                <a:spcPct val="0"/>
              </a:spcBef>
              <a:spcAft>
                <a:spcPct val="0"/>
              </a:spcAft>
              <a:defRPr sz="3400">
                <a:solidFill>
                  <a:schemeClr val="tx1"/>
                </a:solidFill>
                <a:latin typeface="Arial" charset="0"/>
              </a:defRPr>
            </a:lvl6pPr>
            <a:lvl7pPr marL="2971800" indent="-228600" algn="ctr" defTabSz="1752600" eaLnBrk="0" fontAlgn="base" hangingPunct="0">
              <a:spcBef>
                <a:spcPct val="0"/>
              </a:spcBef>
              <a:spcAft>
                <a:spcPct val="0"/>
              </a:spcAft>
              <a:defRPr sz="3400">
                <a:solidFill>
                  <a:schemeClr val="tx1"/>
                </a:solidFill>
                <a:latin typeface="Arial" charset="0"/>
              </a:defRPr>
            </a:lvl7pPr>
            <a:lvl8pPr marL="3429000" indent="-228600" algn="ctr" defTabSz="1752600" eaLnBrk="0" fontAlgn="base" hangingPunct="0">
              <a:spcBef>
                <a:spcPct val="0"/>
              </a:spcBef>
              <a:spcAft>
                <a:spcPct val="0"/>
              </a:spcAft>
              <a:defRPr sz="3400">
                <a:solidFill>
                  <a:schemeClr val="tx1"/>
                </a:solidFill>
                <a:latin typeface="Arial" charset="0"/>
              </a:defRPr>
            </a:lvl8pPr>
            <a:lvl9pPr marL="3886200" indent="-228600" algn="ctr" defTabSz="1752600" eaLnBrk="0" fontAlgn="base" hangingPunct="0">
              <a:spcBef>
                <a:spcPct val="0"/>
              </a:spcBef>
              <a:spcAft>
                <a:spcPct val="0"/>
              </a:spcAft>
              <a:defRPr sz="3400">
                <a:solidFill>
                  <a:schemeClr val="tx1"/>
                </a:solidFill>
                <a:latin typeface="Arial" charset="0"/>
              </a:defRPr>
            </a:lvl9pPr>
          </a:lstStyle>
          <a:p>
            <a:pPr algn="l" eaLnBrk="1" fontAlgn="auto" hangingPunct="1">
              <a:spcBef>
                <a:spcPct val="50000"/>
              </a:spcBef>
              <a:spcAft>
                <a:spcPts val="0"/>
              </a:spcAft>
              <a:defRPr/>
            </a:pPr>
            <a:r>
              <a:rPr lang="en-US" altLang="en-US" sz="1400" kern="0" dirty="0">
                <a:solidFill>
                  <a:sysClr val="windowText" lastClr="000000"/>
                </a:solidFill>
                <a:latin typeface="Arial" panose="020B0604020202020204" pitchFamily="34" charset="0"/>
                <a:cs typeface="Arial" panose="020B0604020202020204" pitchFamily="34" charset="0"/>
              </a:rPr>
              <a:t>*The type of cardiomyopathy (dilated or hypertrophic) could not be determined in 3 (7%) cases</a:t>
            </a:r>
            <a:r>
              <a:rPr lang="en-US" altLang="en-US" sz="1400" kern="0" dirty="0">
                <a:solidFill>
                  <a:sysClr val="windowText" lastClr="000000"/>
                </a:solidFill>
                <a:latin typeface="+mn-lt"/>
              </a:rPr>
              <a:t>.</a:t>
            </a:r>
          </a:p>
        </p:txBody>
      </p:sp>
      <p:sp>
        <p:nvSpPr>
          <p:cNvPr id="10" name="Text Box 2"/>
          <p:cNvSpPr txBox="1">
            <a:spLocks noChangeArrowheads="1"/>
          </p:cNvSpPr>
          <p:nvPr/>
        </p:nvSpPr>
        <p:spPr bwMode="auto">
          <a:xfrm>
            <a:off x="2895600" y="2443524"/>
            <a:ext cx="3155950" cy="914400"/>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a:latin typeface="Arial" panose="020B0604020202020204" pitchFamily="34" charset="0"/>
                <a:ea typeface="MS Mincho"/>
                <a:cs typeface="Arial" panose="020B0604020202020204" pitchFamily="34" charset="0"/>
              </a:rPr>
              <a:t>Cardiomyopathy*</a:t>
            </a:r>
          </a:p>
          <a:p>
            <a:pPr>
              <a:lnSpc>
                <a:spcPct val="115000"/>
              </a:lnSpc>
              <a:spcBef>
                <a:spcPts val="0"/>
              </a:spcBef>
              <a:spcAft>
                <a:spcPts val="0"/>
              </a:spcAft>
              <a:defRPr/>
            </a:pPr>
            <a:r>
              <a:rPr lang="en-US" dirty="0">
                <a:solidFill>
                  <a:srgbClr val="C00000"/>
                </a:solidFill>
                <a:latin typeface="Arial" panose="020B0604020202020204" pitchFamily="34" charset="0"/>
                <a:ea typeface="MS Mincho"/>
                <a:cs typeface="Arial" panose="020B0604020202020204" pitchFamily="34" charset="0"/>
              </a:rPr>
              <a:t>N=42</a:t>
            </a:r>
          </a:p>
        </p:txBody>
      </p:sp>
      <p:sp>
        <p:nvSpPr>
          <p:cNvPr id="11" name="Text Box 2"/>
          <p:cNvSpPr txBox="1">
            <a:spLocks noChangeArrowheads="1"/>
          </p:cNvSpPr>
          <p:nvPr/>
        </p:nvSpPr>
        <p:spPr bwMode="auto">
          <a:xfrm>
            <a:off x="244475" y="3662724"/>
            <a:ext cx="4194175" cy="914400"/>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dirty="0">
                <a:latin typeface="Arial" panose="020B0604020202020204" pitchFamily="34" charset="0"/>
                <a:ea typeface="MS Mincho"/>
                <a:cs typeface="Arial" panose="020B0604020202020204" pitchFamily="34" charset="0"/>
              </a:rPr>
              <a:t>Dilated Cardiomyopathy</a:t>
            </a:r>
          </a:p>
          <a:p>
            <a:pPr>
              <a:lnSpc>
                <a:spcPct val="115000"/>
              </a:lnSpc>
              <a:spcBef>
                <a:spcPts val="0"/>
              </a:spcBef>
              <a:spcAft>
                <a:spcPts val="0"/>
              </a:spcAft>
              <a:defRPr/>
            </a:pPr>
            <a:r>
              <a:rPr lang="en-US" dirty="0">
                <a:solidFill>
                  <a:srgbClr val="C00000"/>
                </a:solidFill>
                <a:latin typeface="Arial" panose="020B0604020202020204" pitchFamily="34" charset="0"/>
                <a:ea typeface="MS Mincho"/>
                <a:cs typeface="Arial" panose="020B0604020202020204" pitchFamily="34" charset="0"/>
              </a:rPr>
              <a:t>N=29 (69%)</a:t>
            </a:r>
          </a:p>
        </p:txBody>
      </p:sp>
      <p:sp>
        <p:nvSpPr>
          <p:cNvPr id="12" name="Text Box 2"/>
          <p:cNvSpPr txBox="1">
            <a:spLocks noChangeArrowheads="1"/>
          </p:cNvSpPr>
          <p:nvPr/>
        </p:nvSpPr>
        <p:spPr bwMode="auto">
          <a:xfrm>
            <a:off x="4787900" y="3662724"/>
            <a:ext cx="4203700" cy="914400"/>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dirty="0">
                <a:latin typeface="Arial" panose="020B0604020202020204" pitchFamily="34" charset="0"/>
                <a:ea typeface="MS Mincho"/>
                <a:cs typeface="Arial" panose="020B0604020202020204" pitchFamily="34" charset="0"/>
              </a:rPr>
              <a:t>Hypertrophic Heart Disease</a:t>
            </a:r>
          </a:p>
          <a:p>
            <a:pPr>
              <a:lnSpc>
                <a:spcPct val="115000"/>
              </a:lnSpc>
              <a:spcBef>
                <a:spcPts val="0"/>
              </a:spcBef>
              <a:spcAft>
                <a:spcPts val="0"/>
              </a:spcAft>
              <a:defRPr/>
            </a:pPr>
            <a:r>
              <a:rPr lang="en-US" dirty="0">
                <a:solidFill>
                  <a:srgbClr val="C00000"/>
                </a:solidFill>
                <a:latin typeface="Arial" panose="020B0604020202020204" pitchFamily="34" charset="0"/>
                <a:ea typeface="MS Mincho"/>
                <a:cs typeface="Arial" panose="020B0604020202020204" pitchFamily="34" charset="0"/>
              </a:rPr>
              <a:t>N=10 (24%)</a:t>
            </a:r>
          </a:p>
        </p:txBody>
      </p:sp>
      <p:cxnSp>
        <p:nvCxnSpPr>
          <p:cNvPr id="35848" name="Straight Arrow Connector 14" title="Desciptive arrrow"/>
          <p:cNvCxnSpPr>
            <a:cxnSpLocks noChangeShapeType="1"/>
            <a:stCxn id="10" idx="2"/>
          </p:cNvCxnSpPr>
          <p:nvPr/>
        </p:nvCxnSpPr>
        <p:spPr bwMode="auto">
          <a:xfrm flipH="1">
            <a:off x="3657600" y="3357924"/>
            <a:ext cx="815975" cy="238125"/>
          </a:xfrm>
          <a:prstGeom prst="straightConnector1">
            <a:avLst/>
          </a:prstGeom>
          <a:noFill/>
          <a:ln w="57150">
            <a:solidFill>
              <a:srgbClr val="000000"/>
            </a:solidFill>
            <a:round/>
            <a:headEnd/>
            <a:tailEnd type="triangle" w="sm" len="med"/>
          </a:ln>
          <a:extLst>
            <a:ext uri="{909E8E84-426E-40dd-AFC4-6F175D3DCCD1}">
              <a14:hiddenFill xmlns:a14="http://schemas.microsoft.com/office/drawing/2010/main" xmlns="">
                <a:noFill/>
              </a14:hiddenFill>
            </a:ext>
          </a:extLst>
        </p:spPr>
      </p:cxnSp>
      <p:sp>
        <p:nvSpPr>
          <p:cNvPr id="3" name="Rectangle 2"/>
          <p:cNvSpPr/>
          <p:nvPr/>
        </p:nvSpPr>
        <p:spPr>
          <a:xfrm>
            <a:off x="11906" y="6107668"/>
            <a:ext cx="8853488"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cxnSp>
        <p:nvCxnSpPr>
          <p:cNvPr id="16" name="Straight Arrow Connector 14" title="Descriptove arrow"/>
          <p:cNvCxnSpPr>
            <a:cxnSpLocks noChangeShapeType="1"/>
          </p:cNvCxnSpPr>
          <p:nvPr/>
        </p:nvCxnSpPr>
        <p:spPr bwMode="auto">
          <a:xfrm>
            <a:off x="4446587" y="3357924"/>
            <a:ext cx="815975" cy="238125"/>
          </a:xfrm>
          <a:prstGeom prst="straightConnector1">
            <a:avLst/>
          </a:prstGeom>
          <a:noFill/>
          <a:ln w="57150">
            <a:solidFill>
              <a:srgbClr val="000000"/>
            </a:solidFill>
            <a:round/>
            <a:headEnd/>
            <a:tailEnd type="triangle" w="sm"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1554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72488" cy="758825"/>
          </a:xfrm>
        </p:spPr>
        <p:txBody>
          <a:bodyPr>
            <a:noAutofit/>
          </a:bodyPr>
          <a:lstStyle/>
          <a:p>
            <a:pPr algn="ctr">
              <a:spcBef>
                <a:spcPct val="50000"/>
              </a:spcBef>
              <a:defRPr/>
            </a:pPr>
            <a:r>
              <a:rPr lang="en-US" sz="2800" dirty="0">
                <a:solidFill>
                  <a:prstClr val="black"/>
                </a:solidFill>
              </a:rPr>
              <a:t>CA-PAMR Findings</a:t>
            </a:r>
            <a:r>
              <a:rPr lang="en-US" sz="2400" dirty="0">
                <a:solidFill>
                  <a:prstClr val="black"/>
                </a:solidFill>
              </a:rPr>
              <a:t/>
            </a:r>
            <a:br>
              <a:rPr lang="en-US" sz="2400" dirty="0">
                <a:solidFill>
                  <a:prstClr val="black"/>
                </a:solidFill>
              </a:rPr>
            </a:br>
            <a:r>
              <a:rPr lang="en-US" altLang="en-US" sz="2400" dirty="0">
                <a:solidFill>
                  <a:prstClr val="black"/>
                </a:solidFill>
              </a:rPr>
              <a:t>Cardiomyopathy Subtypes, </a:t>
            </a:r>
            <a:r>
              <a:rPr lang="en-US" sz="2200" dirty="0">
                <a:solidFill>
                  <a:prstClr val="black"/>
                </a:solidFill>
              </a:rPr>
              <a:t>2002-2006</a:t>
            </a:r>
            <a:endParaRPr lang="en-US" sz="2200" dirty="0"/>
          </a:p>
        </p:txBody>
      </p:sp>
      <p:sp>
        <p:nvSpPr>
          <p:cNvPr id="11" name="Text Box 2"/>
          <p:cNvSpPr txBox="1">
            <a:spLocks noChangeArrowheads="1"/>
          </p:cNvSpPr>
          <p:nvPr/>
        </p:nvSpPr>
        <p:spPr bwMode="auto">
          <a:xfrm>
            <a:off x="2520156" y="1492595"/>
            <a:ext cx="4194175" cy="914400"/>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dirty="0">
                <a:latin typeface="Arial" panose="020B0604020202020204" pitchFamily="34" charset="0"/>
                <a:ea typeface="MS Mincho"/>
                <a:cs typeface="Arial" panose="020B0604020202020204" pitchFamily="34" charset="0"/>
              </a:rPr>
              <a:t>Dilated Cardiomyopathy</a:t>
            </a:r>
          </a:p>
          <a:p>
            <a:pPr>
              <a:lnSpc>
                <a:spcPct val="115000"/>
              </a:lnSpc>
              <a:spcBef>
                <a:spcPts val="0"/>
              </a:spcBef>
              <a:spcAft>
                <a:spcPts val="0"/>
              </a:spcAft>
              <a:defRPr/>
            </a:pPr>
            <a:r>
              <a:rPr lang="en-US" dirty="0">
                <a:solidFill>
                  <a:srgbClr val="C00000"/>
                </a:solidFill>
                <a:latin typeface="Arial" panose="020B0604020202020204" pitchFamily="34" charset="0"/>
                <a:ea typeface="MS Mincho"/>
                <a:cs typeface="Arial" panose="020B0604020202020204" pitchFamily="34" charset="0"/>
              </a:rPr>
              <a:t>N=29 (69%)</a:t>
            </a:r>
          </a:p>
        </p:txBody>
      </p:sp>
      <p:graphicFrame>
        <p:nvGraphicFramePr>
          <p:cNvPr id="17" name="Chart 16" descr="Dilated Cardiomyopathy" title="Cadiomyopathy Subtypes"/>
          <p:cNvGraphicFramePr>
            <a:graphicFrameLocks/>
          </p:cNvGraphicFramePr>
          <p:nvPr>
            <p:extLst>
              <p:ext uri="{D42A27DB-BD31-4B8C-83A1-F6EECF244321}">
                <p14:modId xmlns:p14="http://schemas.microsoft.com/office/powerpoint/2010/main" val="1442293808"/>
              </p:ext>
            </p:extLst>
          </p:nvPr>
        </p:nvGraphicFramePr>
        <p:xfrm>
          <a:off x="1874042" y="2521295"/>
          <a:ext cx="5669757" cy="353660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6172200"/>
            <a:ext cx="8853488"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extLst>
      <p:ext uri="{BB962C8B-B14F-4D97-AF65-F5344CB8AC3E}">
        <p14:creationId xmlns:p14="http://schemas.microsoft.com/office/powerpoint/2010/main" val="1772270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72488" cy="758825"/>
          </a:xfrm>
        </p:spPr>
        <p:txBody>
          <a:bodyPr>
            <a:noAutofit/>
          </a:bodyPr>
          <a:lstStyle/>
          <a:p>
            <a:pPr algn="ctr">
              <a:spcBef>
                <a:spcPct val="50000"/>
              </a:spcBef>
              <a:defRPr/>
            </a:pPr>
            <a:r>
              <a:rPr lang="en-US" sz="2800" dirty="0">
                <a:solidFill>
                  <a:prstClr val="black"/>
                </a:solidFill>
              </a:rPr>
              <a:t>CA-PAMR Findings</a:t>
            </a:r>
            <a:r>
              <a:rPr lang="en-US" sz="2400" dirty="0">
                <a:solidFill>
                  <a:prstClr val="black"/>
                </a:solidFill>
              </a:rPr>
              <a:t/>
            </a:r>
            <a:br>
              <a:rPr lang="en-US" sz="2400" dirty="0">
                <a:solidFill>
                  <a:prstClr val="black"/>
                </a:solidFill>
              </a:rPr>
            </a:br>
            <a:r>
              <a:rPr lang="en-US" altLang="en-US" sz="2400" dirty="0">
                <a:solidFill>
                  <a:prstClr val="black"/>
                </a:solidFill>
              </a:rPr>
              <a:t>Cardiomyopathy Subtypes, </a:t>
            </a:r>
            <a:r>
              <a:rPr lang="en-US" sz="2200" dirty="0">
                <a:solidFill>
                  <a:prstClr val="black"/>
                </a:solidFill>
              </a:rPr>
              <a:t>2002-2006</a:t>
            </a:r>
            <a:endParaRPr lang="en-US" sz="2200" dirty="0"/>
          </a:p>
        </p:txBody>
      </p:sp>
      <p:sp>
        <p:nvSpPr>
          <p:cNvPr id="9" name="Text Box 10278"/>
          <p:cNvSpPr txBox="1">
            <a:spLocks noChangeArrowheads="1"/>
          </p:cNvSpPr>
          <p:nvPr/>
        </p:nvSpPr>
        <p:spPr bwMode="auto">
          <a:xfrm>
            <a:off x="0" y="5880893"/>
            <a:ext cx="8594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1752600" eaLnBrk="0" hangingPunct="0">
              <a:defRPr sz="3400">
                <a:solidFill>
                  <a:schemeClr val="tx1"/>
                </a:solidFill>
                <a:latin typeface="Arial" charset="0"/>
              </a:defRPr>
            </a:lvl1pPr>
            <a:lvl2pPr marL="742950" indent="-285750" defTabSz="1752600" eaLnBrk="0" hangingPunct="0">
              <a:defRPr sz="3400">
                <a:solidFill>
                  <a:schemeClr val="tx1"/>
                </a:solidFill>
                <a:latin typeface="Arial" charset="0"/>
              </a:defRPr>
            </a:lvl2pPr>
            <a:lvl3pPr marL="1143000" indent="-228600" defTabSz="1752600" eaLnBrk="0" hangingPunct="0">
              <a:defRPr sz="3400">
                <a:solidFill>
                  <a:schemeClr val="tx1"/>
                </a:solidFill>
                <a:latin typeface="Arial" charset="0"/>
              </a:defRPr>
            </a:lvl3pPr>
            <a:lvl4pPr marL="1600200" indent="-228600" defTabSz="1752600" eaLnBrk="0" hangingPunct="0">
              <a:defRPr sz="3400">
                <a:solidFill>
                  <a:schemeClr val="tx1"/>
                </a:solidFill>
                <a:latin typeface="Arial" charset="0"/>
              </a:defRPr>
            </a:lvl4pPr>
            <a:lvl5pPr marL="2057400" indent="-228600" defTabSz="1752600" eaLnBrk="0" hangingPunct="0">
              <a:defRPr sz="3400">
                <a:solidFill>
                  <a:schemeClr val="tx1"/>
                </a:solidFill>
                <a:latin typeface="Arial" charset="0"/>
              </a:defRPr>
            </a:lvl5pPr>
            <a:lvl6pPr marL="2514600" indent="-228600" algn="ctr" defTabSz="1752600" eaLnBrk="0" fontAlgn="base" hangingPunct="0">
              <a:spcBef>
                <a:spcPct val="0"/>
              </a:spcBef>
              <a:spcAft>
                <a:spcPct val="0"/>
              </a:spcAft>
              <a:defRPr sz="3400">
                <a:solidFill>
                  <a:schemeClr val="tx1"/>
                </a:solidFill>
                <a:latin typeface="Arial" charset="0"/>
              </a:defRPr>
            </a:lvl6pPr>
            <a:lvl7pPr marL="2971800" indent="-228600" algn="ctr" defTabSz="1752600" eaLnBrk="0" fontAlgn="base" hangingPunct="0">
              <a:spcBef>
                <a:spcPct val="0"/>
              </a:spcBef>
              <a:spcAft>
                <a:spcPct val="0"/>
              </a:spcAft>
              <a:defRPr sz="3400">
                <a:solidFill>
                  <a:schemeClr val="tx1"/>
                </a:solidFill>
                <a:latin typeface="Arial" charset="0"/>
              </a:defRPr>
            </a:lvl7pPr>
            <a:lvl8pPr marL="3429000" indent="-228600" algn="ctr" defTabSz="1752600" eaLnBrk="0" fontAlgn="base" hangingPunct="0">
              <a:spcBef>
                <a:spcPct val="0"/>
              </a:spcBef>
              <a:spcAft>
                <a:spcPct val="0"/>
              </a:spcAft>
              <a:defRPr sz="3400">
                <a:solidFill>
                  <a:schemeClr val="tx1"/>
                </a:solidFill>
                <a:latin typeface="Arial" charset="0"/>
              </a:defRPr>
            </a:lvl8pPr>
            <a:lvl9pPr marL="3886200" indent="-228600" algn="ctr" defTabSz="1752600" eaLnBrk="0" fontAlgn="base" hangingPunct="0">
              <a:spcBef>
                <a:spcPct val="0"/>
              </a:spcBef>
              <a:spcAft>
                <a:spcPct val="0"/>
              </a:spcAft>
              <a:defRPr sz="3400">
                <a:solidFill>
                  <a:schemeClr val="tx1"/>
                </a:solidFill>
                <a:latin typeface="Arial" charset="0"/>
              </a:defRPr>
            </a:lvl9pPr>
          </a:lstStyle>
          <a:p>
            <a:pPr algn="l" eaLnBrk="1" fontAlgn="auto" hangingPunct="1">
              <a:spcBef>
                <a:spcPct val="50000"/>
              </a:spcBef>
              <a:spcAft>
                <a:spcPts val="0"/>
              </a:spcAft>
              <a:defRPr/>
            </a:pPr>
            <a:r>
              <a:rPr lang="en-US" altLang="en-US" sz="1400" kern="0">
                <a:solidFill>
                  <a:sysClr val="windowText" lastClr="000000"/>
                </a:solidFill>
                <a:latin typeface="Arial" panose="020B0604020202020204" pitchFamily="34" charset="0"/>
                <a:cs typeface="Arial" panose="020B0604020202020204" pitchFamily="34" charset="0"/>
              </a:rPr>
              <a:t>*The type of cardiomyopathy (dilated or hypertrophic) could not be determined in 3 cases</a:t>
            </a:r>
            <a:r>
              <a:rPr lang="en-US" altLang="en-US" sz="1400" kern="0">
                <a:solidFill>
                  <a:sysClr val="windowText" lastClr="000000"/>
                </a:solidFill>
                <a:latin typeface="+mn-lt"/>
              </a:rPr>
              <a:t>.</a:t>
            </a:r>
          </a:p>
        </p:txBody>
      </p:sp>
      <p:sp>
        <p:nvSpPr>
          <p:cNvPr id="12" name="Text Box 2"/>
          <p:cNvSpPr txBox="1">
            <a:spLocks noChangeArrowheads="1"/>
          </p:cNvSpPr>
          <p:nvPr/>
        </p:nvSpPr>
        <p:spPr bwMode="auto">
          <a:xfrm>
            <a:off x="2561661" y="1489553"/>
            <a:ext cx="4111166" cy="992194"/>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dirty="0">
                <a:latin typeface="Arial" panose="020B0604020202020204" pitchFamily="34" charset="0"/>
                <a:ea typeface="MS Mincho"/>
                <a:cs typeface="Arial" panose="020B0604020202020204" pitchFamily="34" charset="0"/>
              </a:rPr>
              <a:t>Hypertrophic Heart Disease</a:t>
            </a:r>
          </a:p>
          <a:p>
            <a:pPr>
              <a:lnSpc>
                <a:spcPct val="115000"/>
              </a:lnSpc>
              <a:spcBef>
                <a:spcPts val="0"/>
              </a:spcBef>
              <a:spcAft>
                <a:spcPts val="0"/>
              </a:spcAft>
              <a:defRPr/>
            </a:pPr>
            <a:r>
              <a:rPr lang="en-US" dirty="0">
                <a:solidFill>
                  <a:srgbClr val="C00000"/>
                </a:solidFill>
                <a:latin typeface="Arial" panose="020B0604020202020204" pitchFamily="34" charset="0"/>
                <a:ea typeface="MS Mincho"/>
                <a:cs typeface="Arial" panose="020B0604020202020204" pitchFamily="34" charset="0"/>
              </a:rPr>
              <a:t>N=10 (24%)</a:t>
            </a:r>
          </a:p>
        </p:txBody>
      </p:sp>
      <p:graphicFrame>
        <p:nvGraphicFramePr>
          <p:cNvPr id="18" name="Chart 17" descr="Cardomyopathy Subtypes, 2002-2016" title="Pie Chart of Hypertrophic Heart Disease"/>
          <p:cNvGraphicFramePr>
            <a:graphicFrameLocks/>
          </p:cNvGraphicFramePr>
          <p:nvPr>
            <p:extLst>
              <p:ext uri="{D42A27DB-BD31-4B8C-83A1-F6EECF244321}">
                <p14:modId xmlns:p14="http://schemas.microsoft.com/office/powerpoint/2010/main" val="2187031772"/>
              </p:ext>
            </p:extLst>
          </p:nvPr>
        </p:nvGraphicFramePr>
        <p:xfrm>
          <a:off x="2207982" y="2590800"/>
          <a:ext cx="4954817" cy="329009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6155840"/>
            <a:ext cx="8853488"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C D P H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38800"/>
            <a:ext cx="2514600" cy="1239511"/>
          </a:xfrm>
          <a:prstGeom prst="rect">
            <a:avLst/>
          </a:prstGeom>
        </p:spPr>
      </p:pic>
      <p:sp>
        <p:nvSpPr>
          <p:cNvPr id="3" name="Title 2"/>
          <p:cNvSpPr>
            <a:spLocks noGrp="1"/>
          </p:cNvSpPr>
          <p:nvPr>
            <p:ph type="ctrTitle"/>
          </p:nvPr>
        </p:nvSpPr>
        <p:spPr>
          <a:xfrm>
            <a:off x="2157412" y="1534157"/>
            <a:ext cx="6858000" cy="3200399"/>
          </a:xfrm>
        </p:spPr>
        <p:txBody>
          <a:bodyPr/>
          <a:lstStyle/>
          <a:p>
            <a:r>
              <a:rPr lang="en-US" sz="3200" dirty="0">
                <a:solidFill>
                  <a:schemeClr val="tx1"/>
                </a:solidFill>
                <a:latin typeface="+mn-lt"/>
              </a:rPr>
              <a:t>Improving Health Care Response to Cardiovascular Disease </a:t>
            </a:r>
            <a:br>
              <a:rPr lang="en-US" sz="3200" dirty="0">
                <a:solidFill>
                  <a:schemeClr val="tx1"/>
                </a:solidFill>
                <a:latin typeface="+mn-lt"/>
              </a:rPr>
            </a:br>
            <a:r>
              <a:rPr lang="en-US" sz="3200" dirty="0">
                <a:solidFill>
                  <a:schemeClr val="tx1"/>
                </a:solidFill>
                <a:latin typeface="+mn-lt"/>
              </a:rPr>
              <a:t>in Pregnancy and Postpartum: </a:t>
            </a:r>
            <a:br>
              <a:rPr lang="en-US" sz="3200" dirty="0">
                <a:solidFill>
                  <a:schemeClr val="tx1"/>
                </a:solidFill>
                <a:latin typeface="+mn-lt"/>
              </a:rPr>
            </a:br>
            <a:r>
              <a:rPr lang="en-US" sz="3200" dirty="0">
                <a:solidFill>
                  <a:schemeClr val="tx1"/>
                </a:solidFill>
                <a:latin typeface="+mn-lt"/>
              </a:rPr>
              <a:t>A California Quality Improvement Toolkit</a:t>
            </a:r>
            <a:br>
              <a:rPr lang="en-US" sz="3200" dirty="0">
                <a:solidFill>
                  <a:schemeClr val="tx1"/>
                </a:solidFill>
                <a:latin typeface="+mn-lt"/>
              </a:rPr>
            </a:br>
            <a:endParaRPr lang="en-US" sz="3200" dirty="0">
              <a:solidFill>
                <a:schemeClr val="tx1"/>
              </a:solidFill>
              <a:latin typeface="+mn-lt"/>
            </a:endParaRPr>
          </a:p>
        </p:txBody>
      </p:sp>
      <p:sp>
        <p:nvSpPr>
          <p:cNvPr id="4" name="Subtitle 3"/>
          <p:cNvSpPr>
            <a:spLocks noGrp="1"/>
          </p:cNvSpPr>
          <p:nvPr>
            <p:ph type="subTitle" idx="1"/>
          </p:nvPr>
        </p:nvSpPr>
        <p:spPr>
          <a:xfrm>
            <a:off x="2514600" y="4505956"/>
            <a:ext cx="6324600" cy="457200"/>
          </a:xfrm>
        </p:spPr>
        <p:txBody>
          <a:bodyPr>
            <a:normAutofit fontScale="70000" lnSpcReduction="20000"/>
          </a:bodyPr>
          <a:lstStyle/>
          <a:p>
            <a:pPr algn="ctr"/>
            <a:r>
              <a:rPr lang="en-US" dirty="0"/>
              <a:t>The CVD Toolkit was developed by CMQCC at Stanford University under contract with CDPH with funding from federal Title V MCH Block grant</a:t>
            </a:r>
          </a:p>
        </p:txBody>
      </p:sp>
      <p:sp>
        <p:nvSpPr>
          <p:cNvPr id="5" name="Rectangle 4"/>
          <p:cNvSpPr/>
          <p:nvPr/>
        </p:nvSpPr>
        <p:spPr>
          <a:xfrm>
            <a:off x="3429000" y="6448365"/>
            <a:ext cx="5715000" cy="400110"/>
          </a:xfrm>
          <a:prstGeom prst="rect">
            <a:avLst/>
          </a:prstGeom>
        </p:spPr>
        <p:txBody>
          <a:bodyPr wrap="square">
            <a:spAutoFit/>
          </a:bodyPr>
          <a:lstStyle/>
          <a:p>
            <a:r>
              <a:rPr lang="en-US" sz="2000" dirty="0"/>
              <a:t>© California Department of Public Health, 2017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609600"/>
            <a:ext cx="9067800" cy="758825"/>
          </a:xfrm>
        </p:spPr>
        <p:txBody>
          <a:bodyPr>
            <a:noAutofit/>
          </a:bodyPr>
          <a:lstStyle/>
          <a:p>
            <a:pPr algn="ctr">
              <a:spcBef>
                <a:spcPct val="50000"/>
              </a:spcBef>
              <a:defRPr/>
            </a:pPr>
            <a:r>
              <a:rPr lang="en-US" sz="2800">
                <a:solidFill>
                  <a:prstClr val="black"/>
                </a:solidFill>
              </a:rPr>
              <a:t>CA-PAMR Findings</a:t>
            </a:r>
            <a:br>
              <a:rPr lang="en-US" sz="2800">
                <a:solidFill>
                  <a:prstClr val="black"/>
                </a:solidFill>
              </a:rPr>
            </a:br>
            <a:r>
              <a:rPr lang="en-US" sz="2800">
                <a:solidFill>
                  <a:prstClr val="black"/>
                </a:solidFill>
              </a:rPr>
              <a:t>Other Cardiovascular Disease Subtypes</a:t>
            </a:r>
            <a:r>
              <a:rPr lang="en-US" sz="3600">
                <a:solidFill>
                  <a:prstClr val="black"/>
                </a:solidFill>
              </a:rPr>
              <a:t/>
            </a:r>
            <a:br>
              <a:rPr lang="en-US" sz="3600">
                <a:solidFill>
                  <a:prstClr val="black"/>
                </a:solidFill>
              </a:rPr>
            </a:br>
            <a:r>
              <a:rPr lang="en-US" sz="2400">
                <a:solidFill>
                  <a:prstClr val="black"/>
                </a:solidFill>
              </a:rPr>
              <a:t> 2002-2006</a:t>
            </a:r>
            <a:endParaRPr lang="en-US" sz="2400"/>
          </a:p>
        </p:txBody>
      </p:sp>
      <p:sp>
        <p:nvSpPr>
          <p:cNvPr id="10" name="Text Box 2"/>
          <p:cNvSpPr txBox="1">
            <a:spLocks noChangeArrowheads="1"/>
          </p:cNvSpPr>
          <p:nvPr/>
        </p:nvSpPr>
        <p:spPr bwMode="auto">
          <a:xfrm>
            <a:off x="2813050" y="1676400"/>
            <a:ext cx="3517900" cy="838200"/>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sz="2000">
                <a:ea typeface="MS Mincho"/>
                <a:cs typeface="Times New Roman"/>
              </a:rPr>
              <a:t>Other </a:t>
            </a:r>
            <a:r>
              <a:rPr lang="en-US" sz="2000">
                <a:latin typeface="Arial" panose="020B0604020202020204" pitchFamily="34" charset="0"/>
                <a:ea typeface="MS Mincho"/>
                <a:cs typeface="Times New Roman"/>
              </a:rPr>
              <a:t>Cardiovascular</a:t>
            </a:r>
            <a:r>
              <a:rPr lang="en-US" sz="2000">
                <a:ea typeface="MS Mincho"/>
                <a:cs typeface="Times New Roman"/>
              </a:rPr>
              <a:t> </a:t>
            </a:r>
          </a:p>
          <a:p>
            <a:pPr>
              <a:lnSpc>
                <a:spcPct val="115000"/>
              </a:lnSpc>
              <a:spcBef>
                <a:spcPts val="0"/>
              </a:spcBef>
              <a:spcAft>
                <a:spcPts val="0"/>
              </a:spcAft>
              <a:defRPr/>
            </a:pPr>
            <a:r>
              <a:rPr lang="en-US" sz="2000">
                <a:solidFill>
                  <a:srgbClr val="C00000"/>
                </a:solidFill>
                <a:latin typeface="Arial" panose="020B0604020202020204" pitchFamily="34" charset="0"/>
                <a:ea typeface="MS Mincho"/>
                <a:cs typeface="Times New Roman"/>
              </a:rPr>
              <a:t>N=22</a:t>
            </a:r>
          </a:p>
        </p:txBody>
      </p:sp>
      <p:grpSp>
        <p:nvGrpSpPr>
          <p:cNvPr id="37891" name="Group 10" title="Other Cardiovascular Disease Subtypes"/>
          <p:cNvGrpSpPr>
            <a:grpSpLocks/>
          </p:cNvGrpSpPr>
          <p:nvPr/>
        </p:nvGrpSpPr>
        <p:grpSpPr bwMode="auto">
          <a:xfrm>
            <a:off x="275771" y="2514600"/>
            <a:ext cx="8563429" cy="3710547"/>
            <a:chOff x="133335" y="112810"/>
            <a:chExt cx="5696067" cy="2726687"/>
          </a:xfrm>
        </p:grpSpPr>
        <p:sp>
          <p:nvSpPr>
            <p:cNvPr id="12" name="Text Box 2"/>
            <p:cNvSpPr txBox="1">
              <a:spLocks noChangeArrowheads="1"/>
            </p:cNvSpPr>
            <p:nvPr/>
          </p:nvSpPr>
          <p:spPr bwMode="auto">
            <a:xfrm>
              <a:off x="2028002" y="1523194"/>
              <a:ext cx="914378" cy="1316303"/>
            </a:xfrm>
            <a:prstGeom prst="rect">
              <a:avLst/>
            </a:prstGeom>
            <a:solidFill>
              <a:schemeClr val="bg1">
                <a:lumMod val="95000"/>
              </a:schemeClr>
            </a:solidFill>
            <a:ln w="9525">
              <a:solidFill>
                <a:srgbClr val="354396"/>
              </a:solidFill>
              <a:miter lim="800000"/>
              <a:headEnd/>
              <a:tailEnd/>
            </a:ln>
          </p:spPr>
          <p:txBody>
            <a:bodyPr wrap="square">
              <a:spAutoFit/>
            </a:bodyPr>
            <a:lstStyle/>
            <a:p>
              <a:pPr>
                <a:lnSpc>
                  <a:spcPct val="115000"/>
                </a:lnSpc>
                <a:spcBef>
                  <a:spcPts val="0"/>
                </a:spcBef>
                <a:spcAft>
                  <a:spcPts val="0"/>
                </a:spcAft>
                <a:defRPr/>
              </a:pPr>
              <a:r>
                <a:rPr lang="en-US" sz="1600" dirty="0">
                  <a:latin typeface="Arial" panose="020B0604020202020204" pitchFamily="34" charset="0"/>
                  <a:ea typeface="MS Mincho"/>
                  <a:cs typeface="Times New Roman"/>
                </a:rPr>
                <a:t>Unexplained Sudden Death, probable arrhythmia</a:t>
              </a:r>
            </a:p>
            <a:p>
              <a:pPr>
                <a:lnSpc>
                  <a:spcPct val="115000"/>
                </a:lnSpc>
                <a:spcBef>
                  <a:spcPts val="0"/>
                </a:spcBef>
                <a:spcAft>
                  <a:spcPts val="0"/>
                </a:spcAft>
                <a:defRPr/>
              </a:pPr>
              <a:r>
                <a:rPr lang="en-US" sz="1600" dirty="0">
                  <a:solidFill>
                    <a:srgbClr val="C00000"/>
                  </a:solidFill>
                  <a:latin typeface="Arial" panose="020B0604020202020204" pitchFamily="34" charset="0"/>
                  <a:ea typeface="MS Mincho"/>
                  <a:cs typeface="Times New Roman"/>
                </a:rPr>
                <a:t>(N=3)</a:t>
              </a:r>
            </a:p>
          </p:txBody>
        </p:sp>
        <p:sp>
          <p:nvSpPr>
            <p:cNvPr id="13" name="Text Box 2"/>
            <p:cNvSpPr txBox="1">
              <a:spLocks noChangeArrowheads="1"/>
            </p:cNvSpPr>
            <p:nvPr/>
          </p:nvSpPr>
          <p:spPr bwMode="auto">
            <a:xfrm>
              <a:off x="133335" y="1523194"/>
              <a:ext cx="981920" cy="674360"/>
            </a:xfrm>
            <a:prstGeom prst="rect">
              <a:avLst/>
            </a:prstGeom>
            <a:solidFill>
              <a:schemeClr val="bg1">
                <a:lumMod val="95000"/>
              </a:schemeClr>
            </a:solidFill>
            <a:ln w="9525">
              <a:solidFill>
                <a:srgbClr val="354396"/>
              </a:solidFill>
              <a:miter lim="800000"/>
              <a:headEnd/>
              <a:tailEnd/>
            </a:ln>
          </p:spPr>
          <p:txBody>
            <a:bodyPr>
              <a:spAutoFit/>
            </a:bodyPr>
            <a:lstStyle/>
            <a:p>
              <a:pPr>
                <a:lnSpc>
                  <a:spcPct val="115000"/>
                </a:lnSpc>
                <a:spcBef>
                  <a:spcPts val="0"/>
                </a:spcBef>
                <a:spcAft>
                  <a:spcPts val="0"/>
                </a:spcAft>
                <a:defRPr/>
              </a:pPr>
              <a:r>
                <a:rPr lang="en-US" sz="1600">
                  <a:latin typeface="Arial" panose="020B0604020202020204" pitchFamily="34" charset="0"/>
                  <a:ea typeface="MS Mincho"/>
                  <a:cs typeface="Times New Roman"/>
                </a:rPr>
                <a:t>Pulmonary Hypertension </a:t>
              </a:r>
              <a:r>
                <a:rPr lang="en-US" sz="1600">
                  <a:solidFill>
                    <a:srgbClr val="C00000"/>
                  </a:solidFill>
                  <a:latin typeface="Arial" panose="020B0604020202020204" pitchFamily="34" charset="0"/>
                  <a:ea typeface="MS Mincho"/>
                  <a:cs typeface="Times New Roman"/>
                </a:rPr>
                <a:t>(N=7)</a:t>
              </a:r>
            </a:p>
          </p:txBody>
        </p:sp>
        <p:sp>
          <p:nvSpPr>
            <p:cNvPr id="14" name="Text Box 2"/>
            <p:cNvSpPr txBox="1">
              <a:spLocks noChangeArrowheads="1"/>
            </p:cNvSpPr>
            <p:nvPr/>
          </p:nvSpPr>
          <p:spPr bwMode="auto">
            <a:xfrm>
              <a:off x="1180406" y="1523194"/>
              <a:ext cx="792284" cy="674360"/>
            </a:xfrm>
            <a:prstGeom prst="rect">
              <a:avLst/>
            </a:prstGeom>
            <a:solidFill>
              <a:schemeClr val="bg1">
                <a:lumMod val="95000"/>
              </a:schemeClr>
            </a:solidFill>
            <a:ln w="9525">
              <a:solidFill>
                <a:srgbClr val="354396"/>
              </a:solidFill>
              <a:miter lim="800000"/>
              <a:headEnd/>
              <a:tailEnd/>
            </a:ln>
          </p:spPr>
          <p:txBody>
            <a:bodyPr>
              <a:spAutoFit/>
            </a:bodyPr>
            <a:lstStyle/>
            <a:p>
              <a:pPr>
                <a:lnSpc>
                  <a:spcPct val="115000"/>
                </a:lnSpc>
                <a:spcBef>
                  <a:spcPts val="0"/>
                </a:spcBef>
                <a:spcAft>
                  <a:spcPts val="0"/>
                </a:spcAft>
                <a:defRPr/>
              </a:pPr>
              <a:r>
                <a:rPr lang="en-US" sz="1600">
                  <a:latin typeface="Arial" panose="020B0604020202020204" pitchFamily="34" charset="0"/>
                  <a:ea typeface="MS Mincho"/>
                  <a:cs typeface="Times New Roman"/>
                </a:rPr>
                <a:t>Aortic Dissection</a:t>
              </a:r>
            </a:p>
            <a:p>
              <a:pPr>
                <a:lnSpc>
                  <a:spcPct val="115000"/>
                </a:lnSpc>
                <a:spcBef>
                  <a:spcPts val="0"/>
                </a:spcBef>
                <a:spcAft>
                  <a:spcPts val="0"/>
                </a:spcAft>
                <a:defRPr/>
              </a:pPr>
              <a:r>
                <a:rPr lang="en-US" sz="1600">
                  <a:solidFill>
                    <a:srgbClr val="C00000"/>
                  </a:solidFill>
                  <a:latin typeface="Arial" panose="020B0604020202020204" pitchFamily="34" charset="0"/>
                  <a:ea typeface="MS Mincho"/>
                  <a:cs typeface="Times New Roman"/>
                </a:rPr>
                <a:t>(N=5)</a:t>
              </a:r>
            </a:p>
          </p:txBody>
        </p:sp>
        <p:sp>
          <p:nvSpPr>
            <p:cNvPr id="15" name="Text Box 2"/>
            <p:cNvSpPr txBox="1">
              <a:spLocks noChangeArrowheads="1"/>
            </p:cNvSpPr>
            <p:nvPr/>
          </p:nvSpPr>
          <p:spPr bwMode="auto">
            <a:xfrm>
              <a:off x="2999983" y="1523194"/>
              <a:ext cx="877213" cy="882436"/>
            </a:xfrm>
            <a:prstGeom prst="rect">
              <a:avLst/>
            </a:prstGeom>
            <a:solidFill>
              <a:schemeClr val="bg1">
                <a:lumMod val="95000"/>
              </a:schemeClr>
            </a:solidFill>
            <a:ln w="9525">
              <a:solidFill>
                <a:srgbClr val="354396"/>
              </a:solidFill>
              <a:miter lim="800000"/>
              <a:headEnd/>
              <a:tailEnd/>
            </a:ln>
          </p:spPr>
          <p:txBody>
            <a:bodyPr>
              <a:spAutoFit/>
            </a:bodyPr>
            <a:lstStyle/>
            <a:p>
              <a:pPr>
                <a:lnSpc>
                  <a:spcPct val="115000"/>
                </a:lnSpc>
                <a:spcBef>
                  <a:spcPts val="0"/>
                </a:spcBef>
                <a:spcAft>
                  <a:spcPts val="0"/>
                </a:spcAft>
                <a:defRPr/>
              </a:pPr>
              <a:r>
                <a:rPr lang="en-US" sz="1600">
                  <a:latin typeface="Arial" panose="020B0604020202020204" pitchFamily="34" charset="0"/>
                  <a:ea typeface="MS Mincho"/>
                  <a:cs typeface="Times New Roman"/>
                </a:rPr>
                <a:t>Non-Valvular, congenital </a:t>
              </a:r>
              <a:r>
                <a:rPr lang="en-US" sz="1600">
                  <a:solidFill>
                    <a:srgbClr val="C00000"/>
                  </a:solidFill>
                  <a:latin typeface="Arial" panose="020B0604020202020204" pitchFamily="34" charset="0"/>
                  <a:ea typeface="MS Mincho"/>
                  <a:cs typeface="Times New Roman"/>
                </a:rPr>
                <a:t>(N=3)</a:t>
              </a:r>
            </a:p>
          </p:txBody>
        </p:sp>
        <p:sp>
          <p:nvSpPr>
            <p:cNvPr id="16" name="Text Box 2"/>
            <p:cNvSpPr txBox="1">
              <a:spLocks noChangeArrowheads="1"/>
            </p:cNvSpPr>
            <p:nvPr/>
          </p:nvSpPr>
          <p:spPr bwMode="auto">
            <a:xfrm>
              <a:off x="3933040" y="1523194"/>
              <a:ext cx="934221" cy="900152"/>
            </a:xfrm>
            <a:prstGeom prst="rect">
              <a:avLst/>
            </a:prstGeom>
            <a:solidFill>
              <a:schemeClr val="bg1">
                <a:lumMod val="95000"/>
              </a:schemeClr>
            </a:solidFill>
            <a:ln w="9525">
              <a:solidFill>
                <a:srgbClr val="354396"/>
              </a:solidFill>
              <a:miter lim="800000"/>
              <a:headEnd/>
              <a:tailEnd/>
            </a:ln>
          </p:spPr>
          <p:txBody>
            <a:bodyPr>
              <a:spAutoFit/>
            </a:bodyPr>
            <a:lstStyle/>
            <a:p>
              <a:pPr>
                <a:lnSpc>
                  <a:spcPct val="115000"/>
                </a:lnSpc>
                <a:spcBef>
                  <a:spcPts val="0"/>
                </a:spcBef>
                <a:spcAft>
                  <a:spcPts val="0"/>
                </a:spcAft>
                <a:defRPr/>
              </a:pPr>
              <a:r>
                <a:rPr lang="en-US" sz="1600">
                  <a:latin typeface="Arial" panose="020B0604020202020204" pitchFamily="34" charset="0"/>
                  <a:ea typeface="MS Mincho"/>
                  <a:cs typeface="Times New Roman"/>
                </a:rPr>
                <a:t>Coronary Artery Disease</a:t>
              </a:r>
            </a:p>
            <a:p>
              <a:pPr>
                <a:lnSpc>
                  <a:spcPct val="115000"/>
                </a:lnSpc>
                <a:spcBef>
                  <a:spcPts val="0"/>
                </a:spcBef>
                <a:spcAft>
                  <a:spcPts val="0"/>
                </a:spcAft>
                <a:defRPr/>
              </a:pPr>
              <a:r>
                <a:rPr lang="en-US" sz="1600">
                  <a:solidFill>
                    <a:srgbClr val="C00000"/>
                  </a:solidFill>
                  <a:latin typeface="Arial" panose="020B0604020202020204" pitchFamily="34" charset="0"/>
                  <a:ea typeface="MS Mincho"/>
                  <a:cs typeface="Times New Roman"/>
                </a:rPr>
                <a:t>(N=2)</a:t>
              </a:r>
            </a:p>
          </p:txBody>
        </p:sp>
        <p:sp>
          <p:nvSpPr>
            <p:cNvPr id="17" name="Text Box 2"/>
            <p:cNvSpPr txBox="1">
              <a:spLocks noChangeArrowheads="1"/>
            </p:cNvSpPr>
            <p:nvPr/>
          </p:nvSpPr>
          <p:spPr bwMode="auto">
            <a:xfrm>
              <a:off x="4895182" y="1523194"/>
              <a:ext cx="934220" cy="692077"/>
            </a:xfrm>
            <a:prstGeom prst="rect">
              <a:avLst/>
            </a:prstGeom>
            <a:solidFill>
              <a:schemeClr val="bg1">
                <a:lumMod val="95000"/>
              </a:schemeClr>
            </a:solidFill>
            <a:ln w="9525">
              <a:solidFill>
                <a:srgbClr val="354396"/>
              </a:solidFill>
              <a:miter lim="800000"/>
              <a:headEnd/>
              <a:tailEnd/>
            </a:ln>
          </p:spPr>
          <p:txBody>
            <a:bodyPr>
              <a:spAutoFit/>
            </a:bodyPr>
            <a:lstStyle/>
            <a:p>
              <a:pPr>
                <a:lnSpc>
                  <a:spcPct val="115000"/>
                </a:lnSpc>
                <a:spcBef>
                  <a:spcPts val="0"/>
                </a:spcBef>
                <a:spcAft>
                  <a:spcPts val="0"/>
                </a:spcAft>
                <a:defRPr/>
              </a:pPr>
              <a:r>
                <a:rPr lang="en-US" sz="1600">
                  <a:latin typeface="Arial" panose="020B0604020202020204" pitchFamily="34" charset="0"/>
                  <a:ea typeface="MS Mincho"/>
                  <a:cs typeface="Arial" panose="020B0604020202020204" pitchFamily="34" charset="0"/>
                </a:rPr>
                <a:t>Valvular Disease</a:t>
              </a:r>
            </a:p>
            <a:p>
              <a:pPr>
                <a:lnSpc>
                  <a:spcPct val="115000"/>
                </a:lnSpc>
                <a:spcBef>
                  <a:spcPts val="0"/>
                </a:spcBef>
                <a:spcAft>
                  <a:spcPts val="0"/>
                </a:spcAft>
                <a:defRPr/>
              </a:pPr>
              <a:r>
                <a:rPr lang="en-US" sz="1600">
                  <a:solidFill>
                    <a:srgbClr val="C00000"/>
                  </a:solidFill>
                  <a:latin typeface="Arial" panose="020B0604020202020204" pitchFamily="34" charset="0"/>
                  <a:ea typeface="MS Mincho"/>
                  <a:cs typeface="Arial" panose="020B0604020202020204" pitchFamily="34" charset="0"/>
                </a:rPr>
                <a:t>(N=2)</a:t>
              </a:r>
            </a:p>
          </p:txBody>
        </p:sp>
        <p:grpSp>
          <p:nvGrpSpPr>
            <p:cNvPr id="37898" name="Group 17"/>
            <p:cNvGrpSpPr>
              <a:grpSpLocks/>
            </p:cNvGrpSpPr>
            <p:nvPr/>
          </p:nvGrpSpPr>
          <p:grpSpPr bwMode="auto">
            <a:xfrm>
              <a:off x="657226" y="112810"/>
              <a:ext cx="4690744" cy="1410384"/>
              <a:chOff x="657226" y="112810"/>
              <a:chExt cx="4690744" cy="1410384"/>
            </a:xfrm>
          </p:grpSpPr>
          <p:cxnSp>
            <p:nvCxnSpPr>
              <p:cNvPr id="37899" name="Straight Arrow Connector 19"/>
              <p:cNvCxnSpPr>
                <a:cxnSpLocks noChangeShapeType="1"/>
              </p:cNvCxnSpPr>
              <p:nvPr/>
            </p:nvCxnSpPr>
            <p:spPr bwMode="auto">
              <a:xfrm>
                <a:off x="3000049" y="112810"/>
                <a:ext cx="2347921" cy="1381980"/>
              </a:xfrm>
              <a:prstGeom prst="straightConnector1">
                <a:avLst/>
              </a:prstGeom>
              <a:noFill/>
              <a:ln w="38100">
                <a:solidFill>
                  <a:srgbClr val="000000"/>
                </a:solidFill>
                <a:round/>
                <a:headEnd/>
                <a:tailEnd type="triangle" w="sm" len="med"/>
              </a:ln>
              <a:extLst>
                <a:ext uri="{909E8E84-426E-40dd-AFC4-6F175D3DCCD1}">
                  <a14:hiddenFill xmlns:a14="http://schemas.microsoft.com/office/drawing/2010/main" xmlns="">
                    <a:noFill/>
                  </a14:hiddenFill>
                </a:ext>
              </a:extLst>
            </p:spPr>
          </p:cxnSp>
          <p:cxnSp>
            <p:nvCxnSpPr>
              <p:cNvPr id="37900" name="Straight Arrow Connector 20"/>
              <p:cNvCxnSpPr>
                <a:cxnSpLocks noChangeShapeType="1"/>
              </p:cNvCxnSpPr>
              <p:nvPr/>
            </p:nvCxnSpPr>
            <p:spPr bwMode="auto">
              <a:xfrm>
                <a:off x="3000049" y="112810"/>
                <a:ext cx="1345664" cy="1404534"/>
              </a:xfrm>
              <a:prstGeom prst="straightConnector1">
                <a:avLst/>
              </a:prstGeom>
              <a:noFill/>
              <a:ln w="38100">
                <a:solidFill>
                  <a:srgbClr val="000000"/>
                </a:solidFill>
                <a:round/>
                <a:headEnd/>
                <a:tailEnd type="triangle" w="sm" len="med"/>
              </a:ln>
              <a:extLst>
                <a:ext uri="{909E8E84-426E-40dd-AFC4-6F175D3DCCD1}">
                  <a14:hiddenFill xmlns:a14="http://schemas.microsoft.com/office/drawing/2010/main" xmlns="">
                    <a:noFill/>
                  </a14:hiddenFill>
                </a:ext>
              </a:extLst>
            </p:spPr>
          </p:cxnSp>
          <p:cxnSp>
            <p:nvCxnSpPr>
              <p:cNvPr id="37901" name="Straight Arrow Connector 21"/>
              <p:cNvCxnSpPr>
                <a:cxnSpLocks noChangeShapeType="1"/>
              </p:cNvCxnSpPr>
              <p:nvPr/>
            </p:nvCxnSpPr>
            <p:spPr bwMode="auto">
              <a:xfrm>
                <a:off x="3000049" y="112810"/>
                <a:ext cx="385137" cy="1374995"/>
              </a:xfrm>
              <a:prstGeom prst="straightConnector1">
                <a:avLst/>
              </a:prstGeom>
              <a:noFill/>
              <a:ln w="38100">
                <a:solidFill>
                  <a:srgbClr val="000000"/>
                </a:solidFill>
                <a:round/>
                <a:headEnd/>
                <a:tailEnd type="triangle" w="sm" len="med"/>
              </a:ln>
              <a:extLst>
                <a:ext uri="{909E8E84-426E-40dd-AFC4-6F175D3DCCD1}">
                  <a14:hiddenFill xmlns:a14="http://schemas.microsoft.com/office/drawing/2010/main" xmlns="">
                    <a:noFill/>
                  </a14:hiddenFill>
                </a:ext>
              </a:extLst>
            </p:spPr>
          </p:cxnSp>
          <p:cxnSp>
            <p:nvCxnSpPr>
              <p:cNvPr id="37902" name="Straight Arrow Connector 22"/>
              <p:cNvCxnSpPr>
                <a:cxnSpLocks noChangeShapeType="1"/>
              </p:cNvCxnSpPr>
              <p:nvPr/>
            </p:nvCxnSpPr>
            <p:spPr bwMode="auto">
              <a:xfrm flipH="1">
                <a:off x="2434590" y="112810"/>
                <a:ext cx="565459" cy="1392775"/>
              </a:xfrm>
              <a:prstGeom prst="straightConnector1">
                <a:avLst/>
              </a:prstGeom>
              <a:noFill/>
              <a:ln w="38100">
                <a:solidFill>
                  <a:srgbClr val="000000"/>
                </a:solidFill>
                <a:round/>
                <a:headEnd/>
                <a:tailEnd type="triangle" w="sm" len="med"/>
              </a:ln>
              <a:extLst>
                <a:ext uri="{909E8E84-426E-40dd-AFC4-6F175D3DCCD1}">
                  <a14:hiddenFill xmlns:a14="http://schemas.microsoft.com/office/drawing/2010/main" xmlns="">
                    <a:noFill/>
                  </a14:hiddenFill>
                </a:ext>
              </a:extLst>
            </p:spPr>
          </p:cxnSp>
          <p:cxnSp>
            <p:nvCxnSpPr>
              <p:cNvPr id="37903" name="Straight Arrow Connector 23"/>
              <p:cNvCxnSpPr>
                <a:cxnSpLocks noChangeShapeType="1"/>
                <a:endCxn id="14" idx="0"/>
              </p:cNvCxnSpPr>
              <p:nvPr/>
            </p:nvCxnSpPr>
            <p:spPr bwMode="auto">
              <a:xfrm flipH="1">
                <a:off x="1576548" y="112810"/>
                <a:ext cx="1423499" cy="1410384"/>
              </a:xfrm>
              <a:prstGeom prst="straightConnector1">
                <a:avLst/>
              </a:prstGeom>
              <a:noFill/>
              <a:ln w="38100">
                <a:solidFill>
                  <a:srgbClr val="000000"/>
                </a:solidFill>
                <a:round/>
                <a:headEnd/>
                <a:tailEnd type="triangle" w="sm" len="med"/>
              </a:ln>
              <a:extLst>
                <a:ext uri="{909E8E84-426E-40dd-AFC4-6F175D3DCCD1}">
                  <a14:hiddenFill xmlns:a14="http://schemas.microsoft.com/office/drawing/2010/main" xmlns="">
                    <a:noFill/>
                  </a14:hiddenFill>
                </a:ext>
              </a:extLst>
            </p:spPr>
          </p:cxnSp>
          <p:cxnSp>
            <p:nvCxnSpPr>
              <p:cNvPr id="37904" name="Straight Arrow Connector 24"/>
              <p:cNvCxnSpPr>
                <a:cxnSpLocks noChangeShapeType="1"/>
              </p:cNvCxnSpPr>
              <p:nvPr/>
            </p:nvCxnSpPr>
            <p:spPr bwMode="auto">
              <a:xfrm flipH="1">
                <a:off x="657226" y="112810"/>
                <a:ext cx="2342823" cy="1385789"/>
              </a:xfrm>
              <a:prstGeom prst="straightConnector1">
                <a:avLst/>
              </a:prstGeom>
              <a:noFill/>
              <a:ln w="38100">
                <a:solidFill>
                  <a:srgbClr val="000000"/>
                </a:solidFill>
                <a:round/>
                <a:headEnd/>
                <a:tailEnd type="triangle" w="sm" len="med"/>
              </a:ln>
              <a:extLst>
                <a:ext uri="{909E8E84-426E-40dd-AFC4-6F175D3DCCD1}">
                  <a14:hiddenFill xmlns:a14="http://schemas.microsoft.com/office/drawing/2010/main" xmlns="">
                    <a:noFill/>
                  </a14:hiddenFill>
                </a:ext>
              </a:extLst>
            </p:spPr>
          </p:cxnSp>
        </p:grpSp>
      </p:grpSp>
      <p:sp>
        <p:nvSpPr>
          <p:cNvPr id="19" name="Rectangle 18"/>
          <p:cNvSpPr/>
          <p:nvPr/>
        </p:nvSpPr>
        <p:spPr>
          <a:xfrm>
            <a:off x="0" y="6183868"/>
            <a:ext cx="88392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96200" cy="1066800"/>
          </a:xfrm>
        </p:spPr>
        <p:txBody>
          <a:bodyPr>
            <a:normAutofit fontScale="90000"/>
          </a:bodyPr>
          <a:lstStyle/>
          <a:p>
            <a:pPr algn="ctr">
              <a:spcBef>
                <a:spcPts val="0"/>
              </a:spcBef>
              <a:defRPr/>
            </a:pPr>
            <a:r>
              <a:rPr lang="en-US" sz="3100">
                <a:solidFill>
                  <a:prstClr val="black"/>
                </a:solidFill>
              </a:rPr>
              <a:t>CA-PAMR Findings</a:t>
            </a:r>
            <a:br>
              <a:rPr lang="en-US" sz="3100">
                <a:solidFill>
                  <a:prstClr val="black"/>
                </a:solidFill>
              </a:rPr>
            </a:br>
            <a:r>
              <a:rPr lang="en-US" sz="3100">
                <a:solidFill>
                  <a:prstClr val="black"/>
                </a:solidFill>
              </a:rPr>
              <a:t>Characteristics and Risk Factors</a:t>
            </a:r>
            <a:r>
              <a:rPr lang="en-US">
                <a:solidFill>
                  <a:prstClr val="black"/>
                </a:solidFill>
              </a:rPr>
              <a:t> </a:t>
            </a:r>
            <a:r>
              <a:rPr lang="en-US" sz="3200">
                <a:solidFill>
                  <a:prstClr val="black"/>
                </a:solidFill>
              </a:rPr>
              <a:t/>
            </a:r>
            <a:br>
              <a:rPr lang="en-US" sz="3200">
                <a:solidFill>
                  <a:prstClr val="black"/>
                </a:solidFill>
              </a:rPr>
            </a:br>
            <a:r>
              <a:rPr lang="en-US" sz="2700">
                <a:solidFill>
                  <a:prstClr val="black"/>
                </a:solidFill>
              </a:rPr>
              <a:t>2002-2006</a:t>
            </a:r>
            <a:r>
              <a:rPr lang="en-US" altLang="en-US" sz="2700">
                <a:solidFill>
                  <a:prstClr val="black"/>
                </a:solidFill>
                <a:latin typeface="Arial" panose="020B0604020202020204" pitchFamily="34" charset="0"/>
                <a:cs typeface="Arial" panose="020B0604020202020204" pitchFamily="34" charset="0"/>
              </a:rPr>
              <a:t/>
            </a:r>
            <a:br>
              <a:rPr lang="en-US" altLang="en-US" sz="2700">
                <a:solidFill>
                  <a:prstClr val="black"/>
                </a:solidFill>
                <a:latin typeface="Arial" panose="020B0604020202020204" pitchFamily="34" charset="0"/>
                <a:cs typeface="Arial" panose="020B0604020202020204" pitchFamily="34" charset="0"/>
              </a:rPr>
            </a:br>
            <a:endParaRPr lang="en-US" sz="2700"/>
          </a:p>
        </p:txBody>
      </p:sp>
      <p:graphicFrame>
        <p:nvGraphicFramePr>
          <p:cNvPr id="12" name="Chart 11" title="Characteristics and Risk Factors 2002-2006"/>
          <p:cNvGraphicFramePr>
            <a:graphicFrameLocks/>
          </p:cNvGraphicFramePr>
          <p:nvPr>
            <p:extLst>
              <p:ext uri="{D42A27DB-BD31-4B8C-83A1-F6EECF244321}">
                <p14:modId xmlns:p14="http://schemas.microsoft.com/office/powerpoint/2010/main" val="185827116"/>
              </p:ext>
            </p:extLst>
          </p:nvPr>
        </p:nvGraphicFramePr>
        <p:xfrm>
          <a:off x="114299" y="1838325"/>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 y="6172200"/>
            <a:ext cx="8877299"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normAutofit fontScale="90000"/>
          </a:bodyPr>
          <a:lstStyle/>
          <a:p>
            <a:pPr algn="ctr">
              <a:defRPr/>
            </a:pPr>
            <a:r>
              <a:rPr lang="en-US" sz="3100">
                <a:solidFill>
                  <a:prstClr val="black"/>
                </a:solidFill>
              </a:rPr>
              <a:t>CA-PAMR Findings</a:t>
            </a:r>
            <a:br>
              <a:rPr lang="en-US" sz="3100">
                <a:solidFill>
                  <a:prstClr val="black"/>
                </a:solidFill>
              </a:rPr>
            </a:br>
            <a:r>
              <a:rPr lang="en-US" sz="3100">
                <a:solidFill>
                  <a:prstClr val="black"/>
                </a:solidFill>
              </a:rPr>
              <a:t>Presentation of Women with CVD</a:t>
            </a:r>
            <a:r>
              <a:rPr lang="en-US">
                <a:solidFill>
                  <a:prstClr val="black"/>
                </a:solidFill>
              </a:rPr>
              <a:t/>
            </a:r>
            <a:br>
              <a:rPr lang="en-US">
                <a:solidFill>
                  <a:prstClr val="black"/>
                </a:solidFill>
              </a:rPr>
            </a:br>
            <a:r>
              <a:rPr lang="en-US" sz="2400">
                <a:solidFill>
                  <a:prstClr val="black"/>
                </a:solidFill>
              </a:rPr>
              <a:t>2002 - 2006 </a:t>
            </a:r>
            <a:endParaRPr lang="en-US" sz="2700">
              <a:solidFill>
                <a:srgbClr val="000000"/>
              </a:solidFill>
            </a:endParaRPr>
          </a:p>
        </p:txBody>
      </p:sp>
      <p:sp>
        <p:nvSpPr>
          <p:cNvPr id="7" name="Text Box 10037"/>
          <p:cNvSpPr txBox="1">
            <a:spLocks noChangeArrowheads="1"/>
          </p:cNvSpPr>
          <p:nvPr/>
        </p:nvSpPr>
        <p:spPr bwMode="auto">
          <a:xfrm>
            <a:off x="838200" y="2133600"/>
            <a:ext cx="7467600" cy="3416320"/>
          </a:xfrm>
          <a:prstGeom prst="rect">
            <a:avLst/>
          </a:prstGeom>
          <a:noFill/>
          <a:ln w="1587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3400">
                <a:solidFill>
                  <a:schemeClr val="tx1"/>
                </a:solidFill>
                <a:latin typeface="Arial" charset="0"/>
              </a:defRPr>
            </a:lvl1pPr>
            <a:lvl2pPr marL="1028700" indent="-57150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0"/>
              </a:spcBef>
              <a:spcAft>
                <a:spcPct val="0"/>
              </a:spcAft>
              <a:defRPr sz="3400">
                <a:solidFill>
                  <a:schemeClr val="tx1"/>
                </a:solidFill>
                <a:latin typeface="Arial" charset="0"/>
              </a:defRPr>
            </a:lvl6pPr>
            <a:lvl7pPr marL="2971800" indent="-228600" algn="ctr" eaLnBrk="0" fontAlgn="base" hangingPunct="0">
              <a:spcBef>
                <a:spcPct val="0"/>
              </a:spcBef>
              <a:spcAft>
                <a:spcPct val="0"/>
              </a:spcAft>
              <a:defRPr sz="3400">
                <a:solidFill>
                  <a:schemeClr val="tx1"/>
                </a:solidFill>
                <a:latin typeface="Arial" charset="0"/>
              </a:defRPr>
            </a:lvl7pPr>
            <a:lvl8pPr marL="3429000" indent="-228600" algn="ctr" eaLnBrk="0" fontAlgn="base" hangingPunct="0">
              <a:spcBef>
                <a:spcPct val="0"/>
              </a:spcBef>
              <a:spcAft>
                <a:spcPct val="0"/>
              </a:spcAft>
              <a:defRPr sz="3400">
                <a:solidFill>
                  <a:schemeClr val="tx1"/>
                </a:solidFill>
                <a:latin typeface="Arial" charset="0"/>
              </a:defRPr>
            </a:lvl8pPr>
            <a:lvl9pPr marL="3886200" indent="-228600" algn="ctr" eaLnBrk="0" fontAlgn="base" hangingPunct="0">
              <a:spcBef>
                <a:spcPct val="0"/>
              </a:spcBef>
              <a:spcAft>
                <a:spcPct val="0"/>
              </a:spcAft>
              <a:defRPr sz="3400">
                <a:solidFill>
                  <a:schemeClr val="tx1"/>
                </a:solidFill>
                <a:latin typeface="Arial" charset="0"/>
              </a:defRPr>
            </a:lvl9pPr>
          </a:lstStyle>
          <a:p>
            <a:pPr marL="342900" indent="-3429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Only 2 women entered pregnancy with known CVD </a:t>
            </a:r>
          </a:p>
          <a:p>
            <a:pPr marL="342900" indent="-3429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Prevalence of CVD symptoms (SOB, wheezing, palpitations, edema, chest pain, dizziness, or extreme fatigue)</a:t>
            </a:r>
          </a:p>
          <a:p>
            <a:pPr marL="1257300" lvl="1" indent="-4572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Prenatal period: 43%</a:t>
            </a:r>
          </a:p>
          <a:p>
            <a:pPr marL="1257300" lvl="1" indent="-4572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Labor and delivery: 51%</a:t>
            </a:r>
          </a:p>
          <a:p>
            <a:pPr marL="1257300" lvl="1" indent="-4572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Postpartum: 80%  </a:t>
            </a:r>
          </a:p>
        </p:txBody>
      </p:sp>
      <p:sp>
        <p:nvSpPr>
          <p:cNvPr id="5" name="Rectangle 4"/>
          <p:cNvSpPr/>
          <p:nvPr/>
        </p:nvSpPr>
        <p:spPr>
          <a:xfrm>
            <a:off x="0" y="6172200"/>
            <a:ext cx="89154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914400"/>
          </a:xfrm>
        </p:spPr>
        <p:txBody>
          <a:bodyPr>
            <a:noAutofit/>
          </a:bodyPr>
          <a:lstStyle/>
          <a:p>
            <a:pPr algn="ctr">
              <a:defRPr/>
            </a:pPr>
            <a:r>
              <a:rPr lang="en-US" sz="2800">
                <a:solidFill>
                  <a:prstClr val="black"/>
                </a:solidFill>
              </a:rPr>
              <a:t>CA-PAMR Findings</a:t>
            </a:r>
            <a:br>
              <a:rPr lang="en-US" sz="2800">
                <a:solidFill>
                  <a:prstClr val="black"/>
                </a:solidFill>
              </a:rPr>
            </a:br>
            <a:r>
              <a:rPr lang="en-US" sz="2800">
                <a:solidFill>
                  <a:prstClr val="black"/>
                </a:solidFill>
              </a:rPr>
              <a:t>Presentation of Women with CVD</a:t>
            </a:r>
            <a:r>
              <a:rPr lang="en-US" sz="3600">
                <a:solidFill>
                  <a:prstClr val="black"/>
                </a:solidFill>
              </a:rPr>
              <a:t/>
            </a:r>
            <a:br>
              <a:rPr lang="en-US" sz="3600">
                <a:solidFill>
                  <a:prstClr val="black"/>
                </a:solidFill>
              </a:rPr>
            </a:br>
            <a:r>
              <a:rPr lang="en-US" sz="2400">
                <a:solidFill>
                  <a:prstClr val="black"/>
                </a:solidFill>
              </a:rPr>
              <a:t>2002 - 2006</a:t>
            </a:r>
            <a:endParaRPr lang="en-US" sz="2400">
              <a:solidFill>
                <a:srgbClr val="000000"/>
              </a:solidFill>
            </a:endParaRPr>
          </a:p>
        </p:txBody>
      </p:sp>
      <p:sp>
        <p:nvSpPr>
          <p:cNvPr id="7" name="Text Box 10037"/>
          <p:cNvSpPr txBox="1">
            <a:spLocks noChangeArrowheads="1"/>
          </p:cNvSpPr>
          <p:nvPr/>
        </p:nvSpPr>
        <p:spPr bwMode="auto">
          <a:xfrm>
            <a:off x="495300" y="2362200"/>
            <a:ext cx="8153400" cy="2739211"/>
          </a:xfrm>
          <a:prstGeom prst="rect">
            <a:avLst/>
          </a:prstGeom>
          <a:noFill/>
          <a:ln w="1587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3400">
                <a:solidFill>
                  <a:schemeClr val="tx1"/>
                </a:solidFill>
                <a:latin typeface="Arial" charset="0"/>
              </a:defRPr>
            </a:lvl1pPr>
            <a:lvl2pPr marL="1028700" indent="-57150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0"/>
              </a:spcBef>
              <a:spcAft>
                <a:spcPct val="0"/>
              </a:spcAft>
              <a:defRPr sz="3400">
                <a:solidFill>
                  <a:schemeClr val="tx1"/>
                </a:solidFill>
                <a:latin typeface="Arial" charset="0"/>
              </a:defRPr>
            </a:lvl6pPr>
            <a:lvl7pPr marL="2971800" indent="-228600" algn="ctr" eaLnBrk="0" fontAlgn="base" hangingPunct="0">
              <a:spcBef>
                <a:spcPct val="0"/>
              </a:spcBef>
              <a:spcAft>
                <a:spcPct val="0"/>
              </a:spcAft>
              <a:defRPr sz="3400">
                <a:solidFill>
                  <a:schemeClr val="tx1"/>
                </a:solidFill>
                <a:latin typeface="Arial" charset="0"/>
              </a:defRPr>
            </a:lvl7pPr>
            <a:lvl8pPr marL="3429000" indent="-228600" algn="ctr" eaLnBrk="0" fontAlgn="base" hangingPunct="0">
              <a:spcBef>
                <a:spcPct val="0"/>
              </a:spcBef>
              <a:spcAft>
                <a:spcPct val="0"/>
              </a:spcAft>
              <a:defRPr sz="3400">
                <a:solidFill>
                  <a:schemeClr val="tx1"/>
                </a:solidFill>
                <a:latin typeface="Arial" charset="0"/>
              </a:defRPr>
            </a:lvl8pPr>
            <a:lvl9pPr marL="3886200" indent="-228600" algn="ctr" eaLnBrk="0" fontAlgn="base" hangingPunct="0">
              <a:spcBef>
                <a:spcPct val="0"/>
              </a:spcBef>
              <a:spcAft>
                <a:spcPct val="0"/>
              </a:spcAft>
              <a:defRPr sz="3400">
                <a:solidFill>
                  <a:schemeClr val="tx1"/>
                </a:solidFill>
                <a:latin typeface="Arial" charset="0"/>
              </a:defRPr>
            </a:lvl9pPr>
          </a:lstStyle>
          <a:p>
            <a:pPr lvl="1" algn="l" eaLnBrk="1" hangingPunct="1">
              <a:spcBef>
                <a:spcPct val="50000"/>
              </a:spcBef>
              <a:buClr>
                <a:schemeClr val="bg2"/>
              </a:buClr>
              <a:buFont typeface="Wingdings" charset="2"/>
              <a:buChar char="§"/>
              <a:defRPr/>
            </a:pPr>
            <a:r>
              <a:rPr lang="en-US" altLang="en-US" sz="2800" kern="0">
                <a:solidFill>
                  <a:sysClr val="windowText" lastClr="000000"/>
                </a:solidFill>
                <a:latin typeface="+mn-lt"/>
              </a:rPr>
              <a:t>Abnormal physical exam findings</a:t>
            </a:r>
          </a:p>
          <a:p>
            <a:pPr marL="1371600" lvl="2" indent="-4572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HTN </a:t>
            </a:r>
            <a:r>
              <a:rPr lang="en-US" altLang="en-US" sz="2400" u="sng" kern="0">
                <a:solidFill>
                  <a:sysClr val="windowText" lastClr="000000"/>
                </a:solidFill>
                <a:latin typeface="+mn-lt"/>
              </a:rPr>
              <a:t>&gt;</a:t>
            </a:r>
            <a:r>
              <a:rPr lang="en-US" altLang="en-US" sz="2400" kern="0">
                <a:solidFill>
                  <a:sysClr val="windowText" lastClr="000000"/>
                </a:solidFill>
                <a:latin typeface="+mn-lt"/>
              </a:rPr>
              <a:t>140/90 (64%)</a:t>
            </a:r>
          </a:p>
          <a:p>
            <a:pPr marL="1371600" lvl="2" indent="-4572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HR </a:t>
            </a:r>
            <a:r>
              <a:rPr lang="en-US" altLang="en-US" sz="2400" u="sng" kern="0">
                <a:solidFill>
                  <a:sysClr val="windowText" lastClr="000000"/>
                </a:solidFill>
                <a:latin typeface="+mn-lt"/>
              </a:rPr>
              <a:t>&gt;</a:t>
            </a:r>
            <a:r>
              <a:rPr lang="en-US" altLang="en-US" sz="2400" kern="0">
                <a:solidFill>
                  <a:sysClr val="windowText" lastClr="000000"/>
                </a:solidFill>
                <a:latin typeface="+mn-lt"/>
              </a:rPr>
              <a:t>120 (59%) </a:t>
            </a:r>
          </a:p>
          <a:p>
            <a:pPr marL="1371600" lvl="2" indent="-4572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Crackles, S3 or gallop rhythm etc. (44%)</a:t>
            </a:r>
          </a:p>
          <a:p>
            <a:pPr marL="1371600" lvl="2" indent="-4572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O2 </a:t>
            </a:r>
            <a:r>
              <a:rPr lang="en-US" altLang="en-US" sz="2400" u="sng" kern="0">
                <a:solidFill>
                  <a:sysClr val="windowText" lastClr="000000"/>
                </a:solidFill>
                <a:latin typeface="+mn-lt"/>
              </a:rPr>
              <a:t>&lt;</a:t>
            </a:r>
            <a:r>
              <a:rPr lang="en-US" altLang="en-US" sz="2400" kern="0">
                <a:solidFill>
                  <a:sysClr val="windowText" lastClr="000000"/>
                </a:solidFill>
                <a:latin typeface="+mn-lt"/>
              </a:rPr>
              <a:t>90% (39%)</a:t>
            </a:r>
          </a:p>
        </p:txBody>
      </p:sp>
      <p:sp>
        <p:nvSpPr>
          <p:cNvPr id="5" name="Rectangle 4"/>
          <p:cNvSpPr/>
          <p:nvPr/>
        </p:nvSpPr>
        <p:spPr>
          <a:xfrm>
            <a:off x="0" y="6172200"/>
            <a:ext cx="87630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title="Timing and Diagnosis of Death 2002-2006"/>
          <p:cNvGraphicFramePr>
            <a:graphicFrameLocks/>
          </p:cNvGraphicFramePr>
          <p:nvPr>
            <p:extLst>
              <p:ext uri="{D42A27DB-BD31-4B8C-83A1-F6EECF244321}">
                <p14:modId xmlns:p14="http://schemas.microsoft.com/office/powerpoint/2010/main" val="423061713"/>
              </p:ext>
            </p:extLst>
          </p:nvPr>
        </p:nvGraphicFramePr>
        <p:xfrm>
          <a:off x="619125" y="990600"/>
          <a:ext cx="11049000" cy="38288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533400"/>
            <a:ext cx="8001000" cy="914400"/>
          </a:xfrm>
        </p:spPr>
        <p:txBody>
          <a:bodyPr>
            <a:noAutofit/>
          </a:bodyPr>
          <a:lstStyle/>
          <a:p>
            <a:pPr algn="ctr">
              <a:defRPr/>
            </a:pPr>
            <a:r>
              <a:rPr lang="en-US" sz="2800">
                <a:solidFill>
                  <a:prstClr val="black"/>
                </a:solidFill>
              </a:rPr>
              <a:t>CA-PAMR Findings</a:t>
            </a:r>
            <a:br>
              <a:rPr lang="en-US" sz="2800">
                <a:solidFill>
                  <a:prstClr val="black"/>
                </a:solidFill>
              </a:rPr>
            </a:br>
            <a:r>
              <a:rPr lang="en-US" sz="2800">
                <a:solidFill>
                  <a:prstClr val="black"/>
                </a:solidFill>
              </a:rPr>
              <a:t>Timing of Diagnosis and Death</a:t>
            </a:r>
            <a:br>
              <a:rPr lang="en-US" sz="2800">
                <a:solidFill>
                  <a:prstClr val="black"/>
                </a:solidFill>
              </a:rPr>
            </a:br>
            <a:r>
              <a:rPr lang="en-US" sz="2800">
                <a:solidFill>
                  <a:prstClr val="black"/>
                </a:solidFill>
              </a:rPr>
              <a:t>2002-2006</a:t>
            </a:r>
            <a:endParaRPr lang="en-US" sz="2800"/>
          </a:p>
        </p:txBody>
      </p:sp>
      <p:sp>
        <p:nvSpPr>
          <p:cNvPr id="9" name="Text Box 10037"/>
          <p:cNvSpPr txBox="1">
            <a:spLocks noChangeArrowheads="1"/>
          </p:cNvSpPr>
          <p:nvPr/>
        </p:nvSpPr>
        <p:spPr bwMode="auto">
          <a:xfrm>
            <a:off x="209550" y="1784350"/>
            <a:ext cx="8229600" cy="523220"/>
          </a:xfrm>
          <a:prstGeom prst="rect">
            <a:avLst/>
          </a:prstGeom>
          <a:noFill/>
          <a:ln w="1587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3400">
                <a:solidFill>
                  <a:schemeClr val="tx1"/>
                </a:solidFill>
                <a:latin typeface="Arial" charset="0"/>
              </a:defRPr>
            </a:lvl1pPr>
            <a:lvl2pPr marL="1028700" indent="-57150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0"/>
              </a:spcBef>
              <a:spcAft>
                <a:spcPct val="0"/>
              </a:spcAft>
              <a:defRPr sz="3400">
                <a:solidFill>
                  <a:schemeClr val="tx1"/>
                </a:solidFill>
                <a:latin typeface="Arial" charset="0"/>
              </a:defRPr>
            </a:lvl6pPr>
            <a:lvl7pPr marL="2971800" indent="-228600" algn="ctr" eaLnBrk="0" fontAlgn="base" hangingPunct="0">
              <a:spcBef>
                <a:spcPct val="0"/>
              </a:spcBef>
              <a:spcAft>
                <a:spcPct val="0"/>
              </a:spcAft>
              <a:defRPr sz="3400">
                <a:solidFill>
                  <a:schemeClr val="tx1"/>
                </a:solidFill>
                <a:latin typeface="Arial" charset="0"/>
              </a:defRPr>
            </a:lvl7pPr>
            <a:lvl8pPr marL="3429000" indent="-228600" algn="ctr" eaLnBrk="0" fontAlgn="base" hangingPunct="0">
              <a:spcBef>
                <a:spcPct val="0"/>
              </a:spcBef>
              <a:spcAft>
                <a:spcPct val="0"/>
              </a:spcAft>
              <a:defRPr sz="3400">
                <a:solidFill>
                  <a:schemeClr val="tx1"/>
                </a:solidFill>
                <a:latin typeface="Arial" charset="0"/>
              </a:defRPr>
            </a:lvl8pPr>
            <a:lvl9pPr marL="3886200" indent="-228600" algn="ctr" eaLnBrk="0" fontAlgn="base" hangingPunct="0">
              <a:spcBef>
                <a:spcPct val="0"/>
              </a:spcBef>
              <a:spcAft>
                <a:spcPct val="0"/>
              </a:spcAft>
              <a:defRPr sz="3400">
                <a:solidFill>
                  <a:schemeClr val="tx1"/>
                </a:solidFill>
                <a:latin typeface="Arial" charset="0"/>
              </a:defRPr>
            </a:lvl9pPr>
          </a:lstStyle>
          <a:p>
            <a:pPr marL="685800" lvl="1" indent="-228600" algn="l" eaLnBrk="1" hangingPunct="1">
              <a:spcBef>
                <a:spcPct val="50000"/>
              </a:spcBef>
              <a:buClr>
                <a:schemeClr val="bg2"/>
              </a:buClr>
              <a:buFont typeface="Wingdings" charset="2"/>
              <a:buChar char="§"/>
              <a:defRPr/>
            </a:pPr>
            <a:r>
              <a:rPr lang="en-US" altLang="en-US" sz="2800" kern="0" dirty="0">
                <a:solidFill>
                  <a:sysClr val="windowText" lastClr="000000"/>
                </a:solidFill>
                <a:latin typeface="+mn-lt"/>
              </a:rPr>
              <a:t>Timing of CVD Diagnosis (n=64)</a:t>
            </a:r>
          </a:p>
        </p:txBody>
      </p:sp>
      <p:sp>
        <p:nvSpPr>
          <p:cNvPr id="12" name="Text Box 10037"/>
          <p:cNvSpPr txBox="1">
            <a:spLocks noChangeArrowheads="1"/>
          </p:cNvSpPr>
          <p:nvPr/>
        </p:nvSpPr>
        <p:spPr bwMode="auto">
          <a:xfrm>
            <a:off x="228600" y="4417874"/>
            <a:ext cx="8763000" cy="1574790"/>
          </a:xfrm>
          <a:prstGeom prst="rect">
            <a:avLst/>
          </a:prstGeom>
          <a:noFill/>
          <a:ln w="1587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3400">
                <a:solidFill>
                  <a:schemeClr val="tx1"/>
                </a:solidFill>
                <a:latin typeface="Arial" charset="0"/>
              </a:defRPr>
            </a:lvl1pPr>
            <a:lvl2pPr marL="1028700" indent="-57150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0"/>
              </a:spcBef>
              <a:spcAft>
                <a:spcPct val="0"/>
              </a:spcAft>
              <a:defRPr sz="3400">
                <a:solidFill>
                  <a:schemeClr val="tx1"/>
                </a:solidFill>
                <a:latin typeface="Arial" charset="0"/>
              </a:defRPr>
            </a:lvl6pPr>
            <a:lvl7pPr marL="2971800" indent="-228600" algn="ctr" eaLnBrk="0" fontAlgn="base" hangingPunct="0">
              <a:spcBef>
                <a:spcPct val="0"/>
              </a:spcBef>
              <a:spcAft>
                <a:spcPct val="0"/>
              </a:spcAft>
              <a:defRPr sz="3400">
                <a:solidFill>
                  <a:schemeClr val="tx1"/>
                </a:solidFill>
                <a:latin typeface="Arial" charset="0"/>
              </a:defRPr>
            </a:lvl7pPr>
            <a:lvl8pPr marL="3429000" indent="-228600" algn="ctr" eaLnBrk="0" fontAlgn="base" hangingPunct="0">
              <a:spcBef>
                <a:spcPct val="0"/>
              </a:spcBef>
              <a:spcAft>
                <a:spcPct val="0"/>
              </a:spcAft>
              <a:defRPr sz="3400">
                <a:solidFill>
                  <a:schemeClr val="tx1"/>
                </a:solidFill>
                <a:latin typeface="Arial" charset="0"/>
              </a:defRPr>
            </a:lvl8pPr>
            <a:lvl9pPr marL="3886200" indent="-228600" algn="ctr" eaLnBrk="0" fontAlgn="base" hangingPunct="0">
              <a:spcBef>
                <a:spcPct val="0"/>
              </a:spcBef>
              <a:spcAft>
                <a:spcPct val="0"/>
              </a:spcAft>
              <a:defRPr sz="3400">
                <a:solidFill>
                  <a:schemeClr val="tx1"/>
                </a:solidFill>
                <a:latin typeface="Arial" charset="0"/>
              </a:defRPr>
            </a:lvl9pPr>
          </a:lstStyle>
          <a:p>
            <a:pPr marL="736600" lvl="1" indent="-279400" algn="l" eaLnBrk="1" hangingPunct="1">
              <a:spcBef>
                <a:spcPts val="480"/>
              </a:spcBef>
              <a:buClr>
                <a:schemeClr val="bg2"/>
              </a:buClr>
              <a:buFont typeface="Wingdings" charset="2"/>
              <a:buChar char="§"/>
              <a:defRPr/>
            </a:pPr>
            <a:r>
              <a:rPr lang="en-US" altLang="en-US" sz="2800" kern="0" dirty="0">
                <a:solidFill>
                  <a:sysClr val="windowText" lastClr="000000"/>
                </a:solidFill>
                <a:latin typeface="Arial" panose="020B0604020202020204" pitchFamily="34" charset="0"/>
                <a:cs typeface="Arial" panose="020B0604020202020204" pitchFamily="34" charset="0"/>
              </a:rPr>
              <a:t>Timing of Death </a:t>
            </a:r>
          </a:p>
          <a:p>
            <a:pPr lvl="2" algn="l" eaLnBrk="1" hangingPunct="1">
              <a:spcBef>
                <a:spcPts val="480"/>
              </a:spcBef>
              <a:buClr>
                <a:schemeClr val="bg2"/>
              </a:buClr>
              <a:buFont typeface="Wingdings" charset="2"/>
              <a:buChar char="§"/>
              <a:defRPr/>
            </a:pPr>
            <a:r>
              <a:rPr lang="en-US" altLang="en-US" sz="2000" kern="0" dirty="0">
                <a:solidFill>
                  <a:sysClr val="windowText" lastClr="000000"/>
                </a:solidFill>
                <a:latin typeface="Arial" panose="020B0604020202020204" pitchFamily="34" charset="0"/>
                <a:cs typeface="Arial" panose="020B0604020202020204" pitchFamily="34" charset="0"/>
              </a:rPr>
              <a:t>30% of all CVD deaths were &gt;42 days from birth/fetal demise vs. 7.3% of non CVD pregnancy-related deaths</a:t>
            </a:r>
          </a:p>
          <a:p>
            <a:pPr lvl="2" algn="l" eaLnBrk="1" hangingPunct="1">
              <a:spcBef>
                <a:spcPts val="480"/>
              </a:spcBef>
              <a:buClr>
                <a:schemeClr val="bg2"/>
              </a:buClr>
              <a:buFont typeface="Wingdings" charset="2"/>
              <a:buChar char="§"/>
              <a:defRPr/>
            </a:pPr>
            <a:r>
              <a:rPr lang="en-US" altLang="en-US" sz="2000" kern="0" dirty="0">
                <a:solidFill>
                  <a:sysClr val="windowText" lastClr="000000"/>
                </a:solidFill>
                <a:latin typeface="Arial" panose="020B0604020202020204" pitchFamily="34" charset="0"/>
                <a:cs typeface="Arial" panose="020B0604020202020204" pitchFamily="34" charset="0"/>
              </a:rPr>
              <a:t>Driven by Cardiomyopathy deaths, with 42.9% deaths &gt;42 days </a:t>
            </a:r>
          </a:p>
        </p:txBody>
      </p:sp>
      <p:sp>
        <p:nvSpPr>
          <p:cNvPr id="7" name="Rectangle 6"/>
          <p:cNvSpPr/>
          <p:nvPr/>
        </p:nvSpPr>
        <p:spPr>
          <a:xfrm>
            <a:off x="0" y="6172200"/>
            <a:ext cx="87630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9067800" cy="914400"/>
          </a:xfrm>
        </p:spPr>
        <p:txBody>
          <a:bodyPr>
            <a:noAutofit/>
          </a:bodyPr>
          <a:lstStyle/>
          <a:p>
            <a:pPr algn="ctr">
              <a:defRPr/>
            </a:pPr>
            <a:r>
              <a:rPr lang="en-US" sz="2800" dirty="0">
                <a:solidFill>
                  <a:prstClr val="black"/>
                </a:solidFill>
              </a:rPr>
              <a:t>CA-PAMR Findings</a:t>
            </a:r>
            <a:br>
              <a:rPr lang="en-US" sz="2800" dirty="0">
                <a:solidFill>
                  <a:prstClr val="black"/>
                </a:solidFill>
              </a:rPr>
            </a:br>
            <a:r>
              <a:rPr lang="en-US" sz="2800" dirty="0">
                <a:solidFill>
                  <a:prstClr val="black"/>
                </a:solidFill>
              </a:rPr>
              <a:t>Contributing Factors &amp; Quality Improvement Opportunities (2002-2006)</a:t>
            </a:r>
            <a:r>
              <a:rPr lang="en-US" altLang="en-US" sz="2800" dirty="0">
                <a:solidFill>
                  <a:prstClr val="black"/>
                </a:solidFill>
              </a:rPr>
              <a:t> for CVD</a:t>
            </a:r>
            <a:endParaRPr lang="en-US" sz="2800" dirty="0"/>
          </a:p>
        </p:txBody>
      </p:sp>
      <p:sp>
        <p:nvSpPr>
          <p:cNvPr id="6" name="Text Box 10037"/>
          <p:cNvSpPr txBox="1">
            <a:spLocks noChangeArrowheads="1"/>
          </p:cNvSpPr>
          <p:nvPr/>
        </p:nvSpPr>
        <p:spPr bwMode="auto">
          <a:xfrm>
            <a:off x="381000" y="1905000"/>
            <a:ext cx="8534400" cy="4093428"/>
          </a:xfrm>
          <a:prstGeom prst="rect">
            <a:avLst/>
          </a:prstGeom>
          <a:noFill/>
          <a:ln w="1587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3400">
                <a:solidFill>
                  <a:schemeClr val="tx1"/>
                </a:solidFill>
                <a:latin typeface="Arial" charset="0"/>
              </a:defRPr>
            </a:lvl1pPr>
            <a:lvl2pPr marL="1028700" indent="-57150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0"/>
              </a:spcBef>
              <a:spcAft>
                <a:spcPct val="0"/>
              </a:spcAft>
              <a:defRPr sz="3400">
                <a:solidFill>
                  <a:schemeClr val="tx1"/>
                </a:solidFill>
                <a:latin typeface="Arial" charset="0"/>
              </a:defRPr>
            </a:lvl6pPr>
            <a:lvl7pPr marL="2971800" indent="-228600" algn="ctr" eaLnBrk="0" fontAlgn="base" hangingPunct="0">
              <a:spcBef>
                <a:spcPct val="0"/>
              </a:spcBef>
              <a:spcAft>
                <a:spcPct val="0"/>
              </a:spcAft>
              <a:defRPr sz="3400">
                <a:solidFill>
                  <a:schemeClr val="tx1"/>
                </a:solidFill>
                <a:latin typeface="Arial" charset="0"/>
              </a:defRPr>
            </a:lvl7pPr>
            <a:lvl8pPr marL="3429000" indent="-228600" algn="ctr" eaLnBrk="0" fontAlgn="base" hangingPunct="0">
              <a:spcBef>
                <a:spcPct val="0"/>
              </a:spcBef>
              <a:spcAft>
                <a:spcPct val="0"/>
              </a:spcAft>
              <a:defRPr sz="3400">
                <a:solidFill>
                  <a:schemeClr val="tx1"/>
                </a:solidFill>
                <a:latin typeface="Arial" charset="0"/>
              </a:defRPr>
            </a:lvl8pPr>
            <a:lvl9pPr marL="3886200" indent="-228600" algn="ctr" eaLnBrk="0" fontAlgn="base" hangingPunct="0">
              <a:spcBef>
                <a:spcPct val="0"/>
              </a:spcBef>
              <a:spcAft>
                <a:spcPct val="0"/>
              </a:spcAft>
              <a:defRPr sz="3400">
                <a:solidFill>
                  <a:schemeClr val="tx1"/>
                </a:solidFill>
                <a:latin typeface="Arial" charset="0"/>
              </a:defRPr>
            </a:lvl9pPr>
          </a:lstStyle>
          <a:p>
            <a:pPr algn="l" eaLnBrk="1" hangingPunct="1">
              <a:spcBef>
                <a:spcPct val="50000"/>
              </a:spcBef>
              <a:buClr>
                <a:schemeClr val="bg2"/>
              </a:buClr>
              <a:defRPr/>
            </a:pPr>
            <a:r>
              <a:rPr lang="en-US" altLang="en-US" sz="2400" b="1" kern="0" dirty="0">
                <a:solidFill>
                  <a:srgbClr val="000000"/>
                </a:solidFill>
              </a:rPr>
              <a:t>Health Care Provider Related</a:t>
            </a:r>
          </a:p>
          <a:p>
            <a:pPr marL="342900" indent="-342900" algn="l" eaLnBrk="1" hangingPunct="1">
              <a:spcBef>
                <a:spcPct val="50000"/>
              </a:spcBef>
              <a:buClr>
                <a:schemeClr val="bg2"/>
              </a:buClr>
              <a:buFont typeface="Wingdings" charset="2"/>
              <a:buChar char="§"/>
              <a:defRPr/>
            </a:pPr>
            <a:r>
              <a:rPr lang="en-US" altLang="en-US" sz="2000" kern="0" dirty="0"/>
              <a:t>Contributing Factors: (69% of all cases)</a:t>
            </a:r>
          </a:p>
          <a:p>
            <a:pPr marL="1143000" lvl="1" indent="-342900" algn="l" eaLnBrk="1" hangingPunct="1">
              <a:lnSpc>
                <a:spcPct val="70000"/>
              </a:lnSpc>
              <a:spcBef>
                <a:spcPts val="600"/>
              </a:spcBef>
              <a:buClr>
                <a:schemeClr val="bg2"/>
              </a:buClr>
              <a:buFont typeface="Wingdings" charset="2"/>
              <a:buChar char="§"/>
              <a:defRPr/>
            </a:pPr>
            <a:r>
              <a:rPr lang="en-US" altLang="en-US" sz="2000" kern="0" dirty="0">
                <a:solidFill>
                  <a:srgbClr val="000000"/>
                </a:solidFill>
              </a:rPr>
              <a:t>Delayed or inadequate response to clinical warning signs (61%) </a:t>
            </a:r>
          </a:p>
          <a:p>
            <a:pPr marL="1143000" lvl="1" indent="-342900" algn="l" eaLnBrk="1" hangingPunct="1">
              <a:lnSpc>
                <a:spcPct val="70000"/>
              </a:lnSpc>
              <a:spcBef>
                <a:spcPts val="600"/>
              </a:spcBef>
              <a:buClr>
                <a:schemeClr val="bg2"/>
              </a:buClr>
              <a:buFont typeface="Wingdings" charset="2"/>
              <a:buChar char="§"/>
              <a:defRPr/>
            </a:pPr>
            <a:r>
              <a:rPr lang="en-US" altLang="en-US" sz="2000" kern="0" dirty="0">
                <a:solidFill>
                  <a:srgbClr val="000000"/>
                </a:solidFill>
              </a:rPr>
              <a:t>Ineffective or inappropriate treatment (39%)</a:t>
            </a:r>
          </a:p>
          <a:p>
            <a:pPr marL="1143000" lvl="1" indent="-342900" algn="l" eaLnBrk="1" hangingPunct="1">
              <a:lnSpc>
                <a:spcPct val="70000"/>
              </a:lnSpc>
              <a:spcBef>
                <a:spcPts val="600"/>
              </a:spcBef>
              <a:buClr>
                <a:schemeClr val="bg2"/>
              </a:buClr>
              <a:buFont typeface="Wingdings" charset="2"/>
              <a:buChar char="§"/>
              <a:defRPr/>
            </a:pPr>
            <a:r>
              <a:rPr lang="en-US" altLang="en-US" sz="2000" kern="0" dirty="0">
                <a:solidFill>
                  <a:srgbClr val="000000"/>
                </a:solidFill>
              </a:rPr>
              <a:t>Misdiagnosis (37.5%)</a:t>
            </a:r>
          </a:p>
          <a:p>
            <a:pPr marL="1143000" lvl="1" indent="-342900" algn="l" eaLnBrk="1" hangingPunct="1">
              <a:lnSpc>
                <a:spcPct val="70000"/>
              </a:lnSpc>
              <a:spcBef>
                <a:spcPts val="600"/>
              </a:spcBef>
              <a:buClr>
                <a:schemeClr val="bg2"/>
              </a:buClr>
              <a:buFont typeface="Wingdings" charset="2"/>
              <a:buChar char="§"/>
              <a:defRPr/>
            </a:pPr>
            <a:r>
              <a:rPr lang="en-US" sz="2000" dirty="0"/>
              <a:t>Failure to refer or consult </a:t>
            </a:r>
            <a:r>
              <a:rPr lang="en-US" altLang="en-US" sz="2000" kern="0" dirty="0">
                <a:solidFill>
                  <a:srgbClr val="000000"/>
                </a:solidFill>
              </a:rPr>
              <a:t>(30%)</a:t>
            </a:r>
          </a:p>
          <a:p>
            <a:pPr marL="342900" indent="-342900" algn="l" eaLnBrk="1" hangingPunct="1">
              <a:spcBef>
                <a:spcPct val="50000"/>
              </a:spcBef>
              <a:buClr>
                <a:schemeClr val="bg2"/>
              </a:buClr>
              <a:buFont typeface="Wingdings" charset="2"/>
              <a:buChar char="§"/>
              <a:defRPr/>
            </a:pPr>
            <a:r>
              <a:rPr lang="en-US" altLang="en-US" sz="2000" kern="0" dirty="0"/>
              <a:t>Quality Improvement Opportunities</a:t>
            </a:r>
          </a:p>
          <a:p>
            <a:pPr marL="1258888" lvl="1" indent="-342900" algn="l" eaLnBrk="1" hangingPunct="1">
              <a:lnSpc>
                <a:spcPct val="70000"/>
              </a:lnSpc>
              <a:spcBef>
                <a:spcPts val="600"/>
              </a:spcBef>
              <a:spcAft>
                <a:spcPts val="200"/>
              </a:spcAft>
              <a:buClr>
                <a:schemeClr val="bg2"/>
              </a:buClr>
              <a:buFont typeface="Wingdings" charset="2"/>
              <a:buChar char="§"/>
              <a:defRPr/>
            </a:pPr>
            <a:r>
              <a:rPr lang="en-US" altLang="en-US" sz="2000" kern="0" dirty="0">
                <a:solidFill>
                  <a:srgbClr val="000000"/>
                </a:solidFill>
              </a:rPr>
              <a:t>Better recognition of signs and symptoms of CVD in pregnancy</a:t>
            </a:r>
          </a:p>
          <a:p>
            <a:pPr marL="1943100" lvl="3" indent="-342900" algn="l" eaLnBrk="1" hangingPunct="1">
              <a:lnSpc>
                <a:spcPct val="70000"/>
              </a:lnSpc>
              <a:spcBef>
                <a:spcPts val="600"/>
              </a:spcBef>
              <a:spcAft>
                <a:spcPts val="200"/>
              </a:spcAft>
              <a:buClr>
                <a:schemeClr val="bg2"/>
              </a:buClr>
              <a:buFont typeface="Wingdings" charset="2"/>
              <a:buChar char="§"/>
              <a:defRPr/>
            </a:pPr>
            <a:r>
              <a:rPr lang="en-US" altLang="en-US" sz="2000" kern="0" dirty="0">
                <a:solidFill>
                  <a:srgbClr val="000000"/>
                </a:solidFill>
              </a:rPr>
              <a:t>Shortness of breath, fatigue </a:t>
            </a:r>
          </a:p>
          <a:p>
            <a:pPr marL="1943100" lvl="3" indent="-342900" algn="l" eaLnBrk="1" hangingPunct="1">
              <a:lnSpc>
                <a:spcPct val="70000"/>
              </a:lnSpc>
              <a:spcBef>
                <a:spcPts val="600"/>
              </a:spcBef>
              <a:spcAft>
                <a:spcPts val="200"/>
              </a:spcAft>
              <a:buClr>
                <a:schemeClr val="bg2"/>
              </a:buClr>
              <a:buFont typeface="Wingdings" charset="2"/>
              <a:buChar char="§"/>
              <a:defRPr/>
            </a:pPr>
            <a:r>
              <a:rPr lang="en-US" altLang="en-US" sz="2000" kern="0" dirty="0">
                <a:solidFill>
                  <a:srgbClr val="000000"/>
                </a:solidFill>
              </a:rPr>
              <a:t>Tachycardia, blood pressure change, or low oxygen saturation</a:t>
            </a:r>
          </a:p>
          <a:p>
            <a:pPr marL="1943100" lvl="3" indent="-342900" algn="l" eaLnBrk="1" hangingPunct="1">
              <a:lnSpc>
                <a:spcPct val="70000"/>
              </a:lnSpc>
              <a:spcBef>
                <a:spcPts val="600"/>
              </a:spcBef>
              <a:spcAft>
                <a:spcPts val="200"/>
              </a:spcAft>
              <a:buClr>
                <a:schemeClr val="bg2"/>
              </a:buClr>
              <a:buFont typeface="Wingdings" charset="2"/>
              <a:buChar char="§"/>
              <a:defRPr/>
            </a:pPr>
            <a:r>
              <a:rPr lang="en-US" altLang="en-US" sz="2000" kern="0" dirty="0">
                <a:solidFill>
                  <a:srgbClr val="000000"/>
                </a:solidFill>
              </a:rPr>
              <a:t>Improved management of hypertension</a:t>
            </a:r>
          </a:p>
        </p:txBody>
      </p:sp>
      <p:sp>
        <p:nvSpPr>
          <p:cNvPr id="5" name="Rectangle 4"/>
          <p:cNvSpPr/>
          <p:nvPr/>
        </p:nvSpPr>
        <p:spPr>
          <a:xfrm>
            <a:off x="0" y="6172200"/>
            <a:ext cx="89916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037"/>
          <p:cNvSpPr txBox="1">
            <a:spLocks noChangeArrowheads="1"/>
          </p:cNvSpPr>
          <p:nvPr/>
        </p:nvSpPr>
        <p:spPr bwMode="auto">
          <a:xfrm>
            <a:off x="234359" y="1781889"/>
            <a:ext cx="8751481" cy="4462760"/>
          </a:xfrm>
          <a:prstGeom prst="rect">
            <a:avLst/>
          </a:prstGeom>
          <a:noFill/>
          <a:ln w="1587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3400">
                <a:solidFill>
                  <a:schemeClr val="tx1"/>
                </a:solidFill>
                <a:latin typeface="Arial" charset="0"/>
              </a:defRPr>
            </a:lvl1pPr>
            <a:lvl2pPr marL="1028700" indent="-57150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0"/>
              </a:spcBef>
              <a:spcAft>
                <a:spcPct val="0"/>
              </a:spcAft>
              <a:defRPr sz="3400">
                <a:solidFill>
                  <a:schemeClr val="tx1"/>
                </a:solidFill>
                <a:latin typeface="Arial" charset="0"/>
              </a:defRPr>
            </a:lvl6pPr>
            <a:lvl7pPr marL="2971800" indent="-228600" algn="ctr" eaLnBrk="0" fontAlgn="base" hangingPunct="0">
              <a:spcBef>
                <a:spcPct val="0"/>
              </a:spcBef>
              <a:spcAft>
                <a:spcPct val="0"/>
              </a:spcAft>
              <a:defRPr sz="3400">
                <a:solidFill>
                  <a:schemeClr val="tx1"/>
                </a:solidFill>
                <a:latin typeface="Arial" charset="0"/>
              </a:defRPr>
            </a:lvl7pPr>
            <a:lvl8pPr marL="3429000" indent="-228600" algn="ctr" eaLnBrk="0" fontAlgn="base" hangingPunct="0">
              <a:spcBef>
                <a:spcPct val="0"/>
              </a:spcBef>
              <a:spcAft>
                <a:spcPct val="0"/>
              </a:spcAft>
              <a:defRPr sz="3400">
                <a:solidFill>
                  <a:schemeClr val="tx1"/>
                </a:solidFill>
                <a:latin typeface="Arial" charset="0"/>
              </a:defRPr>
            </a:lvl8pPr>
            <a:lvl9pPr marL="3886200" indent="-228600" algn="ctr" eaLnBrk="0" fontAlgn="base" hangingPunct="0">
              <a:spcBef>
                <a:spcPct val="0"/>
              </a:spcBef>
              <a:spcAft>
                <a:spcPct val="0"/>
              </a:spcAft>
              <a:defRPr sz="3400">
                <a:solidFill>
                  <a:schemeClr val="tx1"/>
                </a:solidFill>
                <a:latin typeface="Arial" charset="0"/>
              </a:defRPr>
            </a:lvl9pPr>
          </a:lstStyle>
          <a:p>
            <a:pPr marL="457200" lvl="1" indent="0" algn="l" eaLnBrk="1" fontAlgn="auto" hangingPunct="1">
              <a:spcBef>
                <a:spcPts val="0"/>
              </a:spcBef>
              <a:spcAft>
                <a:spcPts val="0"/>
              </a:spcAft>
              <a:buClr>
                <a:schemeClr val="bg2"/>
              </a:buClr>
              <a:defRPr/>
            </a:pPr>
            <a:r>
              <a:rPr lang="en-US" altLang="en-US" sz="2400" b="1" kern="0" dirty="0">
                <a:solidFill>
                  <a:sysClr val="windowText" lastClr="000000"/>
                </a:solidFill>
              </a:rPr>
              <a:t>Patient Related</a:t>
            </a:r>
            <a:endParaRPr lang="en-US" altLang="en-US" sz="1800" b="1" kern="0" dirty="0">
              <a:solidFill>
                <a:sysClr val="windowText" lastClr="000000"/>
              </a:solidFill>
            </a:endParaRPr>
          </a:p>
          <a:p>
            <a:pPr marL="914400" lvl="2" indent="-342900" algn="l" eaLnBrk="1" hangingPunct="1">
              <a:spcBef>
                <a:spcPts val="600"/>
              </a:spcBef>
              <a:spcAft>
                <a:spcPts val="200"/>
              </a:spcAft>
              <a:buClr>
                <a:schemeClr val="bg2"/>
              </a:buClr>
              <a:buFont typeface="Wingdings" charset="2"/>
              <a:buChar char="§"/>
              <a:defRPr/>
            </a:pPr>
            <a:r>
              <a:rPr lang="en-US" altLang="en-US" sz="2400" kern="0" dirty="0"/>
              <a:t>Contributing factors: (70% of all cases)</a:t>
            </a:r>
          </a:p>
          <a:p>
            <a:pPr marL="1714500" lvl="4" algn="l" eaLnBrk="1" hangingPunct="1">
              <a:spcBef>
                <a:spcPts val="600"/>
              </a:spcBef>
              <a:spcAft>
                <a:spcPts val="200"/>
              </a:spcAft>
              <a:buClr>
                <a:schemeClr val="bg2"/>
              </a:buClr>
              <a:buFont typeface="Wingdings" charset="2"/>
              <a:buChar char="§"/>
              <a:defRPr/>
            </a:pPr>
            <a:r>
              <a:rPr lang="en-US" altLang="en-US" sz="2000" kern="0" dirty="0">
                <a:solidFill>
                  <a:sysClr val="windowText" lastClr="000000"/>
                </a:solidFill>
              </a:rPr>
              <a:t>Presence of underlying medical conditions (64%)</a:t>
            </a:r>
          </a:p>
          <a:p>
            <a:pPr marL="1714500" lvl="4" algn="l" eaLnBrk="1" hangingPunct="1">
              <a:spcBef>
                <a:spcPts val="600"/>
              </a:spcBef>
              <a:spcAft>
                <a:spcPts val="200"/>
              </a:spcAft>
              <a:buClr>
                <a:schemeClr val="bg2"/>
              </a:buClr>
              <a:buFont typeface="Wingdings" charset="2"/>
              <a:buChar char="§"/>
              <a:defRPr/>
            </a:pPr>
            <a:r>
              <a:rPr lang="en-US" altLang="en-US" sz="2000" kern="0" dirty="0">
                <a:solidFill>
                  <a:sysClr val="windowText" lastClr="000000"/>
                </a:solidFill>
              </a:rPr>
              <a:t>Obesity (31%)</a:t>
            </a:r>
          </a:p>
          <a:p>
            <a:pPr marL="1714500" lvl="4" algn="l" eaLnBrk="1" hangingPunct="1">
              <a:spcBef>
                <a:spcPts val="600"/>
              </a:spcBef>
              <a:spcAft>
                <a:spcPts val="200"/>
              </a:spcAft>
              <a:buClr>
                <a:schemeClr val="bg2"/>
              </a:buClr>
              <a:buFont typeface="Wingdings" charset="2"/>
              <a:buChar char="§"/>
              <a:defRPr/>
            </a:pPr>
            <a:r>
              <a:rPr lang="en-US" altLang="en-US" sz="2000" kern="0" dirty="0">
                <a:solidFill>
                  <a:srgbClr val="000000"/>
                </a:solidFill>
              </a:rPr>
              <a:t>Delays in seeking care (31%)</a:t>
            </a:r>
          </a:p>
          <a:p>
            <a:pPr marL="1714500" lvl="4" algn="l" eaLnBrk="1" hangingPunct="1">
              <a:spcBef>
                <a:spcPts val="600"/>
              </a:spcBef>
              <a:spcAft>
                <a:spcPts val="200"/>
              </a:spcAft>
              <a:buClr>
                <a:schemeClr val="bg2"/>
              </a:buClr>
              <a:buFont typeface="Wingdings" charset="2"/>
              <a:buChar char="§"/>
              <a:defRPr/>
            </a:pPr>
            <a:r>
              <a:rPr lang="en-US" altLang="en-US" sz="2000" kern="0" dirty="0">
                <a:solidFill>
                  <a:srgbClr val="000000"/>
                </a:solidFill>
              </a:rPr>
              <a:t>Lack of recognition of CVD symptoms (22%)</a:t>
            </a:r>
          </a:p>
          <a:p>
            <a:pPr marL="914400" lvl="2" indent="-342900" algn="l" eaLnBrk="1" hangingPunct="1">
              <a:spcBef>
                <a:spcPts val="600"/>
              </a:spcBef>
              <a:spcAft>
                <a:spcPts val="200"/>
              </a:spcAft>
              <a:buClr>
                <a:schemeClr val="bg2"/>
              </a:buClr>
              <a:buFont typeface="Wingdings" charset="2"/>
              <a:buChar char="§"/>
              <a:defRPr/>
            </a:pPr>
            <a:r>
              <a:rPr lang="en-US" altLang="en-US" sz="2400" kern="0" dirty="0"/>
              <a:t>Quality improvement opportunities</a:t>
            </a:r>
          </a:p>
          <a:p>
            <a:pPr marL="1714500" lvl="4" algn="l" eaLnBrk="1" hangingPunct="1">
              <a:spcBef>
                <a:spcPts val="600"/>
              </a:spcBef>
              <a:spcAft>
                <a:spcPts val="200"/>
              </a:spcAft>
              <a:buClr>
                <a:schemeClr val="bg2"/>
              </a:buClr>
              <a:buFont typeface="Wingdings" charset="2"/>
              <a:buChar char="§"/>
              <a:defRPr/>
            </a:pPr>
            <a:r>
              <a:rPr lang="en-US" altLang="en-US" sz="2000" kern="0" dirty="0">
                <a:solidFill>
                  <a:srgbClr val="000000"/>
                </a:solidFill>
              </a:rPr>
              <a:t>Education around when to seek care for worrisome symptoms</a:t>
            </a:r>
          </a:p>
          <a:p>
            <a:pPr marL="1714500" lvl="4" algn="l" eaLnBrk="1" hangingPunct="1">
              <a:spcBef>
                <a:spcPts val="600"/>
              </a:spcBef>
              <a:spcAft>
                <a:spcPts val="200"/>
              </a:spcAft>
              <a:buClr>
                <a:schemeClr val="bg2"/>
              </a:buClr>
              <a:buFont typeface="Wingdings" charset="2"/>
              <a:buChar char="§"/>
              <a:defRPr/>
            </a:pPr>
            <a:r>
              <a:rPr lang="en-US" altLang="en-US" sz="2000" kern="0" dirty="0">
                <a:solidFill>
                  <a:srgbClr val="000000"/>
                </a:solidFill>
              </a:rPr>
              <a:t>Support for improving modifiable risk factors, such as attaining healthier weight and discontinuing drug use</a:t>
            </a:r>
            <a:endParaRPr lang="en-US" altLang="en-US" sz="2000" kern="0" dirty="0">
              <a:solidFill>
                <a:sysClr val="windowText" lastClr="000000"/>
              </a:solidFill>
            </a:endParaRPr>
          </a:p>
        </p:txBody>
      </p:sp>
      <p:sp>
        <p:nvSpPr>
          <p:cNvPr id="5" name="Rectangle 4"/>
          <p:cNvSpPr/>
          <p:nvPr/>
        </p:nvSpPr>
        <p:spPr>
          <a:xfrm>
            <a:off x="0" y="6244649"/>
            <a:ext cx="8991599"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
        <p:nvSpPr>
          <p:cNvPr id="8" name="Title 1"/>
          <p:cNvSpPr>
            <a:spLocks noGrp="1"/>
          </p:cNvSpPr>
          <p:nvPr>
            <p:ph type="title"/>
          </p:nvPr>
        </p:nvSpPr>
        <p:spPr>
          <a:xfrm>
            <a:off x="76200" y="609600"/>
            <a:ext cx="9067800" cy="914400"/>
          </a:xfrm>
        </p:spPr>
        <p:txBody>
          <a:bodyPr>
            <a:noAutofit/>
          </a:bodyPr>
          <a:lstStyle/>
          <a:p>
            <a:pPr algn="ctr">
              <a:defRPr/>
            </a:pPr>
            <a:r>
              <a:rPr lang="en-US" sz="2800" dirty="0">
                <a:solidFill>
                  <a:prstClr val="black"/>
                </a:solidFill>
              </a:rPr>
              <a:t>CA-PAMR Findings</a:t>
            </a:r>
            <a:br>
              <a:rPr lang="en-US" sz="2800" dirty="0">
                <a:solidFill>
                  <a:prstClr val="black"/>
                </a:solidFill>
              </a:rPr>
            </a:br>
            <a:r>
              <a:rPr lang="en-US" sz="2800" dirty="0">
                <a:solidFill>
                  <a:prstClr val="black"/>
                </a:solidFill>
              </a:rPr>
              <a:t>Contributing Factors &amp; Quality Improvement Opportunities (2002-2006) for CVD</a:t>
            </a:r>
            <a:r>
              <a:rPr lang="en-US" altLang="en-US" sz="2800" dirty="0">
                <a:solidFill>
                  <a:prstClr val="black"/>
                </a:solidFill>
              </a:rPr>
              <a:t> </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037"/>
          <p:cNvSpPr txBox="1">
            <a:spLocks noChangeArrowheads="1"/>
          </p:cNvSpPr>
          <p:nvPr/>
        </p:nvSpPr>
        <p:spPr bwMode="auto">
          <a:xfrm>
            <a:off x="304800" y="2590800"/>
            <a:ext cx="8534400" cy="1815882"/>
          </a:xfrm>
          <a:prstGeom prst="rect">
            <a:avLst/>
          </a:prstGeom>
          <a:noFill/>
          <a:ln w="1587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3400">
                <a:solidFill>
                  <a:schemeClr val="tx1"/>
                </a:solidFill>
                <a:latin typeface="Arial" charset="0"/>
              </a:defRPr>
            </a:lvl1pPr>
            <a:lvl2pPr marL="1028700" indent="-57150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0"/>
              </a:spcBef>
              <a:spcAft>
                <a:spcPct val="0"/>
              </a:spcAft>
              <a:defRPr sz="3400">
                <a:solidFill>
                  <a:schemeClr val="tx1"/>
                </a:solidFill>
                <a:latin typeface="Arial" charset="0"/>
              </a:defRPr>
            </a:lvl6pPr>
            <a:lvl7pPr marL="2971800" indent="-228600" algn="ctr" eaLnBrk="0" fontAlgn="base" hangingPunct="0">
              <a:spcBef>
                <a:spcPct val="0"/>
              </a:spcBef>
              <a:spcAft>
                <a:spcPct val="0"/>
              </a:spcAft>
              <a:defRPr sz="3400">
                <a:solidFill>
                  <a:schemeClr val="tx1"/>
                </a:solidFill>
                <a:latin typeface="Arial" charset="0"/>
              </a:defRPr>
            </a:lvl7pPr>
            <a:lvl8pPr marL="3429000" indent="-228600" algn="ctr" eaLnBrk="0" fontAlgn="base" hangingPunct="0">
              <a:spcBef>
                <a:spcPct val="0"/>
              </a:spcBef>
              <a:spcAft>
                <a:spcPct val="0"/>
              </a:spcAft>
              <a:defRPr sz="3400">
                <a:solidFill>
                  <a:schemeClr val="tx1"/>
                </a:solidFill>
                <a:latin typeface="Arial" charset="0"/>
              </a:defRPr>
            </a:lvl8pPr>
            <a:lvl9pPr marL="3886200" indent="-228600" algn="ctr" eaLnBrk="0" fontAlgn="base" hangingPunct="0">
              <a:spcBef>
                <a:spcPct val="0"/>
              </a:spcBef>
              <a:spcAft>
                <a:spcPct val="0"/>
              </a:spcAft>
              <a:defRPr sz="3400">
                <a:solidFill>
                  <a:schemeClr val="tx1"/>
                </a:solidFill>
                <a:latin typeface="Arial" charset="0"/>
              </a:defRPr>
            </a:lvl9pPr>
          </a:lstStyle>
          <a:p>
            <a:pPr marL="457200" lvl="1" indent="0" eaLnBrk="1" fontAlgn="auto" hangingPunct="1">
              <a:spcAft>
                <a:spcPts val="0"/>
              </a:spcAft>
              <a:buClr>
                <a:srgbClr val="35436A"/>
              </a:buClr>
              <a:defRPr/>
            </a:pPr>
            <a:r>
              <a:rPr lang="en-US" altLang="en-US" sz="2800" b="1" kern="0" dirty="0"/>
              <a:t>24%</a:t>
            </a:r>
            <a:r>
              <a:rPr lang="en-US" altLang="en-US" sz="2800" kern="0" dirty="0"/>
              <a:t> </a:t>
            </a:r>
            <a:r>
              <a:rPr lang="en-US" altLang="en-US" sz="2800" kern="0" dirty="0">
                <a:solidFill>
                  <a:sysClr val="windowText" lastClr="000000"/>
                </a:solidFill>
              </a:rPr>
              <a:t>of ALL CVD pregnancy-related deaths</a:t>
            </a:r>
          </a:p>
          <a:p>
            <a:pPr marL="457200" lvl="1" indent="0" eaLnBrk="1" fontAlgn="auto" hangingPunct="1">
              <a:spcAft>
                <a:spcPts val="0"/>
              </a:spcAft>
              <a:buClr>
                <a:srgbClr val="35436A"/>
              </a:buClr>
              <a:defRPr/>
            </a:pPr>
            <a:r>
              <a:rPr lang="en-US" altLang="en-US" sz="2800" kern="0" dirty="0">
                <a:solidFill>
                  <a:sysClr val="windowText" lastClr="000000"/>
                </a:solidFill>
              </a:rPr>
              <a:t>(and 31% of cardiomyopathy deaths)</a:t>
            </a:r>
          </a:p>
          <a:p>
            <a:pPr marL="457200" lvl="1" indent="0" eaLnBrk="1" fontAlgn="auto" hangingPunct="1">
              <a:spcAft>
                <a:spcPts val="0"/>
              </a:spcAft>
              <a:buClr>
                <a:srgbClr val="35436A"/>
              </a:buClr>
              <a:defRPr/>
            </a:pPr>
            <a:r>
              <a:rPr lang="en-US" altLang="en-US" sz="2800" kern="0" dirty="0">
                <a:solidFill>
                  <a:sysClr val="windowText" lastClr="000000"/>
                </a:solidFill>
              </a:rPr>
              <a:t> were determined to be </a:t>
            </a:r>
          </a:p>
          <a:p>
            <a:pPr marL="457200" lvl="1" indent="0" eaLnBrk="1" fontAlgn="auto" hangingPunct="1">
              <a:spcAft>
                <a:spcPts val="0"/>
              </a:spcAft>
              <a:buClr>
                <a:srgbClr val="35436A"/>
              </a:buClr>
              <a:defRPr/>
            </a:pPr>
            <a:r>
              <a:rPr lang="en-US" altLang="en-US" sz="2800" b="1" kern="0" dirty="0"/>
              <a:t>potentially preventable </a:t>
            </a:r>
          </a:p>
        </p:txBody>
      </p:sp>
      <p:sp>
        <p:nvSpPr>
          <p:cNvPr id="5" name="Rectangle 4"/>
          <p:cNvSpPr/>
          <p:nvPr/>
        </p:nvSpPr>
        <p:spPr>
          <a:xfrm>
            <a:off x="4762" y="6096000"/>
            <a:ext cx="8986838"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
        <p:nvSpPr>
          <p:cNvPr id="4" name="Title 3"/>
          <p:cNvSpPr>
            <a:spLocks noGrp="1"/>
          </p:cNvSpPr>
          <p:nvPr>
            <p:ph type="title"/>
          </p:nvPr>
        </p:nvSpPr>
        <p:spPr/>
        <p:txBody>
          <a:bodyPr>
            <a:normAutofit fontScale="90000"/>
          </a:bodyPr>
          <a:lstStyle/>
          <a:p>
            <a:pPr algn="ctr"/>
            <a:r>
              <a:rPr lang="en-US" sz="2800" dirty="0"/>
              <a:t>CA-PAMR Findings</a:t>
            </a:r>
            <a:br>
              <a:rPr lang="en-US" sz="2800" dirty="0"/>
            </a:br>
            <a:r>
              <a:rPr lang="en-US" sz="2800" dirty="0"/>
              <a:t>Preventability</a:t>
            </a:r>
            <a:br>
              <a:rPr lang="en-US" sz="2800" dirty="0"/>
            </a:br>
            <a:r>
              <a:rPr lang="en-US" sz="2800" dirty="0"/>
              <a:t>2002-2006</a:t>
            </a:r>
            <a:br>
              <a:rPr lang="en-US" sz="2800" dirty="0"/>
            </a:b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533400" y="1676400"/>
            <a:ext cx="8458200" cy="4724400"/>
          </a:xfrm>
          <a:prstGeom prst="rect">
            <a:avLst/>
          </a:prstGeom>
        </p:spPr>
        <p:txBody>
          <a:bodyPr>
            <a:normAutofit/>
          </a:bodyPr>
          <a:lstStyle>
            <a:lvl1pPr marL="342900" indent="-342900" algn="l" defTabSz="914400" rtl="0" eaLnBrk="1" latinLnBrk="0" hangingPunct="1">
              <a:spcBef>
                <a:spcPct val="20000"/>
              </a:spcBef>
              <a:buClr>
                <a:schemeClr val="accent6">
                  <a:lumMod val="75000"/>
                </a:schemeClr>
              </a:buClr>
              <a:buFont typeface="Wingdings" pitchFamily="2" charset="2"/>
              <a:buChar char="v"/>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bg2"/>
              </a:buClr>
              <a:buNone/>
              <a:defRPr/>
            </a:pPr>
            <a:r>
              <a:rPr lang="en-US" sz="2800" b="0" dirty="0">
                <a:latin typeface="Arial" pitchFamily="34" charset="0"/>
                <a:cs typeface="Arial" pitchFamily="34" charset="0"/>
              </a:rPr>
              <a:t>Cardiovascular disease was the leading cause of pregnancy-related mortality in California </a:t>
            </a:r>
            <a:r>
              <a:rPr lang="en-US" sz="2400" b="0" dirty="0">
                <a:latin typeface="Arial" pitchFamily="34" charset="0"/>
                <a:cs typeface="Arial" pitchFamily="34" charset="0"/>
              </a:rPr>
              <a:t>(2002-2006).</a:t>
            </a:r>
          </a:p>
          <a:p>
            <a:pPr lvl="1">
              <a:buClr>
                <a:schemeClr val="bg2"/>
              </a:buClr>
              <a:buFont typeface="Wingdings" charset="2"/>
              <a:buChar char="§"/>
              <a:defRPr/>
            </a:pPr>
            <a:r>
              <a:rPr lang="en-US" sz="2400" b="0" dirty="0">
                <a:latin typeface="Arial" pitchFamily="34" charset="0"/>
                <a:cs typeface="Arial" pitchFamily="34" charset="0"/>
              </a:rPr>
              <a:t>Dilated cardiomyopathy was the most common form of CVD, comprising 45% of all deaths</a:t>
            </a:r>
          </a:p>
          <a:p>
            <a:pPr lvl="1">
              <a:buClr>
                <a:schemeClr val="bg2"/>
              </a:buClr>
              <a:buFont typeface="Wingdings" charset="2"/>
              <a:buChar char="§"/>
              <a:defRPr/>
            </a:pPr>
            <a:r>
              <a:rPr lang="en-US" sz="2400" b="0" dirty="0">
                <a:latin typeface="Arial" pitchFamily="34" charset="0"/>
                <a:cs typeface="Arial" pitchFamily="34" charset="0"/>
              </a:rPr>
              <a:t>Peripartum cardiomyopathy accounts for </a:t>
            </a:r>
          </a:p>
          <a:p>
            <a:pPr lvl="2">
              <a:buClr>
                <a:schemeClr val="bg2"/>
              </a:buClr>
              <a:buFont typeface="Wingdings" charset="2"/>
              <a:buChar char="§"/>
              <a:defRPr/>
            </a:pPr>
            <a:r>
              <a:rPr lang="en-US" sz="2000" b="0" dirty="0">
                <a:latin typeface="Arial" pitchFamily="34" charset="0"/>
                <a:cs typeface="Arial" pitchFamily="34" charset="0"/>
              </a:rPr>
              <a:t>23% of all CVD pregnancy-related deaths</a:t>
            </a:r>
          </a:p>
          <a:p>
            <a:pPr lvl="2">
              <a:buClr>
                <a:schemeClr val="bg2"/>
              </a:buClr>
              <a:buFont typeface="Wingdings" charset="2"/>
              <a:buChar char="§"/>
              <a:defRPr/>
            </a:pPr>
            <a:r>
              <a:rPr lang="en-US" sz="2000" b="0" dirty="0">
                <a:latin typeface="Arial" pitchFamily="34" charset="0"/>
                <a:cs typeface="Arial" pitchFamily="34" charset="0"/>
              </a:rPr>
              <a:t>52% of dilated cardiomyopathy deaths</a:t>
            </a:r>
          </a:p>
          <a:p>
            <a:pPr lvl="1">
              <a:buClr>
                <a:schemeClr val="bg2"/>
              </a:buClr>
              <a:buFont typeface="Wingdings" charset="2"/>
              <a:buChar char="§"/>
              <a:defRPr/>
            </a:pPr>
            <a:r>
              <a:rPr lang="en-US" sz="2400" b="0" dirty="0">
                <a:latin typeface="Arial" pitchFamily="34" charset="0"/>
                <a:cs typeface="Arial" pitchFamily="34" charset="0"/>
              </a:rPr>
              <a:t>Major risk factors for cardiomyopathy were low income, substance abuse, African-American race, obesity, and pregnancy-related hypertension/preeclampsia.</a:t>
            </a:r>
          </a:p>
          <a:p>
            <a:pPr>
              <a:buFont typeface="Wingdings" pitchFamily="2" charset="2"/>
              <a:buNone/>
              <a:defRPr/>
            </a:pPr>
            <a:endParaRPr lang="en-US" sz="2000" dirty="0">
              <a:latin typeface="Arial" pitchFamily="34" charset="0"/>
              <a:cs typeface="Arial" pitchFamily="34" charset="0"/>
            </a:endParaRPr>
          </a:p>
        </p:txBody>
      </p:sp>
      <p:sp>
        <p:nvSpPr>
          <p:cNvPr id="4" name="Rectangle 3"/>
          <p:cNvSpPr/>
          <p:nvPr/>
        </p:nvSpPr>
        <p:spPr>
          <a:xfrm>
            <a:off x="0" y="6216134"/>
            <a:ext cx="89916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
        <p:nvSpPr>
          <p:cNvPr id="2" name="Title 1"/>
          <p:cNvSpPr>
            <a:spLocks noGrp="1"/>
          </p:cNvSpPr>
          <p:nvPr>
            <p:ph type="title"/>
          </p:nvPr>
        </p:nvSpPr>
        <p:spPr>
          <a:xfrm>
            <a:off x="1728788" y="785812"/>
            <a:ext cx="5205412" cy="914400"/>
          </a:xfrm>
        </p:spPr>
        <p:txBody>
          <a:bodyPr/>
          <a:lstStyle/>
          <a:p>
            <a:r>
              <a:rPr lang="en-US" sz="3600" dirty="0"/>
              <a:t>CA-PAMR Conclusions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696200" cy="685800"/>
          </a:xfrm>
        </p:spPr>
        <p:txBody>
          <a:bodyPr>
            <a:normAutofit/>
          </a:bodyPr>
          <a:lstStyle/>
          <a:p>
            <a:pPr lvl="1" algn="ctr">
              <a:defRPr/>
            </a:pPr>
            <a:r>
              <a:rPr lang="en-US" altLang="en-US" sz="3600" dirty="0">
                <a:solidFill>
                  <a:srgbClr val="000000"/>
                </a:solidFill>
                <a:ea typeface="MS PGothic" pitchFamily="34" charset="-128"/>
              </a:rPr>
              <a:t>CA-PAMR Conclusions</a:t>
            </a:r>
            <a:endParaRPr lang="en-US" sz="2800" dirty="0"/>
          </a:p>
        </p:txBody>
      </p:sp>
      <p:sp>
        <p:nvSpPr>
          <p:cNvPr id="9" name="Content Placeholder 3"/>
          <p:cNvSpPr txBox="1">
            <a:spLocks/>
          </p:cNvSpPr>
          <p:nvPr/>
        </p:nvSpPr>
        <p:spPr>
          <a:xfrm>
            <a:off x="495300" y="1301262"/>
            <a:ext cx="8153400" cy="5105400"/>
          </a:xfrm>
          <a:prstGeom prst="rect">
            <a:avLst/>
          </a:prstGeom>
        </p:spPr>
        <p:txBody>
          <a:bodyPr>
            <a:normAutofit/>
          </a:bodyPr>
          <a:lstStyle>
            <a:lvl1pPr marL="342900" indent="-342900" algn="l" defTabSz="914400" rtl="0" eaLnBrk="1" latinLnBrk="0" hangingPunct="1">
              <a:spcBef>
                <a:spcPct val="20000"/>
              </a:spcBef>
              <a:buClr>
                <a:schemeClr val="accent6">
                  <a:lumMod val="75000"/>
                </a:schemeClr>
              </a:buClr>
              <a:buFont typeface="Wingdings" pitchFamily="2" charset="2"/>
              <a:buChar char="v"/>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576"/>
              </a:spcBef>
              <a:buClr>
                <a:schemeClr val="bg2"/>
              </a:buClr>
              <a:buFont typeface="Wingdings" charset="2"/>
              <a:buChar char="§"/>
            </a:pPr>
            <a:r>
              <a:rPr lang="en-US" sz="2400" b="0" dirty="0"/>
              <a:t>Signs and symptoms of normal pregnancy / postpartum may mimic cardiac disease, but should be interpreted with caution when severe and occur in the presence of vital sign abnormalities and underlying risk factors.</a:t>
            </a:r>
          </a:p>
          <a:p>
            <a:pPr marL="0" indent="0">
              <a:lnSpc>
                <a:spcPct val="110000"/>
              </a:lnSpc>
              <a:spcBef>
                <a:spcPts val="576"/>
              </a:spcBef>
              <a:buClr>
                <a:schemeClr val="bg2"/>
              </a:buClr>
              <a:buNone/>
            </a:pPr>
            <a:endParaRPr lang="en-US" sz="1000" b="0" dirty="0">
              <a:cs typeface="Arial" pitchFamily="34" charset="0"/>
            </a:endParaRPr>
          </a:p>
          <a:p>
            <a:pPr>
              <a:lnSpc>
                <a:spcPct val="110000"/>
              </a:lnSpc>
              <a:spcBef>
                <a:spcPts val="576"/>
              </a:spcBef>
              <a:buClr>
                <a:schemeClr val="bg2"/>
              </a:buClr>
              <a:buFont typeface="Wingdings" charset="2"/>
              <a:buChar char="§"/>
            </a:pPr>
            <a:r>
              <a:rPr lang="en-US" sz="2400" b="0" dirty="0">
                <a:cs typeface="Arial" pitchFamily="34" charset="0"/>
              </a:rPr>
              <a:t>Most CVD was not diagnosed until after the women gave birth or had died.</a:t>
            </a:r>
          </a:p>
          <a:p>
            <a:pPr marL="0" indent="0">
              <a:lnSpc>
                <a:spcPct val="110000"/>
              </a:lnSpc>
              <a:spcBef>
                <a:spcPts val="576"/>
              </a:spcBef>
              <a:buClr>
                <a:schemeClr val="bg2"/>
              </a:buClr>
              <a:buNone/>
            </a:pPr>
            <a:endParaRPr lang="en-US" sz="1000" b="0" dirty="0"/>
          </a:p>
          <a:p>
            <a:pPr>
              <a:lnSpc>
                <a:spcPct val="110000"/>
              </a:lnSpc>
              <a:spcBef>
                <a:spcPts val="576"/>
              </a:spcBef>
              <a:buClr>
                <a:schemeClr val="bg2"/>
              </a:buClr>
              <a:buFont typeface="Wingdings" charset="2"/>
              <a:buChar char="§"/>
            </a:pPr>
            <a:r>
              <a:rPr lang="en-US" sz="2400" b="0" dirty="0"/>
              <a:t>Increased awareness and index of suspicion for potential cardiovascular disease diagnosis, preconception counseling, and referral to higher level of care may help prevent adverse maternal outcomes.</a:t>
            </a:r>
          </a:p>
        </p:txBody>
      </p:sp>
      <p:sp>
        <p:nvSpPr>
          <p:cNvPr id="5" name="Rectangle 4"/>
          <p:cNvSpPr/>
          <p:nvPr/>
        </p:nvSpPr>
        <p:spPr>
          <a:xfrm>
            <a:off x="0" y="6165775"/>
            <a:ext cx="89154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305800" cy="609600"/>
          </a:xfrm>
        </p:spPr>
        <p:txBody>
          <a:bodyPr>
            <a:noAutofit/>
          </a:bodyPr>
          <a:lstStyle/>
          <a:p>
            <a:pPr algn="ctr">
              <a:defRPr/>
            </a:pPr>
            <a:r>
              <a:rPr lang="en-US" sz="3200" dirty="0"/>
              <a:t>Cardiovascular Disease in Pregnancy and Postpartum </a:t>
            </a:r>
            <a:r>
              <a:rPr lang="en-US" altLang="en-US" sz="3200" dirty="0">
                <a:solidFill>
                  <a:srgbClr val="000000"/>
                </a:solidFill>
                <a:ea typeface="MS PGothic" pitchFamily="34" charset="-128"/>
              </a:rPr>
              <a:t>Task Force</a:t>
            </a:r>
            <a:endParaRPr lang="en-US" dirty="0"/>
          </a:p>
        </p:txBody>
      </p:sp>
      <p:sp>
        <p:nvSpPr>
          <p:cNvPr id="3" name="Content Placeholder 2"/>
          <p:cNvSpPr>
            <a:spLocks noGrp="1"/>
          </p:cNvSpPr>
          <p:nvPr>
            <p:ph idx="1"/>
          </p:nvPr>
        </p:nvSpPr>
        <p:spPr>
          <a:xfrm>
            <a:off x="1905000" y="1734735"/>
            <a:ext cx="6248400" cy="777875"/>
          </a:xfrm>
        </p:spPr>
        <p:txBody>
          <a:bodyPr>
            <a:noAutofit/>
          </a:bodyPr>
          <a:lstStyle/>
          <a:p>
            <a:pPr marL="0" indent="0">
              <a:spcBef>
                <a:spcPct val="0"/>
              </a:spcBef>
              <a:buClrTx/>
              <a:buNone/>
              <a:defRPr/>
            </a:pPr>
            <a:r>
              <a:rPr lang="en-US" altLang="en-US" sz="1800" b="1" dirty="0">
                <a:solidFill>
                  <a:srgbClr val="000000"/>
                </a:solidFill>
              </a:rPr>
              <a:t>Chair:  		Afshan Hameed MD</a:t>
            </a:r>
            <a:r>
              <a:rPr lang="en-US" sz="1800" dirty="0">
                <a:latin typeface="Arial" panose="020B0604020202020204" pitchFamily="34" charset="0"/>
                <a:ea typeface="ＭＳ Ｐゴシック" pitchFamily="-106" charset="-128"/>
                <a:cs typeface="Arial" panose="020B0604020202020204" pitchFamily="34" charset="0"/>
              </a:rPr>
              <a:t>—</a:t>
            </a:r>
            <a:r>
              <a:rPr lang="en-US" altLang="en-US" sz="1800" b="1" dirty="0">
                <a:solidFill>
                  <a:srgbClr val="000000"/>
                </a:solidFill>
              </a:rPr>
              <a:t>UC Irvine </a:t>
            </a:r>
          </a:p>
          <a:p>
            <a:pPr marL="0" indent="0">
              <a:spcBef>
                <a:spcPct val="0"/>
              </a:spcBef>
              <a:buClrTx/>
              <a:buNone/>
              <a:defRPr/>
            </a:pPr>
            <a:r>
              <a:rPr lang="en-US" altLang="en-US" sz="1800" b="1" dirty="0">
                <a:solidFill>
                  <a:srgbClr val="000000"/>
                </a:solidFill>
              </a:rPr>
              <a:t>Co-Chair: 	Christine H. Morton PhD</a:t>
            </a:r>
            <a:r>
              <a:rPr lang="en-US" sz="1800" dirty="0">
                <a:latin typeface="Arial" panose="020B0604020202020204" pitchFamily="34" charset="0"/>
                <a:ea typeface="ＭＳ Ｐゴシック" pitchFamily="-106" charset="-128"/>
                <a:cs typeface="Arial" panose="020B0604020202020204" pitchFamily="34" charset="0"/>
              </a:rPr>
              <a:t>—</a:t>
            </a:r>
            <a:r>
              <a:rPr lang="en-US" altLang="en-US" sz="1800" b="1" dirty="0">
                <a:solidFill>
                  <a:srgbClr val="000000"/>
                </a:solidFill>
              </a:rPr>
              <a:t>CMQCC</a:t>
            </a:r>
            <a:endParaRPr lang="en-US" b="1" dirty="0"/>
          </a:p>
        </p:txBody>
      </p:sp>
      <p:sp>
        <p:nvSpPr>
          <p:cNvPr id="6" name="Content Placeholder 2"/>
          <p:cNvSpPr txBox="1">
            <a:spLocks/>
          </p:cNvSpPr>
          <p:nvPr/>
        </p:nvSpPr>
        <p:spPr bwMode="auto">
          <a:xfrm>
            <a:off x="236517" y="2362200"/>
            <a:ext cx="8755083" cy="426919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2"/>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a:lstStyle>
          <a:p>
            <a:pPr marL="0" indent="0">
              <a:buFont typeface="Wingdings" charset="0"/>
              <a:buNone/>
              <a:defRPr/>
            </a:pPr>
            <a:r>
              <a:rPr lang="en-US" sz="1400" b="1" kern="0" dirty="0">
                <a:latin typeface="Arial" panose="020B0604020202020204" pitchFamily="34" charset="0"/>
                <a:ea typeface="ＭＳ Ｐゴシック" pitchFamily="-106" charset="-128"/>
                <a:cs typeface="Arial" panose="020B0604020202020204" pitchFamily="34" charset="0"/>
              </a:rPr>
              <a:t>WRITING GROUP</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Deirdre Anglin MD, MPH—USC</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Julie Arafeh MSN, RN—Stanford</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Alisa Becket—WomenHeart </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Leona Dang-Kilduff, RN, MS, CDE—RPPC </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Elyse Foster, MD—UC San Francisco </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Abha Khandelwal, MD—Stanford</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Elizabeth Lawton, MHS—CDPH/MCAH</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Elliott Main, MD—CMQCC</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Barbara Murphy, MSN, RN—CMQCC</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Monica Sood, MD—Kaiser Walnut Creek </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Maryam Tarsa MD, MAS—UC San Diego</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Lisa Townsend—Sister to Sister</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Jan Trial, EdD, RN, CNM—Memorial Care </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Julie Vasher, DNP, MSN, RNC-OB, CNS-BC</a:t>
            </a:r>
            <a:r>
              <a:rPr lang="en-US" sz="1400" kern="0" dirty="0">
                <a:solidFill>
                  <a:srgbClr val="000000"/>
                </a:solidFill>
                <a:latin typeface="Arial" panose="020B0604020202020204" pitchFamily="34" charset="0"/>
                <a:ea typeface="ＭＳ Ｐゴシック" pitchFamily="-106" charset="-128"/>
                <a:cs typeface="Arial" panose="020B0604020202020204" pitchFamily="34" charset="0"/>
              </a:rPr>
              <a:t>—</a:t>
            </a:r>
            <a:r>
              <a:rPr lang="en-US" sz="1400" kern="0" dirty="0">
                <a:latin typeface="Arial" panose="020B0604020202020204" pitchFamily="34" charset="0"/>
                <a:ea typeface="ＭＳ Ｐゴシック" pitchFamily="-106" charset="-128"/>
                <a:cs typeface="Arial" panose="020B0604020202020204" pitchFamily="34" charset="0"/>
              </a:rPr>
              <a:t>CMQCC</a:t>
            </a:r>
          </a:p>
          <a:p>
            <a:pPr marL="0" indent="0">
              <a:buFont typeface="Wingdings" charset="0"/>
              <a:buNone/>
              <a:defRPr/>
            </a:pPr>
            <a:r>
              <a:rPr lang="en-US" sz="1400" b="1" kern="0" dirty="0">
                <a:latin typeface="Arial" panose="020B0604020202020204" pitchFamily="34" charset="0"/>
                <a:ea typeface="ＭＳ Ｐゴシック" pitchFamily="-106" charset="-128"/>
                <a:cs typeface="Arial" panose="020B0604020202020204" pitchFamily="34" charset="0"/>
              </a:rPr>
              <a:t>REVIEWER GROUP</a:t>
            </a:r>
            <a:endParaRPr lang="en-US" sz="1400" kern="0" dirty="0">
              <a:latin typeface="Arial" panose="020B0604020202020204" pitchFamily="34" charset="0"/>
              <a:ea typeface="ＭＳ Ｐゴシック" pitchFamily="-106" charset="-128"/>
              <a:cs typeface="Arial" panose="020B0604020202020204" pitchFamily="34" charset="0"/>
            </a:endParaRPr>
          </a:p>
          <a:p>
            <a:pPr>
              <a:buFont typeface="Wingdings" charset="0"/>
              <a:buChar char="n"/>
              <a:defRPr/>
            </a:pPr>
            <a:r>
              <a:rPr lang="en-US" sz="1400" kern="0" dirty="0">
                <a:ea typeface="ＭＳ Ｐゴシック" pitchFamily="-106" charset="-128"/>
                <a:cs typeface="Arial" panose="020B0604020202020204" pitchFamily="34" charset="0"/>
              </a:rPr>
              <a:t>Kathleen Belzer, CNM, NP—East Bay Perinatal</a:t>
            </a:r>
          </a:p>
          <a:p>
            <a:pPr>
              <a:buFont typeface="Wingdings" charset="0"/>
              <a:buChar char="n"/>
              <a:defRPr/>
            </a:pPr>
            <a:r>
              <a:rPr lang="en-US" sz="1400" kern="0" dirty="0">
                <a:ea typeface="ＭＳ Ｐゴシック" pitchFamily="-106" charset="-128"/>
                <a:cs typeface="Arial" panose="020B0604020202020204" pitchFamily="34" charset="0"/>
              </a:rPr>
              <a:t>Chloe Bird, PhD—RAND</a:t>
            </a:r>
          </a:p>
          <a:p>
            <a:pPr>
              <a:buFont typeface="Wingdings" charset="0"/>
              <a:buChar char="n"/>
              <a:defRPr/>
            </a:pPr>
            <a:r>
              <a:rPr lang="en-US" sz="1400" kern="0" dirty="0">
                <a:ea typeface="ＭＳ Ｐゴシック" pitchFamily="-106" charset="-128"/>
                <a:cs typeface="Arial" panose="020B0604020202020204" pitchFamily="34" charset="0"/>
              </a:rPr>
              <a:t>Susan Bogar, MSN, CNM—UCLA</a:t>
            </a:r>
          </a:p>
          <a:p>
            <a:pPr>
              <a:defRPr/>
            </a:pPr>
            <a:r>
              <a:rPr lang="en-US" sz="1400" dirty="0"/>
              <a:t>Elisabeth Chicoine, MS, RN, PNP—Sonoma County Department of Health Services</a:t>
            </a:r>
          </a:p>
          <a:p>
            <a:pPr>
              <a:defRPr/>
            </a:pPr>
            <a:r>
              <a:rPr lang="en-US" sz="1400" dirty="0"/>
              <a:t>Karen Clemmer, MN, PHN—Sonoma County Department of Health Services</a:t>
            </a:r>
          </a:p>
          <a:p>
            <a:pPr>
              <a:buFont typeface="Wingdings" charset="0"/>
              <a:buChar char="n"/>
              <a:defRPr/>
            </a:pPr>
            <a:r>
              <a:rPr lang="en-US" sz="1400" dirty="0"/>
              <a:t>Uri Elkayam, MD</a:t>
            </a:r>
            <a:r>
              <a:rPr lang="en-US" sz="1400" kern="0" dirty="0">
                <a:ea typeface="ＭＳ Ｐゴシック" pitchFamily="-106" charset="-128"/>
                <a:cs typeface="Arial" panose="020B0604020202020204" pitchFamily="34" charset="0"/>
              </a:rPr>
              <a:t>—</a:t>
            </a:r>
            <a:r>
              <a:rPr lang="en-US" sz="1400" dirty="0"/>
              <a:t>USC</a:t>
            </a:r>
            <a:endParaRPr lang="en-US" sz="1400" kern="0" dirty="0">
              <a:ea typeface="ＭＳ Ｐゴシック" pitchFamily="-106" charset="-128"/>
              <a:cs typeface="Arial" panose="020B0604020202020204" pitchFamily="34" charset="0"/>
            </a:endParaRPr>
          </a:p>
          <a:p>
            <a:pPr>
              <a:buFont typeface="Wingdings" charset="0"/>
              <a:buChar char="n"/>
              <a:defRPr/>
            </a:pPr>
            <a:r>
              <a:rPr lang="en-US" sz="1400" kern="0" dirty="0">
                <a:ea typeface="ＭＳ Ｐゴシック" pitchFamily="-106" charset="-128"/>
                <a:cs typeface="Arial" panose="020B0604020202020204" pitchFamily="34" charset="0"/>
              </a:rPr>
              <a:t>William (Bill) Gilbert, MD—Sutter Health System Sacramento</a:t>
            </a:r>
          </a:p>
          <a:p>
            <a:pPr>
              <a:buFont typeface="Wingdings" charset="0"/>
              <a:buChar char="n"/>
              <a:defRPr/>
            </a:pPr>
            <a:r>
              <a:rPr lang="en-US" sz="1400" kern="0" dirty="0">
                <a:ea typeface="ＭＳ Ｐゴシック" pitchFamily="-106" charset="-128"/>
                <a:cs typeface="Arial" panose="020B0604020202020204" pitchFamily="34" charset="0"/>
              </a:rPr>
              <a:t>Tipu Khan, MD—California Academy of Family Physicians</a:t>
            </a:r>
          </a:p>
          <a:p>
            <a:pPr>
              <a:buFont typeface="Wingdings" charset="0"/>
              <a:buChar char="n"/>
              <a:defRPr/>
            </a:pPr>
            <a:r>
              <a:rPr lang="en-US" sz="1400" kern="0" dirty="0">
                <a:ea typeface="ＭＳ Ｐゴシック" pitchFamily="-106" charset="-128"/>
                <a:cs typeface="Arial" panose="020B0604020202020204" pitchFamily="34" charset="0"/>
              </a:rPr>
              <a:t>Nathana Lurvey, MD—ACOG IX</a:t>
            </a:r>
          </a:p>
          <a:p>
            <a:pPr>
              <a:buFont typeface="Wingdings" charset="0"/>
              <a:buChar char="n"/>
              <a:defRPr/>
            </a:pPr>
            <a:r>
              <a:rPr lang="en-US" sz="1400" kern="0" dirty="0">
                <a:ea typeface="ＭＳ Ｐゴシック" pitchFamily="-106" charset="-128"/>
                <a:cs typeface="Arial" panose="020B0604020202020204" pitchFamily="34" charset="0"/>
              </a:rPr>
              <a:t>Karen Ramstrom, DO, MSPH—CDPH/ Center for Family Health</a:t>
            </a:r>
          </a:p>
          <a:p>
            <a:pPr>
              <a:buFont typeface="Wingdings" charset="0"/>
              <a:buChar char="n"/>
              <a:defRPr/>
            </a:pPr>
            <a:r>
              <a:rPr lang="en-US" sz="1400" kern="0" dirty="0">
                <a:ea typeface="ＭＳ Ｐゴシック" pitchFamily="-106" charset="-128"/>
                <a:cs typeface="Arial" panose="020B0604020202020204" pitchFamily="34" charset="0"/>
              </a:rPr>
              <a:t>Mari-Paule Thiet, MD—UCSF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4400"/>
            <a:ext cx="8229600" cy="5257800"/>
          </a:xfrm>
        </p:spPr>
        <p:txBody>
          <a:bodyPr/>
          <a:lstStyle/>
          <a:p>
            <a:r>
              <a:rPr lang="en-US" dirty="0"/>
              <a:t>Introduction to the CVD Toolkit</a:t>
            </a:r>
          </a:p>
        </p:txBody>
      </p:sp>
    </p:spTree>
    <p:extLst>
      <p:ext uri="{BB962C8B-B14F-4D97-AF65-F5344CB8AC3E}">
        <p14:creationId xmlns:p14="http://schemas.microsoft.com/office/powerpoint/2010/main" val="942422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7772400" cy="914400"/>
          </a:xfrm>
        </p:spPr>
        <p:txBody>
          <a:bodyPr/>
          <a:lstStyle/>
          <a:p>
            <a:pPr lvl="1" algn="ctr">
              <a:spcBef>
                <a:spcPct val="20000"/>
              </a:spcBef>
              <a:defRPr/>
            </a:pPr>
            <a:r>
              <a:rPr lang="en-US" altLang="en-US" sz="3600">
                <a:solidFill>
                  <a:srgbClr val="000000"/>
                </a:solidFill>
                <a:latin typeface="Arial" panose="020B0604020202020204" pitchFamily="34" charset="0"/>
                <a:ea typeface="MS PGothic" pitchFamily="34" charset="-128"/>
                <a:cs typeface="Arial" panose="020B0604020202020204" pitchFamily="34" charset="0"/>
              </a:rPr>
              <a:t>Rationale for Toolkit</a:t>
            </a:r>
          </a:p>
        </p:txBody>
      </p:sp>
      <p:sp>
        <p:nvSpPr>
          <p:cNvPr id="4" name="Content Placeholder 3"/>
          <p:cNvSpPr>
            <a:spLocks noGrp="1"/>
          </p:cNvSpPr>
          <p:nvPr>
            <p:ph idx="1"/>
          </p:nvPr>
        </p:nvSpPr>
        <p:spPr>
          <a:xfrm>
            <a:off x="381000" y="1143000"/>
            <a:ext cx="8534400" cy="4648200"/>
          </a:xfrm>
        </p:spPr>
        <p:txBody>
          <a:bodyPr>
            <a:normAutofit/>
          </a:bodyPr>
          <a:lstStyle/>
          <a:p>
            <a:pPr marL="0" indent="0">
              <a:buNone/>
              <a:defRPr/>
            </a:pPr>
            <a:r>
              <a:rPr lang="en-US" sz="2800" dirty="0">
                <a:solidFill>
                  <a:srgbClr val="000000"/>
                </a:solidFill>
                <a:ea typeface="MS PGothic" pitchFamily="34" charset="-128"/>
              </a:rPr>
              <a:t>Cardiovascular Disease is</a:t>
            </a:r>
          </a:p>
          <a:p>
            <a:pPr lvl="1">
              <a:buClr>
                <a:schemeClr val="bg2"/>
              </a:buClr>
              <a:buFont typeface="Wingdings" charset="2"/>
              <a:buChar char="§"/>
              <a:defRPr/>
            </a:pPr>
            <a:r>
              <a:rPr lang="en-US" sz="2400" dirty="0">
                <a:solidFill>
                  <a:srgbClr val="000000"/>
                </a:solidFill>
                <a:ea typeface="MS PGothic" pitchFamily="34" charset="-128"/>
              </a:rPr>
              <a:t>the leading cause of maternal mortality in CA and U.S. </a:t>
            </a:r>
          </a:p>
          <a:p>
            <a:pPr lvl="1">
              <a:buClr>
                <a:schemeClr val="bg2"/>
              </a:buClr>
              <a:buFont typeface="Wingdings" charset="2"/>
              <a:buChar char="§"/>
              <a:defRPr/>
            </a:pPr>
            <a:r>
              <a:rPr lang="en-US" sz="2400" dirty="0">
                <a:solidFill>
                  <a:srgbClr val="000000"/>
                </a:solidFill>
                <a:ea typeface="MS PGothic" pitchFamily="34" charset="-128"/>
              </a:rPr>
              <a:t>under-recognized in pregnant or postpartum women</a:t>
            </a:r>
          </a:p>
          <a:p>
            <a:pPr lvl="1">
              <a:buClr>
                <a:schemeClr val="bg2"/>
              </a:buClr>
              <a:buFont typeface="Wingdings" charset="2"/>
              <a:buChar char="§"/>
              <a:defRPr/>
            </a:pPr>
            <a:r>
              <a:rPr lang="en-US" sz="2400" dirty="0">
                <a:solidFill>
                  <a:srgbClr val="000000"/>
                </a:solidFill>
                <a:ea typeface="MS PGothic" pitchFamily="34" charset="-128"/>
              </a:rPr>
              <a:t>higher among African-American women</a:t>
            </a:r>
          </a:p>
          <a:p>
            <a:pPr lvl="1">
              <a:buClr>
                <a:schemeClr val="bg2"/>
              </a:buClr>
              <a:buFont typeface="Wingdings" charset="2"/>
              <a:buChar char="§"/>
              <a:defRPr/>
            </a:pPr>
            <a:endParaRPr lang="en-US" sz="1400" dirty="0">
              <a:solidFill>
                <a:srgbClr val="000000"/>
              </a:solidFill>
              <a:ea typeface="MS PGothic" pitchFamily="34" charset="-128"/>
            </a:endParaRPr>
          </a:p>
          <a:p>
            <a:pPr>
              <a:lnSpc>
                <a:spcPct val="110000"/>
              </a:lnSpc>
              <a:buFont typeface="Wingdings" charset="2"/>
              <a:buChar char="§"/>
              <a:defRPr/>
            </a:pPr>
            <a:r>
              <a:rPr lang="en-US" sz="2200" dirty="0"/>
              <a:t>25% of deaths attributed to cardiovascular disease may have been prevented if the woman’s heart disease had been diagnosed earlier. </a:t>
            </a:r>
          </a:p>
          <a:p>
            <a:pPr marL="0" indent="0">
              <a:lnSpc>
                <a:spcPct val="110000"/>
              </a:lnSpc>
              <a:buNone/>
              <a:defRPr/>
            </a:pPr>
            <a:endParaRPr lang="en-US" sz="1000" dirty="0"/>
          </a:p>
          <a:p>
            <a:pPr>
              <a:lnSpc>
                <a:spcPct val="110000"/>
              </a:lnSpc>
              <a:buFont typeface="Wingdings" charset="2"/>
              <a:buChar char="§"/>
              <a:defRPr/>
            </a:pPr>
            <a:r>
              <a:rPr lang="en-US" sz="2200" dirty="0"/>
              <a:t>Pregnancy is a period of frequent interaction with health care providers and offers an opportunity to detect and treat heart disease, improve pregnancy outcomes, and affect future cardiovascular health. </a:t>
            </a:r>
          </a:p>
        </p:txBody>
      </p:sp>
      <p:sp>
        <p:nvSpPr>
          <p:cNvPr id="2" name="TextBox 1"/>
          <p:cNvSpPr txBox="1"/>
          <p:nvPr/>
        </p:nvSpPr>
        <p:spPr>
          <a:xfrm>
            <a:off x="16565" y="6096000"/>
            <a:ext cx="8915400" cy="369332"/>
          </a:xfrm>
          <a:prstGeom prst="rect">
            <a:avLst/>
          </a:prstGeom>
          <a:noFill/>
        </p:spPr>
        <p:txBody>
          <a:bodyPr wrap="square" rtlCol="0">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Oval 3" descr="Maternal Morbidity and Mortality related to CVD"/>
          <p:cNvSpPr>
            <a:spLocks noChangeArrowheads="1"/>
          </p:cNvSpPr>
          <p:nvPr/>
        </p:nvSpPr>
        <p:spPr bwMode="auto">
          <a:xfrm>
            <a:off x="3735389" y="1893888"/>
            <a:ext cx="2887663" cy="3897312"/>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a:spcBef>
                <a:spcPct val="0"/>
              </a:spcBef>
              <a:buClrTx/>
              <a:buSzTx/>
              <a:buFontTx/>
              <a:buNone/>
            </a:pPr>
            <a:endParaRPr lang="en-US" altLang="x-none" sz="2400"/>
          </a:p>
          <a:p>
            <a:pPr algn="ctr">
              <a:spcBef>
                <a:spcPct val="0"/>
              </a:spcBef>
              <a:buClrTx/>
              <a:buSzTx/>
              <a:buFontTx/>
              <a:buNone/>
            </a:pPr>
            <a:endParaRPr lang="en-US" altLang="x-none" sz="2400"/>
          </a:p>
          <a:p>
            <a:pPr algn="ctr">
              <a:spcBef>
                <a:spcPct val="0"/>
              </a:spcBef>
              <a:buClrTx/>
              <a:buSzTx/>
              <a:buFontTx/>
              <a:buNone/>
            </a:pPr>
            <a:endParaRPr lang="en-US" altLang="x-none" sz="2400"/>
          </a:p>
          <a:p>
            <a:pPr algn="ctr">
              <a:spcBef>
                <a:spcPct val="0"/>
              </a:spcBef>
              <a:buClrTx/>
              <a:buSzTx/>
              <a:buFontTx/>
              <a:buNone/>
            </a:pPr>
            <a:endParaRPr lang="en-US" altLang="x-none" sz="2400"/>
          </a:p>
          <a:p>
            <a:pPr algn="ctr">
              <a:spcBef>
                <a:spcPct val="0"/>
              </a:spcBef>
              <a:buClrTx/>
              <a:buSzTx/>
              <a:buFontTx/>
              <a:buNone/>
            </a:pPr>
            <a:endParaRPr lang="en-US" altLang="x-none" sz="2400" b="1"/>
          </a:p>
          <a:p>
            <a:pPr algn="ctr">
              <a:spcBef>
                <a:spcPct val="0"/>
              </a:spcBef>
              <a:buClrTx/>
              <a:buSzTx/>
              <a:buFontTx/>
              <a:buNone/>
            </a:pPr>
            <a:endParaRPr lang="en-US" altLang="x-none" sz="2400" b="1"/>
          </a:p>
          <a:p>
            <a:pPr algn="ctr">
              <a:spcBef>
                <a:spcPct val="0"/>
              </a:spcBef>
              <a:buClrTx/>
              <a:buSzTx/>
              <a:buFontTx/>
              <a:buNone/>
            </a:pPr>
            <a:endParaRPr lang="en-US" altLang="x-none" sz="2400" b="1"/>
          </a:p>
          <a:p>
            <a:pPr algn="ctr">
              <a:spcBef>
                <a:spcPct val="0"/>
              </a:spcBef>
              <a:buClrTx/>
              <a:buSzTx/>
              <a:buFontTx/>
              <a:buNone/>
            </a:pPr>
            <a:endParaRPr lang="en-US" altLang="x-none" sz="2400"/>
          </a:p>
        </p:txBody>
      </p:sp>
      <p:sp>
        <p:nvSpPr>
          <p:cNvPr id="90114" name="Line 5" title="Descriptive circle"/>
          <p:cNvSpPr>
            <a:spLocks noChangeShapeType="1"/>
          </p:cNvSpPr>
          <p:nvPr/>
        </p:nvSpPr>
        <p:spPr bwMode="auto">
          <a:xfrm>
            <a:off x="6178552" y="5037138"/>
            <a:ext cx="931862"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0115" name="Rectangle 6"/>
          <p:cNvSpPr>
            <a:spLocks noGrp="1" noChangeArrowheads="1"/>
          </p:cNvSpPr>
          <p:nvPr>
            <p:ph type="title"/>
          </p:nvPr>
        </p:nvSpPr>
        <p:spPr>
          <a:xfrm>
            <a:off x="838200" y="533400"/>
            <a:ext cx="6934200" cy="685800"/>
          </a:xfrm>
        </p:spPr>
        <p:txBody>
          <a:bodyPr>
            <a:normAutofit fontScale="90000"/>
          </a:bodyPr>
          <a:lstStyle/>
          <a:p>
            <a:pPr algn="ctr"/>
            <a:r>
              <a:rPr lang="en-US" altLang="x-none" sz="3000">
                <a:solidFill>
                  <a:srgbClr val="000000"/>
                </a:solidFill>
              </a:rPr>
              <a:t>Maternal Morbidity </a:t>
            </a:r>
            <a:r>
              <a:rPr lang="en-US" altLang="x-none" sz="3000" b="1">
                <a:solidFill>
                  <a:srgbClr val="000000"/>
                </a:solidFill>
              </a:rPr>
              <a:t>and</a:t>
            </a:r>
            <a:r>
              <a:rPr lang="en-US" altLang="x-none" sz="3000">
                <a:solidFill>
                  <a:srgbClr val="000000"/>
                </a:solidFill>
              </a:rPr>
              <a:t> Mortality </a:t>
            </a:r>
            <a:br>
              <a:rPr lang="en-US" altLang="x-none" sz="3000">
                <a:solidFill>
                  <a:srgbClr val="000000"/>
                </a:solidFill>
              </a:rPr>
            </a:br>
            <a:r>
              <a:rPr lang="en-US" altLang="x-none" sz="3000">
                <a:solidFill>
                  <a:srgbClr val="000000"/>
                </a:solidFill>
              </a:rPr>
              <a:t>related to CVD</a:t>
            </a:r>
          </a:p>
        </p:txBody>
      </p:sp>
      <p:sp>
        <p:nvSpPr>
          <p:cNvPr id="90116" name="Oval 10" descr="Descriptive circle"/>
          <p:cNvSpPr>
            <a:spLocks noChangeArrowheads="1"/>
          </p:cNvSpPr>
          <p:nvPr/>
        </p:nvSpPr>
        <p:spPr bwMode="auto">
          <a:xfrm>
            <a:off x="4016377" y="2271713"/>
            <a:ext cx="1728787" cy="2328862"/>
          </a:xfrm>
          <a:prstGeom prst="ellipse">
            <a:avLst/>
          </a:prstGeom>
          <a:solidFill>
            <a:srgbClr val="FF9900"/>
          </a:solidFill>
          <a:ln w="9525">
            <a:solidFill>
              <a:schemeClr val="tx1"/>
            </a:solidFill>
            <a:round/>
            <a:headEnd/>
            <a:tailEnd/>
          </a:ln>
        </p:spPr>
        <p:txBody>
          <a:bodyPr wrap="none" anchor="ct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a:spcBef>
                <a:spcPct val="0"/>
              </a:spcBef>
              <a:buClrTx/>
              <a:buSzTx/>
              <a:buFontTx/>
              <a:buNone/>
            </a:pPr>
            <a:endParaRPr lang="en-US" altLang="x-none" sz="2400"/>
          </a:p>
          <a:p>
            <a:pPr algn="ctr">
              <a:spcBef>
                <a:spcPct val="0"/>
              </a:spcBef>
              <a:buClrTx/>
              <a:buSzTx/>
              <a:buFontTx/>
              <a:buNone/>
            </a:pPr>
            <a:endParaRPr lang="en-US" altLang="x-none" sz="2400"/>
          </a:p>
          <a:p>
            <a:pPr algn="ctr">
              <a:spcBef>
                <a:spcPct val="0"/>
              </a:spcBef>
              <a:buClrTx/>
              <a:buSzTx/>
              <a:buFontTx/>
              <a:buNone/>
            </a:pPr>
            <a:endParaRPr lang="en-US" altLang="x-none" sz="2400"/>
          </a:p>
          <a:p>
            <a:pPr algn="ctr">
              <a:spcBef>
                <a:spcPct val="0"/>
              </a:spcBef>
              <a:buClrTx/>
              <a:buSzTx/>
              <a:buFontTx/>
              <a:buNone/>
            </a:pPr>
            <a:endParaRPr lang="en-US" altLang="x-none" sz="2400"/>
          </a:p>
        </p:txBody>
      </p:sp>
      <p:sp>
        <p:nvSpPr>
          <p:cNvPr id="90117" name="Line 12" title="Descriptive circle"/>
          <p:cNvSpPr>
            <a:spLocks noChangeShapeType="1"/>
          </p:cNvSpPr>
          <p:nvPr/>
        </p:nvSpPr>
        <p:spPr bwMode="auto">
          <a:xfrm flipV="1">
            <a:off x="5500689" y="2732088"/>
            <a:ext cx="1277938" cy="479425"/>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0118" name="Oval 16"/>
          <p:cNvSpPr>
            <a:spLocks noChangeArrowheads="1"/>
          </p:cNvSpPr>
          <p:nvPr/>
        </p:nvSpPr>
        <p:spPr bwMode="auto">
          <a:xfrm>
            <a:off x="4806952" y="2116138"/>
            <a:ext cx="762000" cy="722312"/>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a:spcBef>
                <a:spcPct val="0"/>
              </a:spcBef>
              <a:buClrTx/>
              <a:buSzTx/>
              <a:buFontTx/>
              <a:buNone/>
            </a:pPr>
            <a:r>
              <a:rPr lang="en-US" altLang="x-none" sz="2400" b="1"/>
              <a:t>13</a:t>
            </a:r>
          </a:p>
        </p:txBody>
      </p:sp>
      <p:sp>
        <p:nvSpPr>
          <p:cNvPr id="90119" name="Line 17" title="Descriptive circle"/>
          <p:cNvSpPr>
            <a:spLocks noChangeShapeType="1"/>
          </p:cNvSpPr>
          <p:nvPr/>
        </p:nvSpPr>
        <p:spPr bwMode="auto">
          <a:xfrm flipV="1">
            <a:off x="5545140" y="2047874"/>
            <a:ext cx="901700" cy="36671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0120" name="Rectangle 18"/>
          <p:cNvSpPr>
            <a:spLocks noChangeArrowheads="1"/>
          </p:cNvSpPr>
          <p:nvPr/>
        </p:nvSpPr>
        <p:spPr bwMode="auto">
          <a:xfrm>
            <a:off x="5284787" y="1392049"/>
            <a:ext cx="38592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eaLnBrk="1" hangingPunct="1">
              <a:spcBef>
                <a:spcPct val="0"/>
              </a:spcBef>
              <a:buClrTx/>
              <a:buSzTx/>
              <a:buFontTx/>
              <a:buNone/>
            </a:pPr>
            <a:r>
              <a:rPr lang="en-US" altLang="en-US" sz="2400" dirty="0"/>
              <a:t>Maternal Deaths from CVD </a:t>
            </a:r>
            <a:br>
              <a:rPr lang="en-US" altLang="en-US" sz="2400" dirty="0"/>
            </a:br>
            <a:r>
              <a:rPr lang="en-US" altLang="en-US" sz="2400" dirty="0"/>
              <a:t>(2/3 are 2°to PPCM)</a:t>
            </a:r>
            <a:r>
              <a:rPr lang="en-US" altLang="en-US" sz="2400" baseline="30000" dirty="0"/>
              <a:t>1</a:t>
            </a:r>
          </a:p>
        </p:txBody>
      </p:sp>
      <p:sp>
        <p:nvSpPr>
          <p:cNvPr id="90121" name="Rectangle 6"/>
          <p:cNvSpPr>
            <a:spLocks noChangeArrowheads="1"/>
          </p:cNvSpPr>
          <p:nvPr/>
        </p:nvSpPr>
        <p:spPr bwMode="auto">
          <a:xfrm>
            <a:off x="33337" y="5934075"/>
            <a:ext cx="8736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800" baseline="30000" dirty="0"/>
              <a:t>1</a:t>
            </a:r>
            <a:r>
              <a:rPr lang="en-US" altLang="en-US" sz="800" dirty="0"/>
              <a:t>Hameed A, Lawton E, McCain CL, et al. Pregnancy-Related Cardiovascular Deaths in California: Beyond Peripartum Cardiomyopathy. </a:t>
            </a:r>
            <a:r>
              <a:rPr lang="en-US" altLang="en-US" sz="800" i="1" dirty="0"/>
              <a:t>American Journal of Obstetrics and Gynecology</a:t>
            </a:r>
            <a:r>
              <a:rPr lang="en-US" altLang="en-US" sz="800" dirty="0"/>
              <a:t> 2015; DOI: 10.1016/j.ajog.2015.05.008 </a:t>
            </a:r>
          </a:p>
          <a:p>
            <a:pPr algn="l">
              <a:spcBef>
                <a:spcPct val="0"/>
              </a:spcBef>
              <a:buClrTx/>
              <a:buSzTx/>
              <a:buFontTx/>
              <a:buNone/>
            </a:pPr>
            <a:r>
              <a:rPr lang="en-US" altLang="en-US" sz="800" baseline="30000" dirty="0"/>
              <a:t>2</a:t>
            </a:r>
            <a:r>
              <a:rPr lang="en-US" altLang="en-US" sz="800" dirty="0"/>
              <a:t>Gunderson EP, </a:t>
            </a:r>
            <a:r>
              <a:rPr lang="en-US" altLang="en-US" sz="800" dirty="0" err="1"/>
              <a:t>Croen</a:t>
            </a:r>
            <a:r>
              <a:rPr lang="en-US" altLang="en-US" sz="800" dirty="0"/>
              <a:t> LA, Chiang V, Yoshida CK, Walton D and Go AS. Epidemiology of </a:t>
            </a:r>
            <a:r>
              <a:rPr lang="en-US" altLang="en-US" sz="800" dirty="0" err="1"/>
              <a:t>peripartum</a:t>
            </a:r>
            <a:r>
              <a:rPr lang="en-US" altLang="en-US" sz="800" dirty="0"/>
              <a:t> cardiomyopathy: incidence, predictors, and outcomes. </a:t>
            </a:r>
            <a:r>
              <a:rPr lang="en-US" altLang="en-US" sz="800" i="1" dirty="0"/>
              <a:t>Obstetrics and Gynecology</a:t>
            </a:r>
            <a:r>
              <a:rPr lang="en-US" altLang="en-US" sz="800" dirty="0"/>
              <a:t>. 2011;118:583-91.</a:t>
            </a:r>
          </a:p>
          <a:p>
            <a:pPr algn="l">
              <a:spcBef>
                <a:spcPct val="0"/>
              </a:spcBef>
              <a:buClrTx/>
              <a:buSzTx/>
              <a:buFontTx/>
              <a:buNone/>
            </a:pPr>
            <a:endParaRPr lang="en-US" altLang="en-US" sz="800" dirty="0"/>
          </a:p>
        </p:txBody>
      </p:sp>
      <p:sp>
        <p:nvSpPr>
          <p:cNvPr id="90122" name="TextBox 4"/>
          <p:cNvSpPr txBox="1">
            <a:spLocks noChangeArrowheads="1"/>
          </p:cNvSpPr>
          <p:nvPr/>
        </p:nvSpPr>
        <p:spPr bwMode="auto">
          <a:xfrm>
            <a:off x="4422011" y="2924553"/>
            <a:ext cx="95410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a:spcBef>
                <a:spcPct val="0"/>
              </a:spcBef>
              <a:buClrTx/>
              <a:buSzTx/>
              <a:buFontTx/>
              <a:buNone/>
            </a:pPr>
            <a:r>
              <a:rPr lang="en-US" altLang="en-US" sz="2400" b="1" dirty="0"/>
              <a:t>240</a:t>
            </a:r>
          </a:p>
          <a:p>
            <a:pPr algn="ctr">
              <a:spcBef>
                <a:spcPct val="0"/>
              </a:spcBef>
              <a:buClrTx/>
              <a:buSzTx/>
              <a:buFontTx/>
              <a:buNone/>
            </a:pPr>
            <a:r>
              <a:rPr lang="en-US" altLang="en-US" sz="2000" b="1" dirty="0"/>
              <a:t>(~20x </a:t>
            </a:r>
            <a:br>
              <a:rPr lang="en-US" altLang="en-US" sz="2000" b="1" dirty="0"/>
            </a:br>
            <a:r>
              <a:rPr lang="en-US" altLang="en-US" sz="2000" b="1" dirty="0"/>
              <a:t>each </a:t>
            </a:r>
            <a:br>
              <a:rPr lang="en-US" altLang="en-US" sz="2000" b="1" dirty="0"/>
            </a:br>
            <a:r>
              <a:rPr lang="en-US" altLang="en-US" sz="2000" b="1" dirty="0"/>
              <a:t>death)</a:t>
            </a:r>
          </a:p>
        </p:txBody>
      </p:sp>
      <p:sp>
        <p:nvSpPr>
          <p:cNvPr id="90123" name="Rectangle 18"/>
          <p:cNvSpPr>
            <a:spLocks noChangeArrowheads="1"/>
          </p:cNvSpPr>
          <p:nvPr/>
        </p:nvSpPr>
        <p:spPr bwMode="auto">
          <a:xfrm>
            <a:off x="6670678" y="2579291"/>
            <a:ext cx="1876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eaLnBrk="1" hangingPunct="1">
              <a:spcBef>
                <a:spcPct val="0"/>
              </a:spcBef>
              <a:buClrTx/>
              <a:buSzTx/>
              <a:buFontTx/>
              <a:buNone/>
            </a:pPr>
            <a:r>
              <a:rPr lang="en-US" altLang="x-none" sz="2400" dirty="0"/>
              <a:t>New cases </a:t>
            </a:r>
            <a:br>
              <a:rPr lang="en-US" altLang="x-none" sz="2400" dirty="0"/>
            </a:br>
            <a:r>
              <a:rPr lang="en-US" altLang="x-none" sz="2400" dirty="0"/>
              <a:t>of PPCM </a:t>
            </a:r>
            <a:br>
              <a:rPr lang="en-US" altLang="x-none" sz="2400" dirty="0"/>
            </a:br>
            <a:r>
              <a:rPr lang="en-US" altLang="x-none" sz="2400" dirty="0"/>
              <a:t>each year</a:t>
            </a:r>
            <a:r>
              <a:rPr lang="en-US" altLang="x-none" sz="2400" baseline="30000" dirty="0"/>
              <a:t>2</a:t>
            </a:r>
            <a:endParaRPr lang="en-US" altLang="x-none" sz="2400" dirty="0"/>
          </a:p>
        </p:txBody>
      </p:sp>
      <p:sp>
        <p:nvSpPr>
          <p:cNvPr id="90124" name="Rectangle 18"/>
          <p:cNvSpPr>
            <a:spLocks noChangeArrowheads="1"/>
          </p:cNvSpPr>
          <p:nvPr/>
        </p:nvSpPr>
        <p:spPr bwMode="auto">
          <a:xfrm>
            <a:off x="6655595" y="4661694"/>
            <a:ext cx="22447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eaLnBrk="1" hangingPunct="1">
              <a:spcBef>
                <a:spcPct val="0"/>
              </a:spcBef>
              <a:buClrTx/>
              <a:buSzTx/>
              <a:buFontTx/>
              <a:buNone/>
            </a:pPr>
            <a:r>
              <a:rPr lang="en-US" altLang="x-none" sz="2400"/>
              <a:t>New </a:t>
            </a:r>
            <a:br>
              <a:rPr lang="en-US" altLang="x-none" sz="2400"/>
            </a:br>
            <a:r>
              <a:rPr lang="en-US" altLang="x-none" sz="2400"/>
              <a:t>diagnoses </a:t>
            </a:r>
            <a:br>
              <a:rPr lang="en-US" altLang="x-none" sz="2400"/>
            </a:br>
            <a:r>
              <a:rPr lang="en-US" altLang="x-none" sz="2400"/>
              <a:t>of CVD </a:t>
            </a:r>
            <a:br>
              <a:rPr lang="en-US" altLang="x-none" sz="2400"/>
            </a:br>
            <a:r>
              <a:rPr lang="en-US" altLang="x-none" sz="2400"/>
              <a:t>in pregnancy</a:t>
            </a:r>
            <a:r>
              <a:rPr lang="en-US" altLang="x-none" sz="2400" baseline="30000"/>
              <a:t>2</a:t>
            </a:r>
            <a:r>
              <a:rPr lang="en-US" altLang="x-none" sz="2400"/>
              <a:t> </a:t>
            </a:r>
            <a:br>
              <a:rPr lang="en-US" altLang="x-none" sz="2400"/>
            </a:br>
            <a:endParaRPr lang="en-US" altLang="x-none" sz="2400"/>
          </a:p>
        </p:txBody>
      </p:sp>
      <p:sp>
        <p:nvSpPr>
          <p:cNvPr id="90125" name="TextBox 23"/>
          <p:cNvSpPr txBox="1">
            <a:spLocks noChangeArrowheads="1"/>
          </p:cNvSpPr>
          <p:nvPr/>
        </p:nvSpPr>
        <p:spPr bwMode="auto">
          <a:xfrm>
            <a:off x="4386254" y="4577110"/>
            <a:ext cx="16097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a:spcBef>
                <a:spcPct val="0"/>
              </a:spcBef>
              <a:buClrTx/>
              <a:buSzTx/>
              <a:buFontTx/>
              <a:buNone/>
            </a:pPr>
            <a:r>
              <a:rPr lang="en-US" altLang="en-US" sz="2400" b="1" dirty="0"/>
              <a:t>7,700</a:t>
            </a:r>
          </a:p>
          <a:p>
            <a:pPr algn="ctr">
              <a:spcBef>
                <a:spcPct val="0"/>
              </a:spcBef>
              <a:buClrTx/>
              <a:buSzTx/>
              <a:buFontTx/>
              <a:buNone/>
            </a:pPr>
            <a:r>
              <a:rPr lang="en-US" altLang="en-US" sz="2000" b="1" dirty="0"/>
              <a:t>(~600x </a:t>
            </a:r>
            <a:br>
              <a:rPr lang="en-US" altLang="en-US" sz="2000" b="1" dirty="0"/>
            </a:br>
            <a:r>
              <a:rPr lang="en-US" altLang="en-US" sz="2000" b="1" dirty="0"/>
              <a:t>each death)</a:t>
            </a:r>
          </a:p>
        </p:txBody>
      </p:sp>
      <p:sp>
        <p:nvSpPr>
          <p:cNvPr id="90126" name="TextBox 8"/>
          <p:cNvSpPr txBox="1">
            <a:spLocks noChangeArrowheads="1"/>
          </p:cNvSpPr>
          <p:nvPr/>
        </p:nvSpPr>
        <p:spPr bwMode="auto">
          <a:xfrm>
            <a:off x="152400" y="1928813"/>
            <a:ext cx="31289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r">
              <a:spcBef>
                <a:spcPct val="0"/>
              </a:spcBef>
              <a:buClrTx/>
              <a:buSzTx/>
              <a:buFontTx/>
              <a:buNone/>
            </a:pPr>
            <a:r>
              <a:rPr lang="en-US" altLang="en-US" sz="2800" i="1" dirty="0"/>
              <a:t>Among the ~500,000 California women giving birth EVERY year, there are an estimated:</a:t>
            </a:r>
          </a:p>
        </p:txBody>
      </p:sp>
    </p:spTree>
    <p:extLst>
      <p:ext uri="{BB962C8B-B14F-4D97-AF65-F5344CB8AC3E}">
        <p14:creationId xmlns:p14="http://schemas.microsoft.com/office/powerpoint/2010/main" val="1368276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10500" cy="533400"/>
          </a:xfrm>
        </p:spPr>
        <p:txBody>
          <a:bodyPr>
            <a:noAutofit/>
          </a:bodyPr>
          <a:lstStyle/>
          <a:p>
            <a:pPr algn="ctr">
              <a:defRPr/>
            </a:pPr>
            <a:r>
              <a:rPr lang="en-US" altLang="en-US" sz="3600">
                <a:solidFill>
                  <a:srgbClr val="000000"/>
                </a:solidFill>
                <a:ea typeface="MS PGothic" pitchFamily="34" charset="-128"/>
              </a:rPr>
              <a:t>CVD Toolkit Goals</a:t>
            </a:r>
            <a:endParaRPr lang="en-US">
              <a:latin typeface="+mn-lt"/>
            </a:endParaRPr>
          </a:p>
        </p:txBody>
      </p:sp>
      <p:sp>
        <p:nvSpPr>
          <p:cNvPr id="4" name="Content Placeholder 3"/>
          <p:cNvSpPr>
            <a:spLocks noGrp="1"/>
          </p:cNvSpPr>
          <p:nvPr>
            <p:ph idx="1"/>
          </p:nvPr>
        </p:nvSpPr>
        <p:spPr>
          <a:xfrm>
            <a:off x="304800" y="2590800"/>
            <a:ext cx="8229600" cy="3581400"/>
          </a:xfrm>
        </p:spPr>
        <p:txBody>
          <a:bodyPr>
            <a:noAutofit/>
          </a:bodyPr>
          <a:lstStyle/>
          <a:p>
            <a:pPr>
              <a:buFont typeface="Wingdings" charset="2"/>
              <a:buChar char="§"/>
              <a:defRPr/>
            </a:pPr>
            <a:r>
              <a:rPr lang="en-US" altLang="en-US" sz="2000" dirty="0">
                <a:solidFill>
                  <a:srgbClr val="000000"/>
                </a:solidFill>
                <a:ea typeface="MS PGothic" pitchFamily="34" charset="-128"/>
              </a:rPr>
              <a:t>Encourage obstetric and other healthcare providers to retain a high index of suspicion for CVD, particularly among women with risk factors who present with symptoms in late pregnancy or early postpartum period</a:t>
            </a:r>
          </a:p>
          <a:p>
            <a:pPr>
              <a:buFont typeface="Wingdings" charset="2"/>
              <a:buChar char="§"/>
              <a:defRPr/>
            </a:pPr>
            <a:endParaRPr lang="en-US" altLang="en-US" sz="2000" dirty="0">
              <a:solidFill>
                <a:srgbClr val="000000"/>
              </a:solidFill>
              <a:ea typeface="MS PGothic" pitchFamily="34" charset="-128"/>
            </a:endParaRPr>
          </a:p>
          <a:p>
            <a:pPr>
              <a:buFont typeface="Wingdings" charset="2"/>
              <a:buChar char="§"/>
              <a:defRPr/>
            </a:pPr>
            <a:r>
              <a:rPr lang="en-US" altLang="en-US" sz="2000" dirty="0"/>
              <a:t>To serve as resource for generalists who provide maternity care to women, with special emphasis on </a:t>
            </a:r>
          </a:p>
          <a:p>
            <a:pPr lvl="1">
              <a:buFont typeface="Wingdings" charset="2"/>
              <a:buChar char="§"/>
              <a:defRPr/>
            </a:pPr>
            <a:r>
              <a:rPr lang="en-US" altLang="en-US" sz="2000" dirty="0"/>
              <a:t>Prenatal visits</a:t>
            </a:r>
          </a:p>
          <a:p>
            <a:pPr lvl="1">
              <a:buFont typeface="Wingdings" charset="2"/>
              <a:buChar char="§"/>
              <a:defRPr/>
            </a:pPr>
            <a:r>
              <a:rPr lang="en-US" altLang="en-US" sz="2000" dirty="0"/>
              <a:t>Postpartum encounters </a:t>
            </a:r>
          </a:p>
          <a:p>
            <a:pPr lvl="1">
              <a:buFont typeface="Wingdings" charset="2"/>
              <a:buChar char="§"/>
              <a:defRPr/>
            </a:pPr>
            <a:r>
              <a:rPr lang="en-US" altLang="en-US" sz="2000" dirty="0"/>
              <a:t>Emergency room visits</a:t>
            </a:r>
          </a:p>
        </p:txBody>
      </p:sp>
      <p:sp>
        <p:nvSpPr>
          <p:cNvPr id="3" name="Rectangle 2"/>
          <p:cNvSpPr/>
          <p:nvPr/>
        </p:nvSpPr>
        <p:spPr>
          <a:xfrm>
            <a:off x="381000" y="1676400"/>
            <a:ext cx="7848600" cy="830997"/>
          </a:xfrm>
          <a:prstGeom prst="rect">
            <a:avLst/>
          </a:prstGeom>
        </p:spPr>
        <p:txBody>
          <a:bodyPr wrap="square">
            <a:spAutoFit/>
          </a:bodyPr>
          <a:lstStyle/>
          <a:p>
            <a:pPr algn="l"/>
            <a:r>
              <a:rPr lang="en-US" altLang="en-US" dirty="0">
                <a:ea typeface="ＭＳ Ｐゴシック" charset="-128"/>
              </a:rPr>
              <a:t>Given that CVD is the leading cause of maternal mortality &amp; morbidity in California, the Toolkit aims to: </a:t>
            </a:r>
            <a:endParaRPr lang="en-US" dirty="0"/>
          </a:p>
        </p:txBody>
      </p:sp>
      <p:sp>
        <p:nvSpPr>
          <p:cNvPr id="5" name="Rectangle 4"/>
          <p:cNvSpPr/>
          <p:nvPr/>
        </p:nvSpPr>
        <p:spPr>
          <a:xfrm>
            <a:off x="77857" y="6001687"/>
            <a:ext cx="8382000" cy="507831"/>
          </a:xfrm>
          <a:prstGeom prst="rect">
            <a:avLst/>
          </a:prstGeom>
        </p:spPr>
        <p:txBody>
          <a:bodyPr wrap="square">
            <a:spAutoFit/>
          </a:bodyPr>
          <a:lstStyle/>
          <a:p>
            <a:pPr marL="238125" indent="-238125" algn="l"/>
            <a:r>
              <a:rPr lang="en-US" sz="900" dirty="0">
                <a:latin typeface="Helvetica" charset="0"/>
                <a:ea typeface="Helvetica" charset="0"/>
                <a:cs typeface="Helvetica" charset="0"/>
              </a:rPr>
              <a:t>Hameed, AB</a:t>
            </a:r>
            <a:r>
              <a:rPr lang="en-US" sz="900">
                <a:latin typeface="Helvetica" charset="0"/>
                <a:ea typeface="Helvetica" charset="0"/>
                <a:cs typeface="Helvetica" charset="0"/>
              </a:rPr>
              <a:t>, Morton, CH and A </a:t>
            </a:r>
            <a:r>
              <a:rPr lang="en-US" sz="900" dirty="0">
                <a:latin typeface="Helvetica" charset="0"/>
                <a:ea typeface="Helvetica" charset="0"/>
                <a:cs typeface="Helvetica" charset="0"/>
              </a:rPr>
              <a:t>Moore. Improving Health Care Response to Cardiovascular Disease in Pregnancy and Postpartum Developed under contract #11-10006 with the California Department of Public Health, Maternal, Child and Adolescent Health Division. Published by the California Department of Public Health, 2017.</a:t>
            </a:r>
            <a:r>
              <a:rPr lang="en-US" sz="900"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01000" cy="971550"/>
          </a:xfrm>
        </p:spPr>
        <p:txBody>
          <a:bodyPr>
            <a:normAutofit/>
          </a:bodyPr>
          <a:lstStyle/>
          <a:p>
            <a:pPr algn="ctr">
              <a:defRPr/>
            </a:pPr>
            <a:r>
              <a:rPr lang="en-US" sz="3600">
                <a:latin typeface="+mn-lt"/>
              </a:rPr>
              <a:t>CVD Toolkit Audience</a:t>
            </a:r>
          </a:p>
        </p:txBody>
      </p:sp>
      <p:sp>
        <p:nvSpPr>
          <p:cNvPr id="9" name="Content Placeholder 3"/>
          <p:cNvSpPr txBox="1">
            <a:spLocks/>
          </p:cNvSpPr>
          <p:nvPr/>
        </p:nvSpPr>
        <p:spPr>
          <a:xfrm>
            <a:off x="457200" y="1524000"/>
            <a:ext cx="8229600" cy="4373563"/>
          </a:xfrm>
          <a:prstGeom prst="rect">
            <a:avLst/>
          </a:prstGeom>
        </p:spPr>
        <p:txBody>
          <a:bodyPr>
            <a:normAutofit fontScale="92500" lnSpcReduction="10000"/>
          </a:bodyPr>
          <a:lstStyle>
            <a:lvl1pPr marL="342900" indent="-342900" algn="l" defTabSz="914400" rtl="0" eaLnBrk="1" latinLnBrk="0" hangingPunct="1">
              <a:spcBef>
                <a:spcPct val="20000"/>
              </a:spcBef>
              <a:buClr>
                <a:schemeClr val="accent6">
                  <a:lumMod val="75000"/>
                </a:schemeClr>
              </a:buClr>
              <a:buFont typeface="Wingdings" pitchFamily="2" charset="2"/>
              <a:buChar char="v"/>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Maternity clinicians</a:t>
            </a:r>
          </a:p>
          <a:p>
            <a:pPr lvl="1">
              <a:buClr>
                <a:schemeClr val="bg2"/>
              </a:buClr>
              <a:buFont typeface="Wingdings" charset="2"/>
              <a:buChar char="§"/>
              <a:defRPr/>
            </a:pPr>
            <a:r>
              <a:rPr lang="en-US" altLang="en-US" sz="2400" b="0" dirty="0">
                <a:latin typeface="Arial" panose="020B0604020202020204" pitchFamily="34" charset="0"/>
                <a:cs typeface="Arial" panose="020B0604020202020204" pitchFamily="34" charset="0"/>
              </a:rPr>
              <a:t>General OBs, Midwives, Nurses </a:t>
            </a:r>
          </a:p>
          <a:p>
            <a:pPr marL="457200" lvl="1" indent="0">
              <a:buClr>
                <a:schemeClr val="bg2"/>
              </a:buClr>
              <a:buNone/>
              <a:defRPr/>
            </a:pPr>
            <a:endParaRPr lang="en-US" altLang="en-US" sz="1300" b="0" dirty="0">
              <a:latin typeface="Arial" panose="020B0604020202020204" pitchFamily="34" charset="0"/>
              <a:cs typeface="Arial" panose="020B0604020202020204" pitchFamily="34" charset="0"/>
            </a:endParaRPr>
          </a:p>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Providers of prenatal/postpartum care</a:t>
            </a:r>
          </a:p>
          <a:p>
            <a:pPr lvl="1">
              <a:buClr>
                <a:schemeClr val="bg2"/>
              </a:buClr>
              <a:buFont typeface="Wingdings" charset="2"/>
              <a:buChar char="§"/>
              <a:defRPr/>
            </a:pPr>
            <a:r>
              <a:rPr lang="en-US" altLang="en-US" sz="2400" b="0" dirty="0">
                <a:latin typeface="Arial" panose="020B0604020202020204" pitchFamily="34" charset="0"/>
                <a:cs typeface="Arial" panose="020B0604020202020204" pitchFamily="34" charset="0"/>
              </a:rPr>
              <a:t>Family Physicians </a:t>
            </a:r>
          </a:p>
          <a:p>
            <a:pPr lvl="1">
              <a:buClr>
                <a:schemeClr val="bg2"/>
              </a:buClr>
              <a:buFont typeface="Wingdings" charset="2"/>
              <a:buChar char="§"/>
              <a:defRPr/>
            </a:pPr>
            <a:r>
              <a:rPr lang="en-US" altLang="en-US" sz="2400" b="0" dirty="0">
                <a:latin typeface="Arial" panose="020B0604020202020204" pitchFamily="34" charset="0"/>
                <a:cs typeface="Arial" panose="020B0604020202020204" pitchFamily="34" charset="0"/>
              </a:rPr>
              <a:t>Emergency Medicine </a:t>
            </a:r>
          </a:p>
          <a:p>
            <a:pPr lvl="1">
              <a:buClr>
                <a:schemeClr val="bg2"/>
              </a:buClr>
              <a:buFont typeface="Wingdings" charset="2"/>
              <a:buChar char="§"/>
              <a:defRPr/>
            </a:pPr>
            <a:r>
              <a:rPr lang="en-US" altLang="en-US" sz="2400" b="0" dirty="0">
                <a:latin typeface="Arial" panose="020B0604020202020204" pitchFamily="34" charset="0"/>
                <a:cs typeface="Arial" panose="020B0604020202020204" pitchFamily="34" charset="0"/>
              </a:rPr>
              <a:t>Critical Care Medicine physicians </a:t>
            </a:r>
          </a:p>
          <a:p>
            <a:pPr lvl="1">
              <a:buClr>
                <a:schemeClr val="bg2"/>
              </a:buClr>
              <a:buFont typeface="Wingdings" charset="2"/>
              <a:buChar char="§"/>
              <a:defRPr/>
            </a:pPr>
            <a:r>
              <a:rPr lang="en-US" altLang="en-US" sz="2400" b="0" dirty="0">
                <a:latin typeface="Arial" panose="020B0604020202020204" pitchFamily="34" charset="0"/>
                <a:cs typeface="Arial" panose="020B0604020202020204" pitchFamily="34" charset="0"/>
              </a:rPr>
              <a:t>Nurse practitioners </a:t>
            </a:r>
          </a:p>
          <a:p>
            <a:pPr marL="457200" lvl="1" indent="0">
              <a:buClr>
                <a:schemeClr val="bg2"/>
              </a:buClr>
              <a:buNone/>
              <a:defRPr/>
            </a:pPr>
            <a:endParaRPr lang="en-US" altLang="en-US" sz="1300" b="0" dirty="0">
              <a:latin typeface="Arial" panose="020B0604020202020204" pitchFamily="34" charset="0"/>
              <a:cs typeface="Arial" panose="020B0604020202020204" pitchFamily="34" charset="0"/>
            </a:endParaRPr>
          </a:p>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Pediatric specialists and cardiologists who specialize in care of young adults with congenital heart disease</a:t>
            </a:r>
            <a:endParaRPr lang="en-US" altLang="en-US" b="0" dirty="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427892" y="1600200"/>
            <a:ext cx="8229600" cy="4678363"/>
          </a:xfrm>
          <a:prstGeom prst="rect">
            <a:avLst/>
          </a:prstGeom>
        </p:spPr>
        <p:txBody>
          <a:bodyPr>
            <a:normAutofit lnSpcReduction="10000"/>
          </a:bodyPr>
          <a:lstStyle>
            <a:lvl1pPr marL="342900" indent="-342900" algn="l" defTabSz="914400" rtl="0" eaLnBrk="1" latinLnBrk="0" hangingPunct="1">
              <a:spcBef>
                <a:spcPct val="20000"/>
              </a:spcBef>
              <a:buClr>
                <a:schemeClr val="accent6">
                  <a:lumMod val="75000"/>
                </a:schemeClr>
              </a:buClr>
              <a:buFont typeface="Wingdings" pitchFamily="2" charset="2"/>
              <a:buChar char="v"/>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Cardiac disease assessment</a:t>
            </a:r>
            <a:endParaRPr lang="en-US" altLang="en-US" b="0" dirty="0">
              <a:latin typeface="Arial" panose="020B0604020202020204" pitchFamily="34" charset="0"/>
              <a:cs typeface="Arial" panose="020B0604020202020204" pitchFamily="34" charset="0"/>
            </a:endParaRPr>
          </a:p>
          <a:p>
            <a:pPr lvl="2">
              <a:buClr>
                <a:schemeClr val="bg2"/>
              </a:buClr>
              <a:buFont typeface="Wingdings" charset="2"/>
              <a:buChar char="§"/>
              <a:defRPr/>
            </a:pPr>
            <a:r>
              <a:rPr lang="en-US" altLang="en-US" b="0" dirty="0">
                <a:latin typeface="Arial" panose="020B0604020202020204" pitchFamily="34" charset="0"/>
                <a:cs typeface="Arial" panose="020B0604020202020204" pitchFamily="34" charset="0"/>
              </a:rPr>
              <a:t>Screening and diagnosis algorithm </a:t>
            </a:r>
          </a:p>
          <a:p>
            <a:pPr lvl="2">
              <a:buClr>
                <a:schemeClr val="bg2"/>
              </a:buClr>
              <a:buFont typeface="Wingdings" charset="2"/>
              <a:buChar char="§"/>
              <a:defRPr/>
            </a:pPr>
            <a:r>
              <a:rPr lang="en-US" altLang="en-US" b="0" dirty="0">
                <a:latin typeface="Arial" panose="020B0604020202020204" pitchFamily="34" charset="0"/>
                <a:cs typeface="Arial" panose="020B0604020202020204" pitchFamily="34" charset="0"/>
              </a:rPr>
              <a:t>Referral guidelines </a:t>
            </a:r>
          </a:p>
          <a:p>
            <a:pPr lvl="2">
              <a:buClr>
                <a:schemeClr val="bg2"/>
              </a:buClr>
              <a:buFont typeface="Wingdings" charset="2"/>
              <a:buChar char="§"/>
              <a:defRPr/>
            </a:pPr>
            <a:r>
              <a:rPr lang="en-US" altLang="en-US" b="0" dirty="0">
                <a:latin typeface="Arial" panose="020B0604020202020204" pitchFamily="34" charset="0"/>
                <a:cs typeface="Arial" panose="020B0604020202020204" pitchFamily="34" charset="0"/>
              </a:rPr>
              <a:t>Diagnostic testing- EKG, BNP, echocardiogram as resource for work up and follow up</a:t>
            </a:r>
          </a:p>
          <a:p>
            <a:pPr lvl="2">
              <a:buClr>
                <a:schemeClr val="bg2"/>
              </a:buClr>
              <a:buFont typeface="Wingdings" charset="2"/>
              <a:buChar char="§"/>
              <a:defRPr/>
            </a:pPr>
            <a:endParaRPr lang="en-US" altLang="en-US" sz="1000" b="0" dirty="0">
              <a:latin typeface="Arial" panose="020B0604020202020204" pitchFamily="34" charset="0"/>
              <a:cs typeface="Arial" panose="020B0604020202020204" pitchFamily="34" charset="0"/>
            </a:endParaRPr>
          </a:p>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Postpartum visits (to ED, OB, or PCP)</a:t>
            </a:r>
          </a:p>
          <a:p>
            <a:pPr marL="0" indent="0">
              <a:buClr>
                <a:schemeClr val="bg2"/>
              </a:buClr>
              <a:buNone/>
              <a:defRPr/>
            </a:pPr>
            <a:endParaRPr lang="en-US" altLang="en-US" sz="1000" b="0" dirty="0">
              <a:latin typeface="Arial" panose="020B0604020202020204" pitchFamily="34" charset="0"/>
              <a:cs typeface="Arial" panose="020B0604020202020204" pitchFamily="34" charset="0"/>
            </a:endParaRPr>
          </a:p>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Racial/ethnic disparities and CVD</a:t>
            </a:r>
          </a:p>
          <a:p>
            <a:pPr>
              <a:buClr>
                <a:schemeClr val="bg2"/>
              </a:buClr>
              <a:buFont typeface="Wingdings" charset="2"/>
              <a:buChar char="§"/>
              <a:defRPr/>
            </a:pPr>
            <a:endParaRPr lang="en-US" altLang="en-US" sz="1000" b="0" dirty="0">
              <a:latin typeface="Arial" panose="020B0604020202020204" pitchFamily="34" charset="0"/>
              <a:cs typeface="Arial" panose="020B0604020202020204" pitchFamily="34" charset="0"/>
            </a:endParaRPr>
          </a:p>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Clinician and Facility resources for treating women with CVD</a:t>
            </a:r>
          </a:p>
        </p:txBody>
      </p:sp>
      <p:sp>
        <p:nvSpPr>
          <p:cNvPr id="3" name="Title 2"/>
          <p:cNvSpPr>
            <a:spLocks noGrp="1"/>
          </p:cNvSpPr>
          <p:nvPr>
            <p:ph type="title"/>
          </p:nvPr>
        </p:nvSpPr>
        <p:spPr>
          <a:xfrm>
            <a:off x="533400" y="685800"/>
            <a:ext cx="8153400" cy="914400"/>
          </a:xfrm>
        </p:spPr>
        <p:txBody>
          <a:bodyPr/>
          <a:lstStyle/>
          <a:p>
            <a:pPr algn="ctr">
              <a:defRPr/>
            </a:pPr>
            <a:r>
              <a:rPr lang="en-US" sz="3600" dirty="0"/>
              <a:t>CVD Toolkit Components (1)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457200" y="1752600"/>
            <a:ext cx="8686800" cy="4648200"/>
          </a:xfrm>
          <a:prstGeom prst="rect">
            <a:avLst/>
          </a:prstGeom>
        </p:spPr>
        <p:txBody>
          <a:bodyPr>
            <a:normAutofit/>
          </a:bodyPr>
          <a:lstStyle>
            <a:lvl1pPr marL="342900" indent="-342900" algn="l" defTabSz="914400" rtl="0" eaLnBrk="1" latinLnBrk="0" hangingPunct="1">
              <a:spcBef>
                <a:spcPct val="20000"/>
              </a:spcBef>
              <a:buClr>
                <a:schemeClr val="accent6">
                  <a:lumMod val="75000"/>
                </a:schemeClr>
              </a:buClr>
              <a:buFont typeface="Wingdings" pitchFamily="2" charset="2"/>
              <a:buChar char="v"/>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CVD medications in pregnancy and breastfeeding</a:t>
            </a:r>
          </a:p>
          <a:p>
            <a:pPr lvl="1">
              <a:buClr>
                <a:schemeClr val="bg2"/>
              </a:buClr>
              <a:buFont typeface="Wingdings" charset="2"/>
              <a:buChar char="§"/>
              <a:defRPr/>
            </a:pPr>
            <a:r>
              <a:rPr lang="en-US" altLang="en-US" sz="2600" b="0" dirty="0">
                <a:latin typeface="Arial" panose="020B0604020202020204" pitchFamily="34" charset="0"/>
                <a:cs typeface="Arial" panose="020B0604020202020204" pitchFamily="34" charset="0"/>
              </a:rPr>
              <a:t>For women</a:t>
            </a:r>
          </a:p>
          <a:p>
            <a:pPr lvl="1">
              <a:buClr>
                <a:schemeClr val="bg2"/>
              </a:buClr>
              <a:buFont typeface="Wingdings" charset="2"/>
              <a:buChar char="§"/>
              <a:defRPr/>
            </a:pPr>
            <a:r>
              <a:rPr lang="en-US" altLang="en-US" sz="2600" b="0" dirty="0">
                <a:latin typeface="Arial" panose="020B0604020202020204" pitchFamily="34" charset="0"/>
                <a:cs typeface="Arial" panose="020B0604020202020204" pitchFamily="34" charset="0"/>
              </a:rPr>
              <a:t>For practitioners </a:t>
            </a:r>
          </a:p>
          <a:p>
            <a:pPr marL="457200" lvl="1" indent="0">
              <a:buClr>
                <a:schemeClr val="bg2"/>
              </a:buClr>
              <a:buNone/>
              <a:defRPr/>
            </a:pPr>
            <a:endParaRPr lang="en-US" altLang="en-US" sz="1200" b="0" dirty="0">
              <a:latin typeface="Arial" panose="020B0604020202020204" pitchFamily="34" charset="0"/>
              <a:cs typeface="Arial" panose="020B0604020202020204" pitchFamily="34" charset="0"/>
            </a:endParaRPr>
          </a:p>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Contraception considerations for women with CVD</a:t>
            </a:r>
          </a:p>
          <a:p>
            <a:pPr lvl="1">
              <a:buClr>
                <a:schemeClr val="bg2"/>
              </a:buClr>
              <a:buFont typeface="Wingdings" charset="2"/>
              <a:buChar char="§"/>
              <a:defRPr/>
            </a:pPr>
            <a:r>
              <a:rPr lang="en-US" altLang="en-US" sz="2400" b="0" dirty="0">
                <a:latin typeface="Arial" panose="020B0604020202020204" pitchFamily="34" charset="0"/>
                <a:cs typeface="Arial" panose="020B0604020202020204" pitchFamily="34" charset="0"/>
              </a:rPr>
              <a:t>For women</a:t>
            </a:r>
          </a:p>
          <a:p>
            <a:pPr lvl="1">
              <a:buClr>
                <a:schemeClr val="bg2"/>
              </a:buClr>
              <a:buFont typeface="Wingdings" charset="2"/>
              <a:buChar char="§"/>
              <a:defRPr/>
            </a:pPr>
            <a:r>
              <a:rPr lang="en-US" altLang="en-US" sz="2400" b="0" dirty="0">
                <a:latin typeface="Arial" panose="020B0604020202020204" pitchFamily="34" charset="0"/>
                <a:cs typeface="Arial" panose="020B0604020202020204" pitchFamily="34" charset="0"/>
              </a:rPr>
              <a:t>For practitioners </a:t>
            </a:r>
          </a:p>
          <a:p>
            <a:pPr marL="457200" lvl="1" indent="0">
              <a:buClr>
                <a:schemeClr val="bg2"/>
              </a:buClr>
              <a:buNone/>
              <a:defRPr/>
            </a:pPr>
            <a:endParaRPr lang="en-US" altLang="en-US" sz="1200" b="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81000" y="685800"/>
            <a:ext cx="8534400" cy="914400"/>
          </a:xfrm>
        </p:spPr>
        <p:txBody>
          <a:bodyPr/>
          <a:lstStyle/>
          <a:p>
            <a:pPr algn="ctr">
              <a:defRPr/>
            </a:pPr>
            <a:r>
              <a:rPr lang="en-US" sz="3600"/>
              <a:t>CVD Toolkit Components (2)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3"/>
          <p:cNvSpPr txBox="1">
            <a:spLocks/>
          </p:cNvSpPr>
          <p:nvPr/>
        </p:nvSpPr>
        <p:spPr bwMode="auto">
          <a:xfrm>
            <a:off x="457200" y="1828800"/>
            <a:ext cx="8229600" cy="490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indent="0" algn="l" eaLnBrk="1" hangingPunct="1">
              <a:spcBef>
                <a:spcPct val="20000"/>
              </a:spcBef>
              <a:buClr>
                <a:schemeClr val="bg2"/>
              </a:buClr>
            </a:pPr>
            <a:r>
              <a:rPr lang="en-US" sz="2800">
                <a:cs typeface="Arial" charset="0"/>
              </a:rPr>
              <a:t>Patient Information </a:t>
            </a:r>
          </a:p>
          <a:p>
            <a:pPr marL="914400" lvl="1" indent="-457200" algn="l" eaLnBrk="1" hangingPunct="1">
              <a:spcBef>
                <a:spcPct val="20000"/>
              </a:spcBef>
              <a:buClr>
                <a:schemeClr val="bg2"/>
              </a:buClr>
              <a:buFont typeface="Wingdings" charset="2"/>
              <a:buChar char="§"/>
            </a:pPr>
            <a:r>
              <a:rPr lang="en-US">
                <a:cs typeface="Arial" charset="0"/>
              </a:rPr>
              <a:t>Preparing for pregnancy with known CVD</a:t>
            </a:r>
          </a:p>
          <a:p>
            <a:pPr marL="914400" lvl="1" indent="-457200" algn="l" eaLnBrk="1" hangingPunct="1">
              <a:spcBef>
                <a:spcPct val="20000"/>
              </a:spcBef>
              <a:buClr>
                <a:schemeClr val="bg2"/>
              </a:buClr>
              <a:buFont typeface="Wingdings" charset="2"/>
              <a:buChar char="§"/>
            </a:pPr>
            <a:r>
              <a:rPr lang="en-US">
                <a:cs typeface="Arial" charset="0"/>
              </a:rPr>
              <a:t>Contraception information for women with CVD</a:t>
            </a:r>
          </a:p>
          <a:p>
            <a:pPr marL="0" indent="0" algn="l" eaLnBrk="1" hangingPunct="1">
              <a:spcBef>
                <a:spcPct val="20000"/>
              </a:spcBef>
              <a:buClr>
                <a:schemeClr val="bg2"/>
              </a:buClr>
            </a:pPr>
            <a:r>
              <a:rPr lang="en-US" sz="2800">
                <a:cs typeface="Arial" charset="0"/>
              </a:rPr>
              <a:t>Infographics</a:t>
            </a:r>
          </a:p>
          <a:p>
            <a:pPr marL="914400" lvl="1" indent="-457200" algn="l" eaLnBrk="1" hangingPunct="1">
              <a:spcBef>
                <a:spcPct val="20000"/>
              </a:spcBef>
              <a:buClr>
                <a:schemeClr val="bg2"/>
              </a:buClr>
              <a:buFont typeface="Wingdings" charset="2"/>
              <a:buChar char="§"/>
            </a:pPr>
            <a:r>
              <a:rPr lang="en-US">
                <a:cs typeface="Arial" charset="0"/>
              </a:rPr>
              <a:t>Rationale</a:t>
            </a:r>
          </a:p>
          <a:p>
            <a:pPr marL="914400" lvl="1" indent="-457200" algn="l" eaLnBrk="1" hangingPunct="1">
              <a:spcBef>
                <a:spcPct val="20000"/>
              </a:spcBef>
              <a:buClr>
                <a:schemeClr val="bg2"/>
              </a:buClr>
              <a:buFont typeface="Wingdings" charset="2"/>
              <a:buChar char="§"/>
            </a:pPr>
            <a:r>
              <a:rPr lang="en-US">
                <a:cs typeface="Arial" charset="0"/>
              </a:rPr>
              <a:t>Lifetime risk of heart disease after pregnancy complications</a:t>
            </a:r>
          </a:p>
          <a:p>
            <a:pPr marL="914400" lvl="1" indent="-457200" algn="l" eaLnBrk="1" hangingPunct="1">
              <a:spcBef>
                <a:spcPct val="20000"/>
              </a:spcBef>
              <a:buClr>
                <a:schemeClr val="bg2"/>
              </a:buClr>
              <a:buFont typeface="Wingdings" charset="2"/>
              <a:buChar char="§"/>
            </a:pPr>
            <a:r>
              <a:rPr lang="en-US">
                <a:cs typeface="Arial" charset="0"/>
              </a:rPr>
              <a:t>Signs and symptoms of heart disease during pregnancy and postpartum</a:t>
            </a:r>
          </a:p>
        </p:txBody>
      </p:sp>
      <p:sp>
        <p:nvSpPr>
          <p:cNvPr id="3" name="Title 2"/>
          <p:cNvSpPr>
            <a:spLocks noGrp="1"/>
          </p:cNvSpPr>
          <p:nvPr>
            <p:ph type="title"/>
          </p:nvPr>
        </p:nvSpPr>
        <p:spPr>
          <a:xfrm>
            <a:off x="457200" y="609600"/>
            <a:ext cx="8229600" cy="914400"/>
          </a:xfrm>
        </p:spPr>
        <p:txBody>
          <a:bodyPr/>
          <a:lstStyle/>
          <a:p>
            <a:pPr algn="ctr">
              <a:defRPr/>
            </a:pPr>
            <a:r>
              <a:rPr lang="en-US"/>
              <a:t>CVD Toolkit Components (3)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29600" cy="5257800"/>
          </a:xfrm>
        </p:spPr>
        <p:txBody>
          <a:bodyPr>
            <a:normAutofit/>
          </a:bodyPr>
          <a:lstStyle/>
          <a:p>
            <a:pPr marL="0" indent="0"/>
            <a:r>
              <a:rPr lang="en-US" dirty="0"/>
              <a:t>Proposed CVD Evaluation with Algorithms, </a:t>
            </a:r>
            <a:br>
              <a:rPr lang="en-US" dirty="0"/>
            </a:br>
            <a:r>
              <a:rPr lang="en-US" altLang="en-US" dirty="0">
                <a:ea typeface="ＭＳ Ｐゴシック" charset="-128"/>
              </a:rPr>
              <a:t>B-Type Natriuretic Peptide (</a:t>
            </a:r>
            <a:r>
              <a:rPr lang="en-US" dirty="0"/>
              <a:t>BNP), and Clinical Pearls</a:t>
            </a:r>
          </a:p>
        </p:txBody>
      </p:sp>
    </p:spTree>
    <p:extLst>
      <p:ext uri="{BB962C8B-B14F-4D97-AF65-F5344CB8AC3E}">
        <p14:creationId xmlns:p14="http://schemas.microsoft.com/office/powerpoint/2010/main" val="4246922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pPr algn="ctr">
              <a:defRPr/>
            </a:pPr>
            <a:r>
              <a:rPr lang="en-US" sz="3600"/>
              <a:t>CVD Case Presentation</a:t>
            </a:r>
          </a:p>
        </p:txBody>
      </p:sp>
      <p:sp>
        <p:nvSpPr>
          <p:cNvPr id="3" name="Content Placeholder 2"/>
          <p:cNvSpPr>
            <a:spLocks noGrp="1"/>
          </p:cNvSpPr>
          <p:nvPr>
            <p:ph idx="1"/>
          </p:nvPr>
        </p:nvSpPr>
        <p:spPr>
          <a:xfrm>
            <a:off x="457200" y="1676400"/>
            <a:ext cx="8001000" cy="4648200"/>
          </a:xfrm>
        </p:spPr>
        <p:txBody>
          <a:bodyPr>
            <a:noAutofit/>
          </a:bodyPr>
          <a:lstStyle/>
          <a:p>
            <a:pPr>
              <a:spcBef>
                <a:spcPts val="0"/>
              </a:spcBef>
              <a:buFont typeface="Wingdings" charset="2"/>
              <a:buChar char="§"/>
              <a:defRPr/>
            </a:pPr>
            <a:r>
              <a:rPr lang="en-US" sz="2800" dirty="0"/>
              <a:t>25 year old obese (BMI 38) African-American G2P2 presents 10 days after an uncomplicated vaginal delivery with fatigue and persistent cough since delivery.</a:t>
            </a:r>
          </a:p>
          <a:p>
            <a:pPr>
              <a:spcBef>
                <a:spcPts val="0"/>
              </a:spcBef>
              <a:buFont typeface="Wingdings" charset="2"/>
              <a:buChar char="§"/>
              <a:defRPr/>
            </a:pPr>
            <a:endParaRPr lang="en-US" sz="1400" dirty="0"/>
          </a:p>
          <a:p>
            <a:pPr>
              <a:spcBef>
                <a:spcPts val="0"/>
              </a:spcBef>
              <a:buFont typeface="Wingdings" charset="2"/>
              <a:buChar char="§"/>
              <a:defRPr/>
            </a:pPr>
            <a:r>
              <a:rPr lang="en-US" sz="2800" dirty="0"/>
              <a:t>BP 110/80, HR 110, RR 28, afebrile, with O2 sat 94% on room air.</a:t>
            </a:r>
          </a:p>
          <a:p>
            <a:pPr>
              <a:spcBef>
                <a:spcPts val="0"/>
              </a:spcBef>
              <a:buFont typeface="Wingdings" charset="2"/>
              <a:buChar char="§"/>
              <a:defRPr/>
            </a:pPr>
            <a:endParaRPr lang="en-US" sz="1400" dirty="0"/>
          </a:p>
          <a:p>
            <a:pPr>
              <a:spcBef>
                <a:spcPts val="0"/>
              </a:spcBef>
              <a:buFont typeface="Wingdings" charset="2"/>
              <a:buChar char="§"/>
              <a:defRPr/>
            </a:pPr>
            <a:r>
              <a:rPr lang="en-US" sz="2800" dirty="0"/>
              <a:t>She gets diagnosed with respiratory infection and is prescribed an antibiotic. Fatigue is attributed to lack of sleep.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a:bodyPr>
          <a:lstStyle/>
          <a:p>
            <a:pPr marL="0" indent="0">
              <a:buNone/>
            </a:pPr>
            <a:r>
              <a:rPr lang="en-US" dirty="0"/>
              <a:t>The CVD Toolkit is considered a resource and does not define the standard of care in California. Users are advised to adapt the guidelines and the resources based on their local facility’s level of care and patient population and to not rely solely on the guidelines presented.</a:t>
            </a:r>
          </a:p>
          <a:p>
            <a:pPr marL="0" indent="0">
              <a:buNone/>
            </a:pPr>
            <a:endParaRPr lang="en-US" dirty="0"/>
          </a:p>
        </p:txBody>
      </p:sp>
    </p:spTree>
    <p:extLst>
      <p:ext uri="{BB962C8B-B14F-4D97-AF65-F5344CB8AC3E}">
        <p14:creationId xmlns:p14="http://schemas.microsoft.com/office/powerpoint/2010/main" val="686889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914400"/>
          </a:xfrm>
        </p:spPr>
        <p:txBody>
          <a:bodyPr/>
          <a:lstStyle/>
          <a:p>
            <a:pPr algn="ctr">
              <a:defRPr/>
            </a:pPr>
            <a:r>
              <a:rPr lang="en-US" sz="3600"/>
              <a:t>CVD Case Presentation (</a:t>
            </a:r>
            <a:r>
              <a:rPr lang="en-US" sz="2800" i="1"/>
              <a:t>CONTINUED)</a:t>
            </a:r>
          </a:p>
        </p:txBody>
      </p:sp>
      <p:sp>
        <p:nvSpPr>
          <p:cNvPr id="3" name="Content Placeholder 2"/>
          <p:cNvSpPr>
            <a:spLocks noGrp="1"/>
          </p:cNvSpPr>
          <p:nvPr>
            <p:ph idx="1"/>
          </p:nvPr>
        </p:nvSpPr>
        <p:spPr>
          <a:xfrm>
            <a:off x="304800" y="1828800"/>
            <a:ext cx="8839200" cy="3886200"/>
          </a:xfrm>
        </p:spPr>
        <p:txBody>
          <a:bodyPr>
            <a:noAutofit/>
          </a:bodyPr>
          <a:lstStyle/>
          <a:p>
            <a:pPr>
              <a:buFont typeface="Wingdings" charset="2"/>
              <a:buChar char="§"/>
              <a:defRPr/>
            </a:pPr>
            <a:r>
              <a:rPr lang="en-US" sz="2800">
                <a:solidFill>
                  <a:srgbClr val="000000"/>
                </a:solidFill>
              </a:rPr>
              <a:t>One week later, she presents again with continued symptoms. Antibiotics are switched and beta-agonists are added for presumptive “new-onset asthma.”</a:t>
            </a:r>
          </a:p>
          <a:p>
            <a:pPr marL="0" indent="0">
              <a:buNone/>
              <a:defRPr/>
            </a:pPr>
            <a:endParaRPr lang="en-US" sz="1400">
              <a:solidFill>
                <a:srgbClr val="000000"/>
              </a:solidFill>
            </a:endParaRPr>
          </a:p>
          <a:p>
            <a:pPr>
              <a:buFont typeface="Wingdings" charset="2"/>
              <a:buChar char="§"/>
              <a:defRPr/>
            </a:pPr>
            <a:r>
              <a:rPr lang="en-US" sz="2800"/>
              <a:t>Two days later, the patient experiences cardiac arrest at home and resuscitation attempts are unsuccessful.</a:t>
            </a:r>
          </a:p>
          <a:p>
            <a:pPr marL="0" indent="0">
              <a:buNone/>
              <a:defRPr/>
            </a:pPr>
            <a:endParaRPr lang="en-US" sz="1400"/>
          </a:p>
          <a:p>
            <a:pPr>
              <a:buFont typeface="Wingdings" charset="2"/>
              <a:buChar char="§"/>
              <a:defRPr/>
            </a:pPr>
            <a:r>
              <a:rPr lang="en-US" sz="2800"/>
              <a:t>Autopsy findings were indicative of cardiomyopathy.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pPr algn="ctr">
              <a:defRPr/>
            </a:pPr>
            <a:r>
              <a:rPr lang="en-US" sz="3600"/>
              <a:t>CVD Algorithm Validation</a:t>
            </a:r>
          </a:p>
        </p:txBody>
      </p:sp>
      <p:sp>
        <p:nvSpPr>
          <p:cNvPr id="3" name="Content Placeholder 2"/>
          <p:cNvSpPr>
            <a:spLocks noGrp="1"/>
          </p:cNvSpPr>
          <p:nvPr>
            <p:ph idx="1"/>
          </p:nvPr>
        </p:nvSpPr>
        <p:spPr/>
        <p:txBody>
          <a:bodyPr/>
          <a:lstStyle/>
          <a:p>
            <a:pPr>
              <a:buFont typeface="Wingdings" charset="2"/>
              <a:buChar char="§"/>
              <a:defRPr/>
            </a:pPr>
            <a:r>
              <a:rPr lang="en-US" sz="2800" dirty="0"/>
              <a:t>We applied the algorithm to 64 CVD deaths from 2002-2006 CA-PAMR. </a:t>
            </a:r>
          </a:p>
          <a:p>
            <a:pPr marL="0" indent="0">
              <a:buNone/>
              <a:defRPr/>
            </a:pPr>
            <a:endParaRPr lang="en-US" sz="1400" dirty="0"/>
          </a:p>
          <a:p>
            <a:pPr>
              <a:buFont typeface="Wingdings" charset="2"/>
              <a:buChar char="§"/>
              <a:defRPr/>
            </a:pPr>
            <a:r>
              <a:rPr lang="en-US" sz="2800" dirty="0"/>
              <a:t>56 out of 64 (88%) cases of maternal mortality would have been identified.</a:t>
            </a:r>
          </a:p>
          <a:p>
            <a:pPr marL="0" indent="0">
              <a:buNone/>
              <a:defRPr/>
            </a:pPr>
            <a:endParaRPr lang="en-US" sz="1400" dirty="0"/>
          </a:p>
          <a:p>
            <a:pPr>
              <a:buFont typeface="Wingdings" charset="2"/>
              <a:buChar char="§"/>
              <a:defRPr/>
            </a:pPr>
            <a:r>
              <a:rPr lang="en-US" sz="2800" dirty="0"/>
              <a:t>Detection increased to 93% when comparison was restricted to 60 cases that were symptomatic.</a:t>
            </a:r>
          </a:p>
          <a:p>
            <a:pPr>
              <a:defRPr/>
            </a:pPr>
            <a:endParaRPr lang="en-US" sz="2800" dirty="0"/>
          </a:p>
        </p:txBody>
      </p:sp>
      <p:sp>
        <p:nvSpPr>
          <p:cNvPr id="5" name="Rectangle 4"/>
          <p:cNvSpPr/>
          <p:nvPr/>
        </p:nvSpPr>
        <p:spPr>
          <a:xfrm>
            <a:off x="0" y="5918608"/>
            <a:ext cx="8382000" cy="507831"/>
          </a:xfrm>
          <a:prstGeom prst="rect">
            <a:avLst/>
          </a:prstGeom>
        </p:spPr>
        <p:txBody>
          <a:bodyPr wrap="square">
            <a:spAutoFit/>
          </a:bodyPr>
          <a:lstStyle/>
          <a:p>
            <a:pPr marL="238125" indent="-238125" algn="l"/>
            <a:r>
              <a:rPr lang="en-US" sz="900" dirty="0">
                <a:latin typeface="Helvetica" charset="0"/>
                <a:ea typeface="Helvetica" charset="0"/>
                <a:cs typeface="Helvetica" charset="0"/>
              </a:rPr>
              <a:t>Hameed, AB</a:t>
            </a:r>
            <a:r>
              <a:rPr lang="en-US" sz="900">
                <a:latin typeface="Helvetica" charset="0"/>
                <a:ea typeface="Helvetica" charset="0"/>
                <a:cs typeface="Helvetica" charset="0"/>
              </a:rPr>
              <a:t>, Morton, CH and A </a:t>
            </a:r>
            <a:r>
              <a:rPr lang="en-US" sz="900" dirty="0">
                <a:latin typeface="Helvetica" charset="0"/>
                <a:ea typeface="Helvetica" charset="0"/>
                <a:cs typeface="Helvetica" charset="0"/>
              </a:rPr>
              <a:t>Moore. Improving Health Care Response to Cardiovascular Disease in Pregnancy and Postpartum Developed under contract #11-10006 with the California Department of Public Health, Maternal, Child and Adolescent Health Division. Published by the California Department of Public Health, 2017.</a:t>
            </a:r>
            <a:r>
              <a:rPr lang="en-US" sz="900"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914400"/>
          </a:xfrm>
        </p:spPr>
        <p:txBody>
          <a:bodyPr>
            <a:normAutofit fontScale="90000"/>
          </a:bodyPr>
          <a:lstStyle/>
          <a:p>
            <a:pPr algn="ctr"/>
            <a:r>
              <a:rPr lang="en-US" sz="3200" dirty="0"/>
              <a:t>CVD Assessment Algorithm </a:t>
            </a:r>
            <a:br>
              <a:rPr lang="en-US" sz="3200" dirty="0"/>
            </a:br>
            <a:r>
              <a:rPr lang="en-US" sz="3200" dirty="0"/>
              <a:t>For Pregnant and Postpartum Women</a:t>
            </a:r>
          </a:p>
        </p:txBody>
      </p:sp>
      <p:pic>
        <p:nvPicPr>
          <p:cNvPr id="4" name="Picture 3" descr="CVD Algorithm for Pregnant and Postpartum Women"/>
          <p:cNvPicPr>
            <a:picLocks noChangeAspect="1"/>
          </p:cNvPicPr>
          <p:nvPr/>
        </p:nvPicPr>
        <p:blipFill>
          <a:blip r:embed="rId3"/>
          <a:stretch>
            <a:fillRect/>
          </a:stretch>
        </p:blipFill>
        <p:spPr>
          <a:xfrm>
            <a:off x="990600" y="1524000"/>
            <a:ext cx="7139264" cy="4873777"/>
          </a:xfrm>
          <a:prstGeom prst="rect">
            <a:avLst/>
          </a:prstGeom>
        </p:spPr>
      </p:pic>
    </p:spTree>
    <p:extLst>
      <p:ext uri="{BB962C8B-B14F-4D97-AF65-F5344CB8AC3E}">
        <p14:creationId xmlns:p14="http://schemas.microsoft.com/office/powerpoint/2010/main" val="269394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DIOVASCULAR DISEASE ASSESSMENT IN PREGNANT and POSTPARTUM WOMEN">
            <a:extLst>
              <a:ext uri="{FF2B5EF4-FFF2-40B4-BE49-F238E27FC236}">
                <a16:creationId xmlns:a16="http://schemas.microsoft.com/office/drawing/2014/main" id="{4FA1B048-5692-484E-9CA1-ACD1AB18ADE8}"/>
              </a:ext>
            </a:extLst>
          </p:cNvPr>
          <p:cNvPicPr>
            <a:picLocks noChangeAspect="1"/>
          </p:cNvPicPr>
          <p:nvPr/>
        </p:nvPicPr>
        <p:blipFill rotWithShape="1">
          <a:blip r:embed="rId3"/>
          <a:srcRect l="4699"/>
          <a:stretch/>
        </p:blipFill>
        <p:spPr>
          <a:xfrm>
            <a:off x="990600" y="914400"/>
            <a:ext cx="7086600" cy="5469366"/>
          </a:xfrm>
          <a:prstGeom prst="rect">
            <a:avLst/>
          </a:prstGeom>
        </p:spPr>
      </p:pic>
      <p:sp>
        <p:nvSpPr>
          <p:cNvPr id="2" name="Title 1"/>
          <p:cNvSpPr>
            <a:spLocks noGrp="1"/>
          </p:cNvSpPr>
          <p:nvPr>
            <p:ph type="title"/>
          </p:nvPr>
        </p:nvSpPr>
        <p:spPr/>
        <p:txBody>
          <a:bodyPr>
            <a:normAutofit/>
          </a:bodyPr>
          <a:lstStyle/>
          <a:p>
            <a:r>
              <a:rPr lang="en-US" sz="3200" dirty="0" smtClean="0">
                <a:solidFill>
                  <a:schemeClr val="bg1"/>
                </a:solidFill>
              </a:rPr>
              <a:t>c</a:t>
            </a:r>
            <a:r>
              <a:rPr lang="en-US" sz="2000" dirty="0" smtClean="0">
                <a:solidFill>
                  <a:schemeClr val="bg1"/>
                </a:solidFill>
              </a:rPr>
              <a:t>ardiovascular disease assessment in pregnant and postpartum women</a:t>
            </a:r>
            <a:endParaRPr lang="en-US" sz="3200" dirty="0">
              <a:solidFill>
                <a:schemeClr val="bg1"/>
              </a:solidFill>
            </a:endParaRPr>
          </a:p>
        </p:txBody>
      </p:sp>
    </p:spTree>
    <p:extLst>
      <p:ext uri="{BB962C8B-B14F-4D97-AF65-F5344CB8AC3E}">
        <p14:creationId xmlns:p14="http://schemas.microsoft.com/office/powerpoint/2010/main" val="370761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own Arrow 22" title="Artistic arrow"/>
          <p:cNvSpPr/>
          <p:nvPr/>
        </p:nvSpPr>
        <p:spPr bwMode="auto">
          <a:xfrm>
            <a:off x="6942892" y="4411775"/>
            <a:ext cx="242316" cy="368808"/>
          </a:xfrm>
          <a:prstGeom prst="down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7" name="Heart 6"/>
          <p:cNvSpPr/>
          <p:nvPr/>
        </p:nvSpPr>
        <p:spPr bwMode="auto">
          <a:xfrm>
            <a:off x="4267200" y="2286000"/>
            <a:ext cx="3124200" cy="2286000"/>
          </a:xfrm>
          <a:prstGeom prst="hear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rPr>
              <a:t>End-diastolic</a:t>
            </a:r>
          </a:p>
          <a:p>
            <a:pPr marL="0" marR="0" indent="0" algn="ctr" defTabSz="914400" rtl="0" eaLnBrk="0" fontAlgn="base" latinLnBrk="0" hangingPunct="0">
              <a:lnSpc>
                <a:spcPct val="100000"/>
              </a:lnSpc>
              <a:spcBef>
                <a:spcPct val="0"/>
              </a:spcBef>
              <a:spcAft>
                <a:spcPct val="0"/>
              </a:spcAft>
              <a:buClrTx/>
              <a:buSzTx/>
              <a:buFontTx/>
              <a:buNone/>
              <a:tabLst/>
            </a:pPr>
            <a:r>
              <a:rPr lang="en-US" sz="1400" b="1">
                <a:solidFill>
                  <a:srgbClr val="000000"/>
                </a:solidFill>
              </a:rPr>
              <a:t>Volume &amp; Pressure</a:t>
            </a:r>
            <a:endParaRPr kumimoji="0" lang="en-US" sz="1400" b="1" i="0" u="none" strike="noStrike" cap="none" normalizeH="0" baseline="0">
              <a:ln>
                <a:noFill/>
              </a:ln>
              <a:solidFill>
                <a:srgbClr val="000000"/>
              </a:solidFill>
              <a:effectLst/>
              <a:latin typeface="Arial" charset="0"/>
              <a:ea typeface="ＭＳ Ｐゴシック" charset="0"/>
            </a:endParaRPr>
          </a:p>
        </p:txBody>
      </p:sp>
      <p:sp>
        <p:nvSpPr>
          <p:cNvPr id="561154" name="Rectangle 2"/>
          <p:cNvSpPr>
            <a:spLocks noGrp="1" noChangeArrowheads="1"/>
          </p:cNvSpPr>
          <p:nvPr>
            <p:ph type="title"/>
          </p:nvPr>
        </p:nvSpPr>
        <p:spPr>
          <a:xfrm>
            <a:off x="304800" y="762000"/>
            <a:ext cx="8534400" cy="685800"/>
          </a:xfrm>
        </p:spPr>
        <p:txBody>
          <a:bodyPr>
            <a:normAutofit fontScale="90000"/>
          </a:bodyPr>
          <a:lstStyle/>
          <a:p>
            <a:pPr algn="ctr">
              <a:defRPr/>
            </a:pPr>
            <a:r>
              <a:rPr lang="en-US" altLang="en-US"/>
              <a:t>B Type Natriuretic Peptide (BNP)</a:t>
            </a:r>
          </a:p>
        </p:txBody>
      </p:sp>
      <p:sp>
        <p:nvSpPr>
          <p:cNvPr id="561155" name="Rectangle 3"/>
          <p:cNvSpPr>
            <a:spLocks noGrp="1" noChangeArrowheads="1"/>
          </p:cNvSpPr>
          <p:nvPr>
            <p:ph idx="1"/>
          </p:nvPr>
        </p:nvSpPr>
        <p:spPr>
          <a:xfrm>
            <a:off x="533400" y="2209800"/>
            <a:ext cx="3657600" cy="3229952"/>
          </a:xfrm>
        </p:spPr>
        <p:txBody>
          <a:bodyPr/>
          <a:lstStyle/>
          <a:p>
            <a:pPr marL="0" indent="0">
              <a:buFont typeface="Wingdings" charset="0"/>
              <a:buNone/>
              <a:defRPr/>
            </a:pPr>
            <a:r>
              <a:rPr lang="en-US" altLang="en-US" sz="2800"/>
              <a:t>Neurohormone  secreted by the cardiac ventricles in response to ventricular volume expansion and pressure overload</a:t>
            </a:r>
          </a:p>
        </p:txBody>
      </p:sp>
      <p:sp>
        <p:nvSpPr>
          <p:cNvPr id="2" name="Heart 1"/>
          <p:cNvSpPr/>
          <p:nvPr/>
        </p:nvSpPr>
        <p:spPr bwMode="auto">
          <a:xfrm>
            <a:off x="4648200" y="2362200"/>
            <a:ext cx="2286000" cy="2209800"/>
          </a:xfrm>
          <a:prstGeom prst="hear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rPr>
              <a:t>End-diastolic</a:t>
            </a:r>
          </a:p>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000000"/>
                </a:solidFill>
              </a:rPr>
              <a:t>volume &amp; pressure</a:t>
            </a:r>
          </a:p>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000000"/>
                </a:solidFill>
              </a:rPr>
              <a:t>in ventricles</a:t>
            </a:r>
            <a:endParaRPr kumimoji="0" lang="en-US" sz="1400" b="1" i="0" u="none" strike="noStrike" cap="none" normalizeH="0" baseline="0">
              <a:ln>
                <a:noFill/>
              </a:ln>
              <a:solidFill>
                <a:srgbClr val="000000"/>
              </a:solidFill>
              <a:effectLst/>
              <a:latin typeface="Arial" charset="0"/>
              <a:ea typeface="ＭＳ Ｐゴシック" charset="0"/>
            </a:endParaRPr>
          </a:p>
        </p:txBody>
      </p:sp>
      <p:sp>
        <p:nvSpPr>
          <p:cNvPr id="3" name="Right Arrow 2" title="Artistic arrow"/>
          <p:cNvSpPr/>
          <p:nvPr/>
        </p:nvSpPr>
        <p:spPr bwMode="auto">
          <a:xfrm rot="16200000">
            <a:off x="4903481" y="2913115"/>
            <a:ext cx="184404" cy="237765"/>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4" name="Notched Right Arrow 3" title="Artistic effect"/>
          <p:cNvSpPr/>
          <p:nvPr/>
        </p:nvSpPr>
        <p:spPr bwMode="auto">
          <a:xfrm rot="19964404">
            <a:off x="6602224" y="2429634"/>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3" name="Notched Right Arrow 12"/>
          <p:cNvSpPr/>
          <p:nvPr/>
        </p:nvSpPr>
        <p:spPr bwMode="auto">
          <a:xfrm rot="21225356">
            <a:off x="6788437" y="2859193"/>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A</a:t>
            </a:r>
          </a:p>
        </p:txBody>
      </p:sp>
      <p:sp>
        <p:nvSpPr>
          <p:cNvPr id="14" name="Notched Right Arrow 13" title="Artistic effect"/>
          <p:cNvSpPr/>
          <p:nvPr/>
        </p:nvSpPr>
        <p:spPr bwMode="auto">
          <a:xfrm rot="1616679">
            <a:off x="6716109" y="3292405"/>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5" name="Notched Right Arrow 14" title="Artistic effect"/>
          <p:cNvSpPr/>
          <p:nvPr/>
        </p:nvSpPr>
        <p:spPr bwMode="auto">
          <a:xfrm rot="9080295">
            <a:off x="4724438" y="3343446"/>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6" name="Notched Right Arrow 15" title="Artistic effect"/>
          <p:cNvSpPr/>
          <p:nvPr/>
        </p:nvSpPr>
        <p:spPr bwMode="auto">
          <a:xfrm rot="10541185">
            <a:off x="4543530" y="2863699"/>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7" name="Notched Right Arrow 16" title="Artistic effect"/>
          <p:cNvSpPr/>
          <p:nvPr/>
        </p:nvSpPr>
        <p:spPr bwMode="auto">
          <a:xfrm rot="13234019">
            <a:off x="4734678" y="2450488"/>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0" name="TextBox 19"/>
          <p:cNvSpPr txBox="1"/>
          <p:nvPr/>
        </p:nvSpPr>
        <p:spPr>
          <a:xfrm>
            <a:off x="6711857" y="4780583"/>
            <a:ext cx="671979" cy="369332"/>
          </a:xfrm>
          <a:prstGeom prst="rect">
            <a:avLst/>
          </a:prstGeom>
          <a:solidFill>
            <a:srgbClr val="FF0000"/>
          </a:solidFill>
          <a:ln>
            <a:solidFill>
              <a:schemeClr val="tx1"/>
            </a:solidFill>
          </a:ln>
        </p:spPr>
        <p:txBody>
          <a:bodyPr wrap="none" rtlCol="0">
            <a:spAutoFit/>
          </a:bodyPr>
          <a:lstStyle/>
          <a:p>
            <a:r>
              <a:rPr lang="en-US" sz="1800" b="1"/>
              <a:t>BNP</a:t>
            </a:r>
          </a:p>
        </p:txBody>
      </p:sp>
      <p:sp>
        <p:nvSpPr>
          <p:cNvPr id="21" name="Explosion 2 20" title="Artistic effect"/>
          <p:cNvSpPr/>
          <p:nvPr/>
        </p:nvSpPr>
        <p:spPr bwMode="auto">
          <a:xfrm rot="1075677">
            <a:off x="6364351" y="3562658"/>
            <a:ext cx="1456398" cy="1191986"/>
          </a:xfrm>
          <a:prstGeom prst="irregularSeal2">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2" name="TextBox 21"/>
          <p:cNvSpPr txBox="1"/>
          <p:nvPr/>
        </p:nvSpPr>
        <p:spPr>
          <a:xfrm>
            <a:off x="6575605" y="4081046"/>
            <a:ext cx="1026243" cy="338554"/>
          </a:xfrm>
          <a:prstGeom prst="rect">
            <a:avLst/>
          </a:prstGeom>
          <a:noFill/>
        </p:spPr>
        <p:txBody>
          <a:bodyPr wrap="none" rtlCol="0">
            <a:spAutoFit/>
          </a:bodyPr>
          <a:lstStyle/>
          <a:p>
            <a:r>
              <a:rPr lang="en-US" sz="1600" b="1"/>
              <a:t>Pro-BNP</a:t>
            </a:r>
          </a:p>
        </p:txBody>
      </p:sp>
      <p:sp>
        <p:nvSpPr>
          <p:cNvPr id="24" name="Explosion 1 23" title="Artistic effect"/>
          <p:cNvSpPr/>
          <p:nvPr/>
        </p:nvSpPr>
        <p:spPr bwMode="auto">
          <a:xfrm flipH="1">
            <a:off x="6966284" y="3369491"/>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8" name="Explosion 1 27" title="Artistic effect"/>
          <p:cNvSpPr/>
          <p:nvPr/>
        </p:nvSpPr>
        <p:spPr bwMode="auto">
          <a:xfrm flipH="1">
            <a:off x="4343400" y="2898773"/>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9" name="Explosion 1 28" title="Artistic effect"/>
          <p:cNvSpPr/>
          <p:nvPr/>
        </p:nvSpPr>
        <p:spPr bwMode="auto">
          <a:xfrm flipH="1">
            <a:off x="4536895" y="3416059"/>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0" name="Explosion 1 29" title="Artistic effect"/>
          <p:cNvSpPr/>
          <p:nvPr/>
        </p:nvSpPr>
        <p:spPr bwMode="auto">
          <a:xfrm flipH="1">
            <a:off x="7077751" y="2871422"/>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1" name="Explosion 1 30" title="Artistic effect"/>
          <p:cNvSpPr/>
          <p:nvPr/>
        </p:nvSpPr>
        <p:spPr bwMode="auto">
          <a:xfrm flipH="1">
            <a:off x="6623452" y="3935801"/>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2" name="Explosion 1 31" title="Artistic effect"/>
          <p:cNvSpPr/>
          <p:nvPr/>
        </p:nvSpPr>
        <p:spPr bwMode="auto">
          <a:xfrm flipH="1">
            <a:off x="6928219" y="2376603"/>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4" name="AutoShape 6"/>
          <p:cNvSpPr>
            <a:spLocks noChangeArrowheads="1"/>
          </p:cNvSpPr>
          <p:nvPr/>
        </p:nvSpPr>
        <p:spPr bwMode="auto">
          <a:xfrm>
            <a:off x="4239883" y="5557705"/>
            <a:ext cx="4446917" cy="309695"/>
          </a:xfrm>
          <a:prstGeom prst="roundRect">
            <a:avLst>
              <a:gd name="adj" fmla="val 16667"/>
            </a:avLst>
          </a:prstGeom>
          <a:solidFill>
            <a:schemeClr val="bg2">
              <a:lumMod val="40000"/>
              <a:lumOff val="60000"/>
            </a:schemeClr>
          </a:solidFill>
          <a:ln w="19050">
            <a:noFill/>
            <a:round/>
            <a:headEnd/>
            <a:tailEnd/>
          </a:ln>
          <a:effectLst/>
          <a:extLst/>
        </p:spPr>
        <p:txBody>
          <a:bodyPr wrap="none" anchor="ctr"/>
          <a:lstStyle/>
          <a:p>
            <a:r>
              <a:rPr lang="en-US" sz="1600"/>
              <a:t>Inhibits renin-angiotensin-aldosterone system</a:t>
            </a:r>
          </a:p>
        </p:txBody>
      </p:sp>
      <p:sp>
        <p:nvSpPr>
          <p:cNvPr id="35" name="AutoShape 5"/>
          <p:cNvSpPr>
            <a:spLocks noChangeArrowheads="1"/>
          </p:cNvSpPr>
          <p:nvPr/>
        </p:nvSpPr>
        <p:spPr bwMode="auto">
          <a:xfrm>
            <a:off x="5103430" y="5148689"/>
            <a:ext cx="3272958" cy="291063"/>
          </a:xfrm>
          <a:prstGeom prst="roundRect">
            <a:avLst>
              <a:gd name="adj" fmla="val 16667"/>
            </a:avLst>
          </a:prstGeom>
          <a:solidFill>
            <a:schemeClr val="bg2">
              <a:lumMod val="20000"/>
              <a:lumOff val="80000"/>
            </a:schemeClr>
          </a:solidFill>
          <a:ln w="19050">
            <a:noFill/>
            <a:round/>
            <a:headEnd/>
            <a:tailEnd/>
          </a:ln>
          <a:effectLst/>
          <a:extLst/>
        </p:spPr>
        <p:txBody>
          <a:bodyPr wrap="none" anchor="ctr"/>
          <a:lstStyle/>
          <a:p>
            <a:r>
              <a:rPr lang="en-US" sz="1600"/>
              <a:t>Relaxes vascular smooth muscle</a:t>
            </a:r>
          </a:p>
        </p:txBody>
      </p:sp>
      <p:sp>
        <p:nvSpPr>
          <p:cNvPr id="36" name="AutoShape 4"/>
          <p:cNvSpPr>
            <a:spLocks noChangeArrowheads="1"/>
          </p:cNvSpPr>
          <p:nvPr/>
        </p:nvSpPr>
        <p:spPr bwMode="auto">
          <a:xfrm>
            <a:off x="4191000" y="5943600"/>
            <a:ext cx="4572000" cy="457200"/>
          </a:xfrm>
          <a:prstGeom prst="roundRect">
            <a:avLst>
              <a:gd name="adj" fmla="val 16667"/>
            </a:avLst>
          </a:prstGeom>
          <a:solidFill>
            <a:schemeClr val="bg2">
              <a:lumMod val="60000"/>
              <a:lumOff val="40000"/>
            </a:schemeClr>
          </a:solidFill>
          <a:ln w="19050">
            <a:noFill/>
            <a:round/>
            <a:headEnd/>
            <a:tailEnd/>
          </a:ln>
          <a:effectLst/>
          <a:extLst/>
        </p:spPr>
        <p:txBody>
          <a:bodyPr wrap="none" anchor="ctr"/>
          <a:lstStyle/>
          <a:p>
            <a:r>
              <a:rPr lang="en-US" sz="2000"/>
              <a:t>Increases natriuresis and diuresis</a:t>
            </a:r>
          </a:p>
        </p:txBody>
      </p:sp>
      <p:sp>
        <p:nvSpPr>
          <p:cNvPr id="37" name="Explosion 1 36" title="Artistic effect"/>
          <p:cNvSpPr/>
          <p:nvPr/>
        </p:nvSpPr>
        <p:spPr bwMode="auto">
          <a:xfrm flipH="1">
            <a:off x="4572000" y="2385413"/>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5" name="TextBox 4"/>
          <p:cNvSpPr txBox="1"/>
          <p:nvPr/>
        </p:nvSpPr>
        <p:spPr>
          <a:xfrm>
            <a:off x="0" y="6285384"/>
            <a:ext cx="3140603" cy="230832"/>
          </a:xfrm>
          <a:prstGeom prst="rect">
            <a:avLst/>
          </a:prstGeom>
          <a:noFill/>
        </p:spPr>
        <p:txBody>
          <a:bodyPr wrap="none" rtlCol="0">
            <a:spAutoFit/>
          </a:bodyPr>
          <a:lstStyle/>
          <a:p>
            <a:r>
              <a:rPr lang="en-US" sz="900"/>
              <a:t>Image Credit: Afshan Hameed, MD. Used with permission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762000" y="762000"/>
            <a:ext cx="7772400" cy="914400"/>
          </a:xfrm>
        </p:spPr>
        <p:txBody>
          <a:bodyPr/>
          <a:lstStyle/>
          <a:p>
            <a:pPr algn="ctr">
              <a:defRPr/>
            </a:pPr>
            <a:r>
              <a:rPr lang="en-US" altLang="en-US" sz="3600"/>
              <a:t>BNP in Pregnancy</a:t>
            </a:r>
          </a:p>
        </p:txBody>
      </p:sp>
      <p:sp>
        <p:nvSpPr>
          <p:cNvPr id="623619" name="Rectangle 3"/>
          <p:cNvSpPr>
            <a:spLocks noGrp="1" noChangeArrowheads="1"/>
          </p:cNvSpPr>
          <p:nvPr>
            <p:ph idx="1"/>
          </p:nvPr>
        </p:nvSpPr>
        <p:spPr>
          <a:xfrm>
            <a:off x="685800" y="2133600"/>
            <a:ext cx="8120063" cy="3965575"/>
          </a:xfrm>
        </p:spPr>
        <p:txBody>
          <a:bodyPr/>
          <a:lstStyle/>
          <a:p>
            <a:pPr>
              <a:buFont typeface="Wingdings" charset="2"/>
              <a:buChar char="§"/>
              <a:defRPr/>
            </a:pPr>
            <a:r>
              <a:rPr lang="en-US" altLang="en-US"/>
              <a:t>Pregnancy is a state of physiologic volume overload</a:t>
            </a:r>
          </a:p>
          <a:p>
            <a:pPr>
              <a:buFont typeface="Wingdings" charset="2"/>
              <a:buChar char="§"/>
              <a:defRPr/>
            </a:pPr>
            <a:endParaRPr lang="en-US" altLang="en-US"/>
          </a:p>
          <a:p>
            <a:pPr>
              <a:buFont typeface="Wingdings" charset="2"/>
              <a:buChar char="§"/>
              <a:defRPr/>
            </a:pPr>
            <a:r>
              <a:rPr lang="en-US" altLang="en-US"/>
              <a:t>LV wall mass and the diastolic dimensions increase</a:t>
            </a:r>
          </a:p>
        </p:txBody>
      </p:sp>
      <p:sp>
        <p:nvSpPr>
          <p:cNvPr id="67587" name="Text Box 4"/>
          <p:cNvSpPr txBox="1">
            <a:spLocks noChangeArrowheads="1"/>
          </p:cNvSpPr>
          <p:nvPr/>
        </p:nvSpPr>
        <p:spPr bwMode="auto">
          <a:xfrm>
            <a:off x="0" y="5910044"/>
            <a:ext cx="8915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238125" indent="-238125" algn="l"/>
            <a:r>
              <a:rPr lang="en-US" altLang="x-none" sz="900" dirty="0">
                <a:ea typeface="ＭＳ Ｐゴシック" charset="-128"/>
              </a:rPr>
              <a:t>Lev-</a:t>
            </a:r>
            <a:r>
              <a:rPr lang="en-US" altLang="x-none" sz="900" dirty="0" err="1">
                <a:ea typeface="ＭＳ Ｐゴシック" charset="-128"/>
              </a:rPr>
              <a:t>Sagie</a:t>
            </a:r>
            <a:r>
              <a:rPr lang="en-US" altLang="x-none" sz="900" dirty="0">
                <a:ea typeface="ＭＳ Ｐゴシック" charset="-128"/>
              </a:rPr>
              <a:t> A, Bar-Oz B, </a:t>
            </a:r>
            <a:r>
              <a:rPr lang="en-US" altLang="x-none" sz="900" dirty="0" err="1">
                <a:ea typeface="ＭＳ Ｐゴシック" charset="-128"/>
              </a:rPr>
              <a:t>Salpeter</a:t>
            </a:r>
            <a:r>
              <a:rPr lang="en-US" altLang="x-none" sz="900" dirty="0">
                <a:ea typeface="ＭＳ Ｐゴシック" charset="-128"/>
              </a:rPr>
              <a:t> L, </a:t>
            </a:r>
            <a:r>
              <a:rPr lang="en-US" altLang="x-none" sz="900" dirty="0" err="1">
                <a:ea typeface="ＭＳ Ｐゴシック" charset="-128"/>
              </a:rPr>
              <a:t>Hochner-Celnikier</a:t>
            </a:r>
            <a:r>
              <a:rPr lang="en-US" altLang="x-none" sz="900" dirty="0">
                <a:ea typeface="ＭＳ Ｐゴシック" charset="-128"/>
              </a:rPr>
              <a:t> D, Arad I and </a:t>
            </a:r>
            <a:r>
              <a:rPr lang="en-US" altLang="x-none" sz="900" dirty="0" err="1">
                <a:ea typeface="ＭＳ Ｐゴシック" charset="-128"/>
              </a:rPr>
              <a:t>Nir</a:t>
            </a:r>
            <a:r>
              <a:rPr lang="en-US" altLang="x-none" sz="900" dirty="0">
                <a:ea typeface="ＭＳ Ｐゴシック" charset="-128"/>
              </a:rPr>
              <a:t> A. Plasma Concentrations of N-Terminal Pro-B-Type Natriuretic Peptide in Pregnant Women near Labor and during Early Puerperium.  </a:t>
            </a:r>
            <a:r>
              <a:rPr lang="en-US" altLang="x-none" sz="900" i="1" dirty="0">
                <a:ea typeface="ＭＳ Ｐゴシック" charset="-128"/>
              </a:rPr>
              <a:t>Clinical Chemistry</a:t>
            </a:r>
            <a:r>
              <a:rPr lang="en-US" altLang="x-none" sz="900" dirty="0">
                <a:ea typeface="ＭＳ Ｐゴシック" charset="-128"/>
              </a:rPr>
              <a:t>. October 2005; 51 (10):1909-10.</a:t>
            </a:r>
          </a:p>
          <a:p>
            <a:pPr marL="238125" indent="-238125" algn="l"/>
            <a:r>
              <a:rPr lang="en-US" altLang="x-none" sz="900" dirty="0">
                <a:ea typeface="ＭＳ Ｐゴシック" charset="-128"/>
              </a:rPr>
              <a:t>Katz R, </a:t>
            </a:r>
            <a:r>
              <a:rPr lang="en-US" altLang="x-none" sz="900" dirty="0" err="1">
                <a:ea typeface="ＭＳ Ｐゴシック" charset="-128"/>
              </a:rPr>
              <a:t>Karliner</a:t>
            </a:r>
            <a:r>
              <a:rPr lang="en-US" altLang="x-none" sz="900" dirty="0">
                <a:ea typeface="ＭＳ Ｐゴシック" charset="-128"/>
              </a:rPr>
              <a:t> JS, </a:t>
            </a:r>
            <a:r>
              <a:rPr lang="en-US" altLang="x-none" sz="900" dirty="0" err="1">
                <a:ea typeface="ＭＳ Ｐゴシック" charset="-128"/>
              </a:rPr>
              <a:t>Resnik</a:t>
            </a:r>
            <a:r>
              <a:rPr lang="en-US" altLang="x-none" sz="900" dirty="0">
                <a:ea typeface="ＭＳ Ｐゴシック" charset="-128"/>
              </a:rPr>
              <a:t> R. Effects of a natural volume overload state (pregnancy) on left ventricular performance in normal human subjects. </a:t>
            </a:r>
            <a:r>
              <a:rPr lang="en-US" altLang="x-none" sz="900" i="1" dirty="0">
                <a:ea typeface="ＭＳ Ｐゴシック" charset="-128"/>
              </a:rPr>
              <a:t>Circulation</a:t>
            </a:r>
            <a:r>
              <a:rPr lang="en-US" altLang="x-none" sz="900" dirty="0">
                <a:ea typeface="ＭＳ Ｐゴシック" charset="-128"/>
              </a:rPr>
              <a:t>. 1978;58(3 Pt 1):434-41.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14400"/>
          </a:xfrm>
        </p:spPr>
        <p:txBody>
          <a:bodyPr/>
          <a:lstStyle/>
          <a:p>
            <a:pPr algn="ctr"/>
            <a:r>
              <a:rPr lang="en-US" sz="3600"/>
              <a:t>BNP Levels in Normal Pregnancy</a:t>
            </a:r>
          </a:p>
        </p:txBody>
      </p:sp>
      <p:sp>
        <p:nvSpPr>
          <p:cNvPr id="610307" name="Rectangle 3"/>
          <p:cNvSpPr>
            <a:spLocks noGrp="1" noChangeArrowheads="1"/>
          </p:cNvSpPr>
          <p:nvPr>
            <p:ph idx="1"/>
          </p:nvPr>
        </p:nvSpPr>
        <p:spPr>
          <a:xfrm>
            <a:off x="381000" y="1447800"/>
            <a:ext cx="8763000" cy="4191000"/>
          </a:xfrm>
        </p:spPr>
        <p:txBody>
          <a:bodyPr>
            <a:normAutofit lnSpcReduction="10000"/>
          </a:bodyPr>
          <a:lstStyle/>
          <a:p>
            <a:pPr>
              <a:lnSpc>
                <a:spcPct val="90000"/>
              </a:lnSpc>
              <a:buFont typeface="Wingdings" charset="2"/>
              <a:buChar char="§"/>
            </a:pPr>
            <a:r>
              <a:rPr lang="en-US" altLang="en-US" sz="2800" dirty="0"/>
              <a:t>Median longitudinal BNP in 72 healthy pregnancies: </a:t>
            </a:r>
          </a:p>
          <a:p>
            <a:pPr lvl="1">
              <a:lnSpc>
                <a:spcPct val="90000"/>
              </a:lnSpc>
              <a:buFont typeface="Wingdings" charset="2"/>
              <a:buChar char="§"/>
            </a:pPr>
            <a:r>
              <a:rPr lang="en-US" altLang="en-US" sz="2400" b="0" dirty="0"/>
              <a:t>1st trimester:  19.5 </a:t>
            </a:r>
            <a:r>
              <a:rPr lang="en-US" altLang="en-US" sz="2400" b="0" dirty="0" err="1"/>
              <a:t>pg</a:t>
            </a:r>
            <a:r>
              <a:rPr lang="en-US" altLang="en-US" sz="2400" b="0" dirty="0"/>
              <a:t>/mL</a:t>
            </a:r>
          </a:p>
          <a:p>
            <a:pPr lvl="1">
              <a:lnSpc>
                <a:spcPct val="90000"/>
              </a:lnSpc>
              <a:buFont typeface="Wingdings" charset="2"/>
              <a:buChar char="§"/>
            </a:pPr>
            <a:r>
              <a:rPr lang="en-US" altLang="en-US" sz="2400" b="0" dirty="0"/>
              <a:t>2</a:t>
            </a:r>
            <a:r>
              <a:rPr lang="en-US" altLang="en-US" sz="2400" b="0" baseline="30000" dirty="0"/>
              <a:t>nd</a:t>
            </a:r>
            <a:r>
              <a:rPr lang="en-US" altLang="en-US" sz="2400" b="0" dirty="0"/>
              <a:t> trimester: 18.0 </a:t>
            </a:r>
            <a:r>
              <a:rPr lang="en-US" altLang="en-US" sz="2400" b="0" dirty="0" err="1"/>
              <a:t>pg</a:t>
            </a:r>
            <a:r>
              <a:rPr lang="en-US" altLang="en-US" sz="2400" b="0" dirty="0"/>
              <a:t>/mL</a:t>
            </a:r>
          </a:p>
          <a:p>
            <a:pPr lvl="1">
              <a:lnSpc>
                <a:spcPct val="90000"/>
              </a:lnSpc>
              <a:buFont typeface="Wingdings" charset="2"/>
              <a:buChar char="§"/>
            </a:pPr>
            <a:r>
              <a:rPr lang="en-US" altLang="en-US" sz="2400" b="0" dirty="0"/>
              <a:t>3</a:t>
            </a:r>
            <a:r>
              <a:rPr lang="en-US" altLang="en-US" sz="2400" b="0" baseline="30000" dirty="0"/>
              <a:t>rd</a:t>
            </a:r>
            <a:r>
              <a:rPr lang="en-US" altLang="en-US" sz="2400" b="0" dirty="0"/>
              <a:t> trimester: 26.5 </a:t>
            </a:r>
            <a:r>
              <a:rPr lang="en-US" altLang="en-US" sz="2400" b="0" dirty="0" err="1"/>
              <a:t>pg</a:t>
            </a:r>
            <a:r>
              <a:rPr lang="en-US" altLang="en-US" sz="2400" b="0" dirty="0"/>
              <a:t>/mL</a:t>
            </a:r>
          </a:p>
          <a:p>
            <a:pPr lvl="1">
              <a:lnSpc>
                <a:spcPct val="90000"/>
              </a:lnSpc>
              <a:buFont typeface="Wingdings" charset="2"/>
              <a:buChar char="§"/>
            </a:pPr>
            <a:r>
              <a:rPr lang="en-US" altLang="en-US" sz="2400" b="0" dirty="0"/>
              <a:t>Postpartum:  18.5 </a:t>
            </a:r>
            <a:r>
              <a:rPr lang="en-US" altLang="en-US" sz="2400" b="0" dirty="0" err="1"/>
              <a:t>pg</a:t>
            </a:r>
            <a:r>
              <a:rPr lang="en-US" altLang="en-US" sz="2400" b="0" dirty="0"/>
              <a:t>/mL</a:t>
            </a:r>
          </a:p>
          <a:p>
            <a:pPr>
              <a:lnSpc>
                <a:spcPct val="90000"/>
              </a:lnSpc>
              <a:buFont typeface="Wingdings" charset="2"/>
              <a:buChar char="§"/>
            </a:pPr>
            <a:r>
              <a:rPr lang="en-US" altLang="en-US" sz="2800" dirty="0"/>
              <a:t>No statistically significant difference was noted in  BNP levels throughout pregnancy and postpartum</a:t>
            </a:r>
          </a:p>
          <a:p>
            <a:pPr marL="0" indent="0">
              <a:lnSpc>
                <a:spcPct val="90000"/>
              </a:lnSpc>
              <a:buNone/>
            </a:pPr>
            <a:endParaRPr lang="en-US" altLang="en-US" sz="1200" dirty="0"/>
          </a:p>
          <a:p>
            <a:pPr>
              <a:lnSpc>
                <a:spcPct val="90000"/>
              </a:lnSpc>
              <a:buFont typeface="Wingdings" charset="2"/>
              <a:buChar char="§"/>
            </a:pPr>
            <a:r>
              <a:rPr lang="en-US" altLang="en-US" sz="2800" dirty="0"/>
              <a:t>There is a statistically significant difference </a:t>
            </a:r>
            <a:r>
              <a:rPr lang="en-US" altLang="en-US" sz="2000" dirty="0"/>
              <a:t>(p &lt;0.001) </a:t>
            </a:r>
            <a:r>
              <a:rPr lang="en-US" altLang="en-US" sz="2800" dirty="0"/>
              <a:t>in BNP levels between non-pregnant 15</a:t>
            </a:r>
            <a:r>
              <a:rPr lang="en-US" altLang="en-US" sz="2800" u="sng" dirty="0"/>
              <a:t>+</a:t>
            </a:r>
            <a:r>
              <a:rPr lang="en-US" altLang="en-US" sz="2800" dirty="0"/>
              <a:t>9 </a:t>
            </a:r>
            <a:r>
              <a:rPr lang="en-US" altLang="en-US" sz="2800" dirty="0" err="1"/>
              <a:t>pg</a:t>
            </a:r>
            <a:r>
              <a:rPr lang="en-US" altLang="en-US" sz="2800" dirty="0"/>
              <a:t>/ml and normal healthy pregnant women 26</a:t>
            </a:r>
            <a:r>
              <a:rPr lang="en-US" altLang="en-US" sz="2800" u="sng" dirty="0"/>
              <a:t>+</a:t>
            </a:r>
            <a:r>
              <a:rPr lang="en-US" altLang="en-US" sz="2800" dirty="0"/>
              <a:t>21 </a:t>
            </a:r>
            <a:r>
              <a:rPr lang="en-US" altLang="en-US" sz="2800" dirty="0" err="1"/>
              <a:t>pg</a:t>
            </a:r>
            <a:r>
              <a:rPr lang="en-US" altLang="en-US" sz="2800" dirty="0"/>
              <a:t>/ml</a:t>
            </a:r>
          </a:p>
          <a:p>
            <a:pPr>
              <a:lnSpc>
                <a:spcPct val="90000"/>
              </a:lnSpc>
              <a:buFont typeface="Wingdings" pitchFamily="2" charset="2"/>
              <a:buNone/>
            </a:pPr>
            <a:endParaRPr lang="en-US" altLang="en-US" sz="2800" dirty="0"/>
          </a:p>
        </p:txBody>
      </p:sp>
      <p:sp>
        <p:nvSpPr>
          <p:cNvPr id="5" name="TextBox 4"/>
          <p:cNvSpPr txBox="1"/>
          <p:nvPr/>
        </p:nvSpPr>
        <p:spPr>
          <a:xfrm>
            <a:off x="0" y="6172200"/>
            <a:ext cx="8882064" cy="369332"/>
          </a:xfrm>
          <a:prstGeom prst="rect">
            <a:avLst/>
          </a:prstGeom>
          <a:noFill/>
        </p:spPr>
        <p:txBody>
          <a:bodyPr wrap="square" rtlCol="0">
            <a:spAutoFit/>
          </a:bodyPr>
          <a:lstStyle/>
          <a:p>
            <a:pPr algn="l"/>
            <a:r>
              <a:rPr lang="en-US" sz="900" dirty="0"/>
              <a:t>Hameed AB, Chan K, </a:t>
            </a:r>
            <a:r>
              <a:rPr lang="en-US" sz="900" dirty="0" err="1"/>
              <a:t>Ghamsary</a:t>
            </a:r>
            <a:r>
              <a:rPr lang="en-US" sz="900" dirty="0"/>
              <a:t> M, </a:t>
            </a:r>
            <a:r>
              <a:rPr lang="en-US" sz="900" dirty="0" err="1"/>
              <a:t>Elkayam</a:t>
            </a:r>
            <a:r>
              <a:rPr lang="en-US" sz="900" dirty="0"/>
              <a:t> U. Longitudinal changes in the B-type natriuretic peptide levels in normal pregnancy and postpartum. </a:t>
            </a:r>
            <a:r>
              <a:rPr lang="en-US" sz="900" i="1" dirty="0"/>
              <a:t>Clinical Cardiology. </a:t>
            </a:r>
            <a:r>
              <a:rPr lang="en-US" sz="900" dirty="0"/>
              <a:t>Aug 2009;32(8):E60-62.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7" y="609600"/>
            <a:ext cx="8630093" cy="914400"/>
          </a:xfrm>
        </p:spPr>
        <p:txBody>
          <a:bodyPr/>
          <a:lstStyle/>
          <a:p>
            <a:pPr algn="ctr">
              <a:defRPr/>
            </a:pPr>
            <a:r>
              <a:rPr lang="en-US" sz="3600"/>
              <a:t>Clinical Uses of BNP in Pregnancy</a:t>
            </a:r>
          </a:p>
        </p:txBody>
      </p:sp>
      <p:sp>
        <p:nvSpPr>
          <p:cNvPr id="3" name="Content Placeholder 2"/>
          <p:cNvSpPr>
            <a:spLocks noGrp="1"/>
          </p:cNvSpPr>
          <p:nvPr>
            <p:ph idx="1"/>
          </p:nvPr>
        </p:nvSpPr>
        <p:spPr>
          <a:xfrm>
            <a:off x="373321" y="1524000"/>
            <a:ext cx="8483600" cy="4267200"/>
          </a:xfrm>
        </p:spPr>
        <p:txBody>
          <a:bodyPr/>
          <a:lstStyle/>
          <a:p>
            <a:pPr>
              <a:buFont typeface="Wingdings" charset="2"/>
              <a:buChar char="§"/>
              <a:defRPr/>
            </a:pPr>
            <a:r>
              <a:rPr lang="en-US" sz="2800"/>
              <a:t>Diagnosis of heart failure</a:t>
            </a:r>
          </a:p>
          <a:p>
            <a:pPr lvl="1">
              <a:buFont typeface="Wingdings" charset="2"/>
              <a:buChar char="§"/>
              <a:defRPr/>
            </a:pPr>
            <a:r>
              <a:rPr lang="en-US" sz="2400"/>
              <a:t>In pregnant women with dilated CMP, higher BNP predicts adverse cardiovascular outcomes</a:t>
            </a:r>
          </a:p>
          <a:p>
            <a:pPr marL="0" indent="0">
              <a:buNone/>
              <a:defRPr/>
            </a:pPr>
            <a:endParaRPr lang="en-US" sz="1200"/>
          </a:p>
          <a:p>
            <a:pPr>
              <a:buFont typeface="Wingdings" charset="2"/>
              <a:buChar char="§"/>
              <a:defRPr/>
            </a:pPr>
            <a:r>
              <a:rPr lang="en-US" sz="2800"/>
              <a:t>Asymptomatic left ventricular function</a:t>
            </a:r>
          </a:p>
          <a:p>
            <a:pPr lvl="1">
              <a:buFont typeface="Wingdings" charset="2"/>
              <a:buChar char="§"/>
              <a:defRPr/>
            </a:pPr>
            <a:r>
              <a:rPr lang="en-US" sz="2400"/>
              <a:t>Useful to evaluate shortness of breath </a:t>
            </a:r>
          </a:p>
          <a:p>
            <a:pPr marL="0" indent="0">
              <a:buNone/>
              <a:defRPr/>
            </a:pPr>
            <a:endParaRPr lang="en-US" sz="1200"/>
          </a:p>
          <a:p>
            <a:pPr>
              <a:buFont typeface="Wingdings" charset="2"/>
              <a:buChar char="§"/>
              <a:defRPr/>
            </a:pPr>
            <a:r>
              <a:rPr lang="en-US" sz="2800"/>
              <a:t>Predictor of cardiovascular outcome</a:t>
            </a:r>
          </a:p>
          <a:p>
            <a:pPr lvl="1">
              <a:buFont typeface="Wingdings" charset="2"/>
              <a:buChar char="§"/>
              <a:defRPr/>
            </a:pPr>
            <a:r>
              <a:rPr lang="en-US" sz="2400"/>
              <a:t>In pregnant women with congenital heart disease, higher BNP levels are associated with poor outcomes</a:t>
            </a:r>
          </a:p>
        </p:txBody>
      </p:sp>
      <p:sp>
        <p:nvSpPr>
          <p:cNvPr id="72707" name="TextBox 3"/>
          <p:cNvSpPr txBox="1">
            <a:spLocks noChangeArrowheads="1"/>
          </p:cNvSpPr>
          <p:nvPr/>
        </p:nvSpPr>
        <p:spPr bwMode="auto">
          <a:xfrm>
            <a:off x="-76200" y="5906869"/>
            <a:ext cx="883742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171450" indent="-171450" algn="l">
              <a:buFont typeface="Arial" panose="020B0604020202020204" pitchFamily="34" charset="0"/>
              <a:buChar char="•"/>
            </a:pPr>
            <a:r>
              <a:rPr lang="en-US" sz="900" dirty="0"/>
              <a:t>Blatt A, </a:t>
            </a:r>
            <a:r>
              <a:rPr lang="en-US" sz="900" dirty="0" err="1"/>
              <a:t>Svirski</a:t>
            </a:r>
            <a:r>
              <a:rPr lang="en-US" sz="900" dirty="0"/>
              <a:t> R, </a:t>
            </a:r>
            <a:r>
              <a:rPr lang="en-US" sz="900" dirty="0" err="1"/>
              <a:t>Morawsky</a:t>
            </a:r>
            <a:r>
              <a:rPr lang="en-US" sz="900" dirty="0"/>
              <a:t> G, et al. Short and long-term outcome of pregnant women with preexisting dilated </a:t>
            </a:r>
            <a:r>
              <a:rPr lang="en-US" sz="900" dirty="0" err="1"/>
              <a:t>cardiomypathy</a:t>
            </a:r>
            <a:r>
              <a:rPr lang="en-US" sz="900" dirty="0"/>
              <a:t>: An </a:t>
            </a:r>
            <a:r>
              <a:rPr lang="en-US" sz="900" dirty="0" err="1"/>
              <a:t>NTproBNP</a:t>
            </a:r>
            <a:r>
              <a:rPr lang="en-US" sz="900" dirty="0"/>
              <a:t> and echocardiography-guided study. </a:t>
            </a:r>
            <a:r>
              <a:rPr lang="en-US" sz="900" i="1" dirty="0"/>
              <a:t>The Israel Medical Association journal : IMAJ. </a:t>
            </a:r>
            <a:r>
              <a:rPr lang="en-US" sz="900" dirty="0"/>
              <a:t>Oct 2010;12(10):613-616.</a:t>
            </a:r>
          </a:p>
          <a:p>
            <a:pPr marL="171450" indent="-171450" algn="l">
              <a:buFont typeface="Arial" panose="020B0604020202020204" pitchFamily="34" charset="0"/>
              <a:buChar char="•"/>
            </a:pPr>
            <a:r>
              <a:rPr lang="en-US" sz="900" dirty="0" err="1"/>
              <a:t>Tanous</a:t>
            </a:r>
            <a:r>
              <a:rPr lang="en-US" sz="900" dirty="0"/>
              <a:t> D, Siu SC, Mason J, et al. B-type natriuretic peptide in pregnant women with heart disease. </a:t>
            </a:r>
            <a:r>
              <a:rPr lang="en-US" sz="900" i="1" dirty="0"/>
              <a:t>J Am </a:t>
            </a:r>
            <a:r>
              <a:rPr lang="en-US" sz="900" i="1" dirty="0" err="1"/>
              <a:t>Coll</a:t>
            </a:r>
            <a:r>
              <a:rPr lang="en-US" sz="900" i="1" dirty="0"/>
              <a:t> </a:t>
            </a:r>
            <a:r>
              <a:rPr lang="en-US" sz="900" i="1" dirty="0" err="1"/>
              <a:t>Cardiol</a:t>
            </a:r>
            <a:r>
              <a:rPr lang="en-US" sz="900" i="1" dirty="0"/>
              <a:t>. </a:t>
            </a:r>
            <a:r>
              <a:rPr lang="en-US" sz="900" dirty="0"/>
              <a:t>Oct 5 2010;56(15):1247-1253.</a:t>
            </a:r>
          </a:p>
          <a:p>
            <a:pPr marL="171450" indent="-171450" algn="l">
              <a:buFont typeface="Arial" panose="020B0604020202020204" pitchFamily="34" charset="0"/>
              <a:buChar char="•"/>
            </a:pPr>
            <a:r>
              <a:rPr lang="en-US" sz="900" dirty="0" err="1"/>
              <a:t>Kansal</a:t>
            </a:r>
            <a:r>
              <a:rPr lang="en-US" sz="900" dirty="0"/>
              <a:t> M, Hibbard JU, </a:t>
            </a:r>
            <a:r>
              <a:rPr lang="en-US" sz="900" dirty="0" err="1"/>
              <a:t>Briller</a:t>
            </a:r>
            <a:r>
              <a:rPr lang="en-US" sz="900" dirty="0"/>
              <a:t> J. Diastolic function in pregnant patients with cardiac symptoms. </a:t>
            </a:r>
            <a:r>
              <a:rPr lang="en-US" sz="900" i="1" dirty="0" err="1"/>
              <a:t>Hypertens</a:t>
            </a:r>
            <a:r>
              <a:rPr lang="en-US" sz="900" i="1" dirty="0"/>
              <a:t> Pregnancy. </a:t>
            </a:r>
            <a:r>
              <a:rPr lang="en-US" sz="900" dirty="0"/>
              <a:t>2012;31(3):367-374.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5943600" cy="914400"/>
          </a:xfrm>
        </p:spPr>
        <p:txBody>
          <a:bodyPr/>
          <a:lstStyle/>
          <a:p>
            <a:pPr algn="ctr">
              <a:defRPr/>
            </a:pPr>
            <a:r>
              <a:rPr lang="en-US" sz="3600"/>
              <a:t>Key Clinical Pearls</a:t>
            </a:r>
          </a:p>
        </p:txBody>
      </p:sp>
      <p:sp>
        <p:nvSpPr>
          <p:cNvPr id="3" name="Content Placeholder 2"/>
          <p:cNvSpPr>
            <a:spLocks noGrp="1"/>
          </p:cNvSpPr>
          <p:nvPr>
            <p:ph idx="1"/>
          </p:nvPr>
        </p:nvSpPr>
        <p:spPr>
          <a:xfrm>
            <a:off x="457200" y="1219200"/>
            <a:ext cx="8305800" cy="5181600"/>
          </a:xfrm>
        </p:spPr>
        <p:txBody>
          <a:bodyPr>
            <a:noAutofit/>
          </a:bodyPr>
          <a:lstStyle/>
          <a:p>
            <a:pPr>
              <a:lnSpc>
                <a:spcPct val="110000"/>
              </a:lnSpc>
              <a:buFont typeface="Wingdings" charset="2"/>
              <a:buChar char="§"/>
              <a:defRPr/>
            </a:pPr>
            <a:r>
              <a:rPr lang="en-US" sz="2800" dirty="0"/>
              <a:t>First presentation of cardiovascular disease may be during pregnancy or early postpartum. </a:t>
            </a:r>
          </a:p>
          <a:p>
            <a:pPr>
              <a:lnSpc>
                <a:spcPct val="110000"/>
              </a:lnSpc>
              <a:buFont typeface="Wingdings" charset="2"/>
              <a:buChar char="§"/>
              <a:defRPr/>
            </a:pPr>
            <a:r>
              <a:rPr lang="en-US" sz="2600" dirty="0"/>
              <a:t>The highest risk period for CVD worsening is between 24-28 weeks or postpartum.</a:t>
            </a:r>
          </a:p>
          <a:p>
            <a:pPr>
              <a:lnSpc>
                <a:spcPct val="110000"/>
              </a:lnSpc>
              <a:buFont typeface="Wingdings" charset="2"/>
              <a:buChar char="§"/>
              <a:defRPr/>
            </a:pPr>
            <a:r>
              <a:rPr lang="en-US" sz="2600" dirty="0"/>
              <a:t>CVD symptoms or vital sign abnormalities should not be ignored in pregnant/postpartum women.</a:t>
            </a:r>
          </a:p>
          <a:p>
            <a:pPr>
              <a:lnSpc>
                <a:spcPct val="110000"/>
              </a:lnSpc>
              <a:buFont typeface="Wingdings" charset="2"/>
              <a:buChar char="§"/>
              <a:defRPr/>
            </a:pPr>
            <a:r>
              <a:rPr lang="en-US" sz="2600" dirty="0"/>
              <a:t>New onset or persistent asthma may be a sign of heart failure.</a:t>
            </a:r>
          </a:p>
          <a:p>
            <a:pPr>
              <a:lnSpc>
                <a:spcPct val="110000"/>
              </a:lnSpc>
              <a:buFont typeface="Wingdings" charset="2"/>
              <a:buChar char="§"/>
              <a:defRPr/>
            </a:pPr>
            <a:r>
              <a:rPr lang="en-US" sz="2600" dirty="0"/>
              <a:t>Bilateral infiltrates on chest x-ray may be due to heart failure rather than pneumonia.</a:t>
            </a:r>
          </a:p>
        </p:txBody>
      </p:sp>
      <p:sp>
        <p:nvSpPr>
          <p:cNvPr id="4" name="Rectangle 3"/>
          <p:cNvSpPr/>
          <p:nvPr/>
        </p:nvSpPr>
        <p:spPr>
          <a:xfrm>
            <a:off x="0" y="6096000"/>
            <a:ext cx="8610600" cy="369332"/>
          </a:xfrm>
          <a:prstGeom prst="rect">
            <a:avLst/>
          </a:prstGeom>
        </p:spPr>
        <p:txBody>
          <a:bodyPr wrap="square">
            <a:spAutoFit/>
          </a:bodyPr>
          <a:lstStyle/>
          <a:p>
            <a:pPr algn="l"/>
            <a:r>
              <a:rPr lang="en-US" sz="900" dirty="0"/>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914400"/>
          </a:xfrm>
        </p:spPr>
        <p:txBody>
          <a:bodyPr/>
          <a:lstStyle/>
          <a:p>
            <a:pPr algn="ctr">
              <a:defRPr/>
            </a:pPr>
            <a:r>
              <a:rPr lang="en-US" sz="3600"/>
              <a:t>Key Clinical Pearls </a:t>
            </a:r>
            <a:r>
              <a:rPr lang="en-US" sz="2800"/>
              <a:t>(</a:t>
            </a:r>
            <a:r>
              <a:rPr lang="en-US" sz="2400"/>
              <a:t>continued)</a:t>
            </a:r>
            <a:endParaRPr lang="en-US" sz="3200"/>
          </a:p>
        </p:txBody>
      </p:sp>
      <p:sp>
        <p:nvSpPr>
          <p:cNvPr id="3" name="Content Placeholder 2"/>
          <p:cNvSpPr>
            <a:spLocks noGrp="1"/>
          </p:cNvSpPr>
          <p:nvPr>
            <p:ph idx="1"/>
          </p:nvPr>
        </p:nvSpPr>
        <p:spPr>
          <a:xfrm>
            <a:off x="381000" y="1616765"/>
            <a:ext cx="8534400" cy="4572000"/>
          </a:xfrm>
        </p:spPr>
        <p:txBody>
          <a:bodyPr>
            <a:noAutofit/>
          </a:bodyPr>
          <a:lstStyle/>
          <a:p>
            <a:pPr>
              <a:spcBef>
                <a:spcPts val="0"/>
              </a:spcBef>
              <a:buFont typeface="Wingdings" charset="2"/>
              <a:buChar char="§"/>
              <a:defRPr/>
            </a:pPr>
            <a:r>
              <a:rPr lang="en-US" sz="2400" dirty="0"/>
              <a:t>Pregnancy or postpartum women with significant risk factors should be counseled regarding future CVD risk.</a:t>
            </a:r>
          </a:p>
          <a:p>
            <a:pPr marL="0" indent="0">
              <a:spcBef>
                <a:spcPts val="0"/>
              </a:spcBef>
              <a:buNone/>
              <a:defRPr/>
            </a:pPr>
            <a:endParaRPr lang="en-US" sz="1200" dirty="0"/>
          </a:p>
          <a:p>
            <a:pPr>
              <a:spcBef>
                <a:spcPts val="0"/>
              </a:spcBef>
              <a:buFont typeface="Wingdings" charset="2"/>
              <a:buChar char="§"/>
              <a:defRPr/>
            </a:pPr>
            <a:r>
              <a:rPr lang="en-US" sz="2400" dirty="0"/>
              <a:t>Women with known CVD should receive pre- &amp; inter-conception counseling by an experienced </a:t>
            </a:r>
            <a:r>
              <a:rPr lang="en-US" sz="2400" dirty="0" err="1"/>
              <a:t>perinatologist</a:t>
            </a:r>
            <a:r>
              <a:rPr lang="en-US" sz="2400" dirty="0"/>
              <a:t> and cardiologist.</a:t>
            </a:r>
          </a:p>
          <a:p>
            <a:pPr marL="0" indent="0">
              <a:spcBef>
                <a:spcPts val="0"/>
              </a:spcBef>
              <a:buNone/>
              <a:defRPr/>
            </a:pPr>
            <a:endParaRPr lang="en-US" sz="1200" dirty="0"/>
          </a:p>
          <a:p>
            <a:pPr>
              <a:spcBef>
                <a:spcPts val="0"/>
              </a:spcBef>
              <a:buFont typeface="Wingdings" charset="2"/>
              <a:buChar char="§"/>
              <a:defRPr/>
            </a:pPr>
            <a:r>
              <a:rPr lang="en-US" sz="2400" dirty="0"/>
              <a:t>Contraception choices should be tailored to the individual.</a:t>
            </a:r>
          </a:p>
          <a:p>
            <a:pPr marL="0" indent="0">
              <a:spcBef>
                <a:spcPts val="0"/>
              </a:spcBef>
              <a:buNone/>
              <a:defRPr/>
            </a:pPr>
            <a:endParaRPr lang="en-US" sz="1200" dirty="0"/>
          </a:p>
          <a:p>
            <a:pPr>
              <a:spcBef>
                <a:spcPts val="0"/>
              </a:spcBef>
              <a:buFont typeface="Wingdings" charset="2"/>
              <a:buChar char="§"/>
              <a:defRPr/>
            </a:pPr>
            <a:r>
              <a:rPr lang="en-US" sz="2400" dirty="0"/>
              <a:t>Provider and patient education is essential.</a:t>
            </a:r>
          </a:p>
          <a:p>
            <a:pPr marL="0" indent="0">
              <a:spcBef>
                <a:spcPts val="0"/>
              </a:spcBef>
              <a:buNone/>
              <a:defRPr/>
            </a:pPr>
            <a:endParaRPr lang="en-US" sz="1200" dirty="0"/>
          </a:p>
          <a:p>
            <a:pPr>
              <a:spcBef>
                <a:spcPts val="0"/>
              </a:spcBef>
              <a:buFont typeface="Wingdings" charset="2"/>
              <a:buChar char="§"/>
              <a:defRPr/>
            </a:pPr>
            <a:r>
              <a:rPr lang="en-US" sz="2400" dirty="0"/>
              <a:t>High index of suspicion, early diagnosis, appropriate referrals and follow up are the key elements to a successful outcome.</a:t>
            </a:r>
          </a:p>
          <a:p>
            <a:pPr>
              <a:spcBef>
                <a:spcPts val="0"/>
              </a:spcBef>
              <a:defRPr/>
            </a:pPr>
            <a:endParaRPr lang="en-US" sz="2400" dirty="0"/>
          </a:p>
        </p:txBody>
      </p:sp>
      <p:sp>
        <p:nvSpPr>
          <p:cNvPr id="4" name="Rectangle 3"/>
          <p:cNvSpPr/>
          <p:nvPr/>
        </p:nvSpPr>
        <p:spPr>
          <a:xfrm>
            <a:off x="0" y="6172200"/>
            <a:ext cx="8686800" cy="369332"/>
          </a:xfrm>
          <a:prstGeom prst="rect">
            <a:avLst/>
          </a:prstGeom>
        </p:spPr>
        <p:txBody>
          <a:bodyPr wrap="square">
            <a:spAutoFit/>
          </a:bodyPr>
          <a:lstStyle/>
          <a:p>
            <a:pPr algn="l"/>
            <a:r>
              <a:rPr lang="en-US" sz="900" dirty="0"/>
              <a:t>Hameed AB, Morton CH, and A Moore. Improving Health Care Response to Cardiovascular Disease in Pregnancy and Postpartum Developed under contract #11-10006 with the California Department of Public Health, Maternal, Child an Adolescent Health Division. Published by the California Department of Public Health, 2017.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5562600" cy="914400"/>
          </a:xfrm>
        </p:spPr>
        <p:txBody>
          <a:bodyPr/>
          <a:lstStyle/>
          <a:p>
            <a:pPr algn="ctr"/>
            <a:r>
              <a:rPr lang="en-US" sz="3600"/>
              <a:t>Presentation Topics</a:t>
            </a:r>
            <a:endParaRPr lang="en-US" sz="3600" dirty="0"/>
          </a:p>
        </p:txBody>
      </p:sp>
      <p:sp>
        <p:nvSpPr>
          <p:cNvPr id="3" name="Content Placeholder 2"/>
          <p:cNvSpPr>
            <a:spLocks noGrp="1"/>
          </p:cNvSpPr>
          <p:nvPr>
            <p:ph idx="1"/>
          </p:nvPr>
        </p:nvSpPr>
        <p:spPr>
          <a:xfrm>
            <a:off x="304800" y="1600200"/>
            <a:ext cx="8610600" cy="4648200"/>
          </a:xfrm>
        </p:spPr>
        <p:txBody>
          <a:bodyPr>
            <a:normAutofit fontScale="92500"/>
          </a:bodyPr>
          <a:lstStyle/>
          <a:p>
            <a:r>
              <a:rPr lang="en-US" sz="2800" dirty="0"/>
              <a:t>California Pregnancy Associated Mortality Review (CA-PAMR): Summary Findings</a:t>
            </a:r>
          </a:p>
          <a:p>
            <a:r>
              <a:rPr lang="en-US" sz="2800" dirty="0"/>
              <a:t>CA-PAMR: Cardiovascular disease (CVD) Findings</a:t>
            </a:r>
          </a:p>
          <a:p>
            <a:r>
              <a:rPr lang="en-US" sz="2800" dirty="0"/>
              <a:t>Introduction to CVD Toolkit</a:t>
            </a:r>
          </a:p>
          <a:p>
            <a:r>
              <a:rPr lang="en-US" sz="2800" dirty="0"/>
              <a:t>Proposed CVD Evaluation with Algorithms, </a:t>
            </a:r>
            <a:r>
              <a:rPr lang="en-US" altLang="en-US" sz="2800" dirty="0">
                <a:ea typeface="ＭＳ Ｐゴシック" charset="-128"/>
              </a:rPr>
              <a:t>B-Type Natriuretic Peptide (</a:t>
            </a:r>
            <a:r>
              <a:rPr lang="en-US" sz="2800" dirty="0"/>
              <a:t>BNP) and Clinical Pearls</a:t>
            </a:r>
          </a:p>
          <a:p>
            <a:r>
              <a:rPr lang="en-US" sz="2800" dirty="0"/>
              <a:t>Postpartum Presentations (Emergency Department [ED], Primary Care Provider [PCP], or Obstetric [OB] Setting)</a:t>
            </a:r>
          </a:p>
          <a:p>
            <a:r>
              <a:rPr lang="en-US" sz="2800" dirty="0"/>
              <a:t>Racial Disparities in CVD</a:t>
            </a:r>
          </a:p>
          <a:p>
            <a:r>
              <a:rPr lang="en-US" sz="2800" dirty="0"/>
              <a:t>Guidelines for Adults with Heart Disease</a:t>
            </a:r>
          </a:p>
        </p:txBody>
      </p:sp>
    </p:spTree>
    <p:extLst>
      <p:ext uri="{BB962C8B-B14F-4D97-AF65-F5344CB8AC3E}">
        <p14:creationId xmlns:p14="http://schemas.microsoft.com/office/powerpoint/2010/main" val="3123177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257800"/>
          </a:xfrm>
        </p:spPr>
        <p:txBody>
          <a:bodyPr>
            <a:normAutofit/>
          </a:bodyPr>
          <a:lstStyle/>
          <a:p>
            <a:pPr marL="0" indent="0"/>
            <a:r>
              <a:rPr lang="en-US" dirty="0"/>
              <a:t>Postpartum Presentations </a:t>
            </a:r>
            <a:br>
              <a:rPr lang="en-US" dirty="0"/>
            </a:br>
            <a:r>
              <a:rPr lang="en-US" dirty="0"/>
              <a:t>(Emergency Department [ED], Primary Care Provider [PCP], or Obstetric [OB] Setting)</a:t>
            </a:r>
          </a:p>
        </p:txBody>
      </p:sp>
    </p:spTree>
    <p:extLst>
      <p:ext uri="{BB962C8B-B14F-4D97-AF65-F5344CB8AC3E}">
        <p14:creationId xmlns:p14="http://schemas.microsoft.com/office/powerpoint/2010/main" val="288410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914400"/>
          </a:xfrm>
        </p:spPr>
        <p:txBody>
          <a:bodyPr>
            <a:normAutofit fontScale="90000"/>
          </a:bodyPr>
          <a:lstStyle/>
          <a:p>
            <a:pPr algn="ctr">
              <a:defRPr/>
            </a:pPr>
            <a:r>
              <a:rPr lang="en-US" sz="3600" dirty="0"/>
              <a:t>Postpartum Presentations to the </a:t>
            </a:r>
            <a:br>
              <a:rPr lang="en-US" sz="3600" dirty="0"/>
            </a:br>
            <a:r>
              <a:rPr lang="en-US" sz="3600" dirty="0"/>
              <a:t>ED, PCP or OB Provider</a:t>
            </a:r>
          </a:p>
        </p:txBody>
      </p:sp>
      <p:sp>
        <p:nvSpPr>
          <p:cNvPr id="3" name="Content Placeholder 2"/>
          <p:cNvSpPr>
            <a:spLocks noGrp="1"/>
          </p:cNvSpPr>
          <p:nvPr>
            <p:ph idx="1"/>
          </p:nvPr>
        </p:nvSpPr>
        <p:spPr>
          <a:xfrm>
            <a:off x="457200" y="2209800"/>
            <a:ext cx="8229600" cy="3886200"/>
          </a:xfrm>
        </p:spPr>
        <p:txBody>
          <a:bodyPr/>
          <a:lstStyle/>
          <a:p>
            <a:pPr>
              <a:buFont typeface="Wingdings" charset="2"/>
              <a:buChar char="§"/>
              <a:defRPr/>
            </a:pPr>
            <a:r>
              <a:rPr lang="en-US" sz="2800" dirty="0"/>
              <a:t>Symptoms of cardiac disease may be falsely attributed to the common symptoms in a normal pregnancy (i.e., shortness of breath, fatigue).  </a:t>
            </a:r>
          </a:p>
          <a:p>
            <a:pPr marL="0" indent="0">
              <a:buNone/>
              <a:defRPr/>
            </a:pPr>
            <a:endParaRPr lang="en-US" sz="2800" dirty="0"/>
          </a:p>
          <a:p>
            <a:pPr>
              <a:buFont typeface="Wingdings" charset="2"/>
              <a:buChar char="§"/>
              <a:defRPr/>
            </a:pPr>
            <a:r>
              <a:rPr lang="en-US" sz="2800" dirty="0"/>
              <a:t>Preexisting cardiovascular disease and/or new onset </a:t>
            </a:r>
            <a:r>
              <a:rPr lang="en-US" sz="2800" dirty="0" err="1"/>
              <a:t>peripartum</a:t>
            </a:r>
            <a:r>
              <a:rPr lang="en-US" sz="2800" dirty="0"/>
              <a:t> cardiomyopathy may initially present during pregnancy or in the post-partum period.</a:t>
            </a:r>
          </a:p>
          <a:p>
            <a:pPr marL="0" indent="0">
              <a:buFont typeface="Wingdings" charset="0"/>
              <a:buNone/>
              <a:defRPr/>
            </a:pPr>
            <a:endParaRPr lang="en-US" sz="2800" dirty="0"/>
          </a:p>
        </p:txBody>
      </p:sp>
      <p:sp>
        <p:nvSpPr>
          <p:cNvPr id="5" name="Rectangle 4"/>
          <p:cNvSpPr/>
          <p:nvPr/>
        </p:nvSpPr>
        <p:spPr>
          <a:xfrm>
            <a:off x="13252" y="6089374"/>
            <a:ext cx="8597348" cy="369332"/>
          </a:xfrm>
          <a:prstGeom prst="rect">
            <a:avLst/>
          </a:prstGeom>
        </p:spPr>
        <p:txBody>
          <a:bodyPr wrap="square">
            <a:spAutoFit/>
          </a:bodyPr>
          <a:lstStyle/>
          <a:p>
            <a:pPr algn="l"/>
            <a:r>
              <a:rPr lang="en-US" sz="9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914400"/>
            <a:ext cx="8229600" cy="914400"/>
          </a:xfrm>
        </p:spPr>
        <p:txBody>
          <a:bodyPr>
            <a:normAutofit fontScale="90000"/>
          </a:bodyPr>
          <a:lstStyle/>
          <a:p>
            <a:pPr algn="ctr">
              <a:defRPr/>
            </a:pPr>
            <a:r>
              <a:rPr lang="en-US" sz="3600" dirty="0"/>
              <a:t>Postpartum Presentations to the </a:t>
            </a:r>
            <a:br>
              <a:rPr lang="en-US" sz="3600" dirty="0"/>
            </a:br>
            <a:r>
              <a:rPr lang="en-US" sz="3600" dirty="0"/>
              <a:t>ED, PCP or OB Provider</a:t>
            </a:r>
          </a:p>
        </p:txBody>
      </p:sp>
      <p:sp>
        <p:nvSpPr>
          <p:cNvPr id="3" name="Content Placeholder 2"/>
          <p:cNvSpPr>
            <a:spLocks noGrp="1"/>
          </p:cNvSpPr>
          <p:nvPr>
            <p:ph idx="1"/>
          </p:nvPr>
        </p:nvSpPr>
        <p:spPr>
          <a:xfrm>
            <a:off x="304800" y="1905000"/>
            <a:ext cx="8610600" cy="4495800"/>
          </a:xfrm>
        </p:spPr>
        <p:txBody>
          <a:bodyPr/>
          <a:lstStyle/>
          <a:p>
            <a:pPr marL="0" indent="0">
              <a:buNone/>
              <a:defRPr/>
            </a:pPr>
            <a:r>
              <a:rPr lang="en-US" sz="2000" dirty="0"/>
              <a:t>When a woman presents in the postpartum period with complaints of shortness of breath, ask if she has experienced:</a:t>
            </a:r>
          </a:p>
          <a:p>
            <a:pPr lvl="1">
              <a:buFont typeface="Wingdings" charset="2"/>
              <a:buChar char="§"/>
              <a:defRPr/>
            </a:pPr>
            <a:r>
              <a:rPr lang="en-US" sz="1800" dirty="0"/>
              <a:t>Worsened level of exercise tolerance</a:t>
            </a:r>
          </a:p>
          <a:p>
            <a:pPr lvl="1">
              <a:buFont typeface="Wingdings" charset="2"/>
              <a:buChar char="§"/>
              <a:defRPr/>
            </a:pPr>
            <a:r>
              <a:rPr lang="en-US" sz="1800" dirty="0"/>
              <a:t>Difficulty performing activities of daily living; Unexpected fatigue</a:t>
            </a:r>
          </a:p>
          <a:p>
            <a:pPr lvl="1">
              <a:buFont typeface="Wingdings" charset="2"/>
              <a:buChar char="§"/>
              <a:defRPr/>
            </a:pPr>
            <a:r>
              <a:rPr lang="en-US" sz="1800" dirty="0"/>
              <a:t>Symptoms that are deteriorating, especially chest pain, palpitations, or dizziness</a:t>
            </a:r>
          </a:p>
          <a:p>
            <a:pPr lvl="1">
              <a:buFont typeface="Wingdings" charset="2"/>
              <a:buChar char="§"/>
              <a:defRPr/>
            </a:pPr>
            <a:r>
              <a:rPr lang="en-US" sz="1800" dirty="0"/>
              <a:t>New onset of cough or wheezing</a:t>
            </a:r>
          </a:p>
          <a:p>
            <a:pPr lvl="1">
              <a:buFont typeface="Wingdings" charset="2"/>
              <a:buChar char="§"/>
              <a:defRPr/>
            </a:pPr>
            <a:r>
              <a:rPr lang="en-US" sz="1800" dirty="0"/>
              <a:t>Leg edema and if it is improving or deteriorating</a:t>
            </a:r>
          </a:p>
          <a:p>
            <a:pPr lvl="1">
              <a:buFont typeface="Wingdings" charset="2"/>
              <a:buChar char="§"/>
              <a:defRPr/>
            </a:pPr>
            <a:r>
              <a:rPr lang="en-US" sz="1800" dirty="0"/>
              <a:t>Inability to lay flat; if this is a change; how many pillows she uses to sleep</a:t>
            </a:r>
          </a:p>
          <a:p>
            <a:pPr lvl="1">
              <a:buFont typeface="Wingdings" charset="2"/>
              <a:buChar char="§"/>
              <a:defRPr/>
            </a:pPr>
            <a:r>
              <a:rPr lang="en-US" sz="1800" dirty="0"/>
              <a:t>Failure to lose weight or unusual weight gain, and how much</a:t>
            </a:r>
          </a:p>
          <a:p>
            <a:pPr lvl="1">
              <a:buFont typeface="Wingdings" charset="2"/>
              <a:buChar char="§"/>
              <a:defRPr/>
            </a:pPr>
            <a:r>
              <a:rPr lang="en-US" sz="1800" dirty="0"/>
              <a:t>A history of cardiac or pulmonary conditions</a:t>
            </a:r>
          </a:p>
          <a:p>
            <a:pPr lvl="1">
              <a:buFont typeface="Wingdings" charset="2"/>
              <a:buChar char="§"/>
              <a:defRPr/>
            </a:pPr>
            <a:r>
              <a:rPr lang="en-US" sz="1800" dirty="0"/>
              <a:t>A history of substance abuse and/or cigarette use</a:t>
            </a:r>
          </a:p>
          <a:p>
            <a:pPr lvl="1">
              <a:buFont typeface="Wingdings" charset="2"/>
              <a:buChar char="§"/>
              <a:defRPr/>
            </a:pPr>
            <a:r>
              <a:rPr lang="en-US" sz="1800" dirty="0"/>
              <a:t>Or has been seen by other providers or in other Emergency Departments since giving birth.</a:t>
            </a:r>
            <a:endParaRPr lang="en-US" sz="3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838200"/>
            <a:ext cx="8229600" cy="914400"/>
          </a:xfrm>
        </p:spPr>
        <p:txBody>
          <a:bodyPr>
            <a:normAutofit fontScale="90000"/>
          </a:bodyPr>
          <a:lstStyle/>
          <a:p>
            <a:pPr algn="ctr">
              <a:defRPr/>
            </a:pPr>
            <a:r>
              <a:rPr lang="en-US" sz="3600" dirty="0"/>
              <a:t>Postpartum Presentations to the </a:t>
            </a:r>
            <a:br>
              <a:rPr lang="en-US" sz="3600" dirty="0"/>
            </a:br>
            <a:r>
              <a:rPr lang="en-US" sz="3600" dirty="0"/>
              <a:t>ED, PCP or OB Provider</a:t>
            </a:r>
          </a:p>
        </p:txBody>
      </p:sp>
      <p:sp>
        <p:nvSpPr>
          <p:cNvPr id="3" name="Content Placeholder 2"/>
          <p:cNvSpPr>
            <a:spLocks noGrp="1"/>
          </p:cNvSpPr>
          <p:nvPr>
            <p:ph idx="1"/>
          </p:nvPr>
        </p:nvSpPr>
        <p:spPr>
          <a:xfrm>
            <a:off x="457200" y="2133600"/>
            <a:ext cx="8229600" cy="3886200"/>
          </a:xfrm>
        </p:spPr>
        <p:txBody>
          <a:bodyPr>
            <a:normAutofit lnSpcReduction="10000"/>
          </a:bodyPr>
          <a:lstStyle/>
          <a:p>
            <a:pPr marL="0" indent="0">
              <a:buFont typeface="Wingdings" charset="0"/>
              <a:buNone/>
              <a:defRPr/>
            </a:pPr>
            <a:r>
              <a:rPr lang="en-US" sz="2800"/>
              <a:t>Key Points (1)</a:t>
            </a:r>
          </a:p>
          <a:p>
            <a:pPr>
              <a:buFont typeface="Wingdings" charset="2"/>
              <a:buChar char="§"/>
              <a:defRPr/>
            </a:pPr>
            <a:r>
              <a:rPr lang="en-US" sz="2400"/>
              <a:t>Symptoms related to physiologic changes of pregnancy should be improving in the postpartum period.</a:t>
            </a:r>
          </a:p>
          <a:p>
            <a:pPr>
              <a:buFont typeface="Wingdings" charset="2"/>
              <a:buChar char="§"/>
              <a:defRPr/>
            </a:pPr>
            <a:r>
              <a:rPr lang="en-US" sz="2400"/>
              <a:t>Any visits to Emergency Department for dyspnea should raise suspicion for cardiovascular disease.</a:t>
            </a:r>
          </a:p>
          <a:p>
            <a:pPr>
              <a:buFont typeface="Wingdings" charset="2"/>
              <a:buChar char="§"/>
              <a:defRPr/>
            </a:pPr>
            <a:r>
              <a:rPr lang="en-US" sz="2400"/>
              <a:t>Women of childbearing age should be questioned about recent pregnancies, in addition to their last menstrual period (LMP).</a:t>
            </a:r>
          </a:p>
          <a:p>
            <a:pPr>
              <a:buFont typeface="Wingdings" charset="2"/>
              <a:buChar char="§"/>
              <a:defRPr/>
            </a:pPr>
            <a:r>
              <a:rPr lang="en-US" sz="2400"/>
              <a:t>Postpartum dyspnea or new onset cough is concerning for cardiovascular disease.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838200"/>
            <a:ext cx="8229600" cy="914400"/>
          </a:xfrm>
        </p:spPr>
        <p:txBody>
          <a:bodyPr>
            <a:normAutofit fontScale="90000"/>
          </a:bodyPr>
          <a:lstStyle/>
          <a:p>
            <a:pPr algn="ctr">
              <a:defRPr/>
            </a:pPr>
            <a:r>
              <a:rPr lang="en-US" sz="3600" dirty="0"/>
              <a:t>Postpartum Presentations to the </a:t>
            </a:r>
            <a:br>
              <a:rPr lang="en-US" sz="3600" dirty="0"/>
            </a:br>
            <a:r>
              <a:rPr lang="en-US" sz="3600" dirty="0"/>
              <a:t>ED, PCP or OB Provider</a:t>
            </a:r>
          </a:p>
        </p:txBody>
      </p:sp>
      <p:sp>
        <p:nvSpPr>
          <p:cNvPr id="3" name="Content Placeholder 2"/>
          <p:cNvSpPr>
            <a:spLocks noGrp="1"/>
          </p:cNvSpPr>
          <p:nvPr>
            <p:ph idx="1"/>
          </p:nvPr>
        </p:nvSpPr>
        <p:spPr>
          <a:xfrm>
            <a:off x="457200" y="2133600"/>
            <a:ext cx="8229600" cy="3886200"/>
          </a:xfrm>
        </p:spPr>
        <p:txBody>
          <a:bodyPr/>
          <a:lstStyle/>
          <a:p>
            <a:pPr marL="0" indent="0">
              <a:buFont typeface="Wingdings" charset="0"/>
              <a:buNone/>
              <a:defRPr/>
            </a:pPr>
            <a:r>
              <a:rPr lang="en-US" sz="2800" dirty="0"/>
              <a:t>Key Points (2)</a:t>
            </a:r>
          </a:p>
          <a:p>
            <a:pPr>
              <a:buFont typeface="Wingdings" charset="2"/>
              <a:buChar char="§"/>
              <a:defRPr/>
            </a:pPr>
            <a:r>
              <a:rPr lang="en-US" sz="2400" dirty="0"/>
              <a:t>New onset asthma is rare in adults.</a:t>
            </a:r>
          </a:p>
          <a:p>
            <a:pPr>
              <a:buFont typeface="Wingdings" charset="2"/>
              <a:buChar char="§"/>
              <a:defRPr/>
            </a:pPr>
            <a:r>
              <a:rPr lang="en-US" sz="2400" dirty="0"/>
              <a:t>Bilateral crackles on lung examination are most likely associated with Congestive Heart Failure (CHF).</a:t>
            </a:r>
          </a:p>
          <a:p>
            <a:pPr>
              <a:buFont typeface="Wingdings" charset="2"/>
              <a:buChar char="§"/>
              <a:defRPr/>
            </a:pPr>
            <a:r>
              <a:rPr lang="en-US" sz="2400" dirty="0"/>
              <a:t>Improvement of dyspnea with bronchodilators does not confirm the diagnosis of asthma, as CHF may also improve with bronchodilators. Likewise, a lack of response to bronchodilators should prompt the entertainment of a diagnosis other than asthma.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410200"/>
          </a:xfrm>
        </p:spPr>
        <p:txBody>
          <a:bodyPr/>
          <a:lstStyle/>
          <a:p>
            <a:r>
              <a:rPr lang="en-US" dirty="0"/>
              <a:t>Racial Disparities in </a:t>
            </a:r>
            <a:r>
              <a:rPr lang="en-US" dirty="0" smtClean="0"/>
              <a:t>CVD</a:t>
            </a:r>
            <a:endParaRPr lang="en-US" dirty="0"/>
          </a:p>
        </p:txBody>
      </p:sp>
    </p:spTree>
    <p:extLst>
      <p:ext uri="{BB962C8B-B14F-4D97-AF65-F5344CB8AC3E}">
        <p14:creationId xmlns:p14="http://schemas.microsoft.com/office/powerpoint/2010/main" val="3000343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1982"/>
            <a:ext cx="8077200" cy="914400"/>
          </a:xfrm>
        </p:spPr>
        <p:txBody>
          <a:bodyPr>
            <a:normAutofit fontScale="90000"/>
          </a:bodyPr>
          <a:lstStyle/>
          <a:p>
            <a:pPr algn="ctr">
              <a:defRPr/>
            </a:pPr>
            <a:r>
              <a:rPr lang="en-US" sz="3600" dirty="0"/>
              <a:t>Racial Disparities in CVD</a:t>
            </a:r>
            <a:br>
              <a:rPr lang="en-US" sz="3600" dirty="0"/>
            </a:br>
            <a:r>
              <a:rPr lang="en-US" sz="3200" dirty="0"/>
              <a:t>Clinical Implications</a:t>
            </a:r>
            <a:endParaRPr lang="en-US" sz="3600" dirty="0"/>
          </a:p>
        </p:txBody>
      </p:sp>
      <p:sp>
        <p:nvSpPr>
          <p:cNvPr id="3" name="Content Placeholder 2"/>
          <p:cNvSpPr>
            <a:spLocks noGrp="1"/>
          </p:cNvSpPr>
          <p:nvPr>
            <p:ph idx="1"/>
          </p:nvPr>
        </p:nvSpPr>
        <p:spPr>
          <a:xfrm>
            <a:off x="248478" y="1466382"/>
            <a:ext cx="8305800" cy="4477218"/>
          </a:xfrm>
        </p:spPr>
        <p:txBody>
          <a:bodyPr/>
          <a:lstStyle/>
          <a:p>
            <a:pPr>
              <a:buFont typeface="Wingdings" charset="2"/>
              <a:buChar char="§"/>
              <a:defRPr/>
            </a:pPr>
            <a:r>
              <a:rPr lang="en-US" sz="2800" dirty="0"/>
              <a:t>Maternal mortality is associated with the widest and most persistent disparity (inequality) in all of U.S. public health.*</a:t>
            </a:r>
            <a:endParaRPr lang="en-US" sz="1400" dirty="0"/>
          </a:p>
          <a:p>
            <a:pPr>
              <a:buFont typeface="Wingdings" charset="2"/>
              <a:buChar char="§"/>
              <a:defRPr/>
            </a:pPr>
            <a:r>
              <a:rPr lang="en-US" sz="2800" dirty="0"/>
              <a:t>African-American women have a three-to-four fold greater risk of dying than women of other racial-ethnic groups.*  </a:t>
            </a:r>
            <a:endParaRPr lang="en-US" sz="1400" dirty="0"/>
          </a:p>
          <a:p>
            <a:pPr>
              <a:buFont typeface="Wingdings" charset="2"/>
              <a:buChar char="§"/>
              <a:defRPr/>
            </a:pPr>
            <a:r>
              <a:rPr lang="en-US" sz="2800" dirty="0"/>
              <a:t>The CVD-pregnancy-related mortality rate for African-American women was more than eight times higher than the mortality rate for White women.^</a:t>
            </a:r>
          </a:p>
        </p:txBody>
      </p:sp>
      <p:sp>
        <p:nvSpPr>
          <p:cNvPr id="4" name="TextBox 3"/>
          <p:cNvSpPr txBox="1"/>
          <p:nvPr/>
        </p:nvSpPr>
        <p:spPr>
          <a:xfrm>
            <a:off x="0" y="5943600"/>
            <a:ext cx="8915400" cy="1015663"/>
          </a:xfrm>
          <a:prstGeom prst="rect">
            <a:avLst/>
          </a:prstGeom>
          <a:noFill/>
        </p:spPr>
        <p:txBody>
          <a:bodyPr wrap="square" rtlCol="0">
            <a:spAutoFit/>
          </a:bodyPr>
          <a:lstStyle/>
          <a:p>
            <a:pPr algn="l"/>
            <a:r>
              <a:rPr lang="en-US" sz="900" dirty="0"/>
              <a:t>*</a:t>
            </a:r>
            <a:r>
              <a:rPr lang="en-US" sz="900" dirty="0" err="1"/>
              <a:t>Creanga</a:t>
            </a:r>
            <a:r>
              <a:rPr lang="en-US" sz="900" dirty="0"/>
              <a:t> AA, Berg CJ, </a:t>
            </a:r>
            <a:r>
              <a:rPr lang="en-US" sz="900" dirty="0" err="1"/>
              <a:t>Syverson</a:t>
            </a:r>
            <a:r>
              <a:rPr lang="en-US" sz="900" dirty="0"/>
              <a:t> C, Seed K, Bruce FC, Callaghan WM. Pregnancy-related mortality in the United States, 2006-2010. </a:t>
            </a:r>
            <a:r>
              <a:rPr lang="en-US" sz="900" i="1" dirty="0"/>
              <a:t>Obstetrics and Gynecology.</a:t>
            </a:r>
            <a:r>
              <a:rPr lang="en-US" sz="900" dirty="0"/>
              <a:t> 2015;125:5-12.</a:t>
            </a:r>
          </a:p>
          <a:p>
            <a:pPr algn="l"/>
            <a:r>
              <a:rPr lang="en-US" sz="900" dirty="0"/>
              <a:t>^Hameed A, Lawton E, McCain C, et al. Pregnancy-Related Cardiovascular Deaths in California: Beyond Peripartum Cardiomyopathy. </a:t>
            </a:r>
            <a:r>
              <a:rPr lang="en-US" sz="900" i="1" dirty="0"/>
              <a:t>American Journal of Obstetrics and Gynecology.</a:t>
            </a:r>
            <a:r>
              <a:rPr lang="en-US" sz="900" dirty="0"/>
              <a:t> 2015; DOI: 10.1016/j.ajog.2015.05.008.</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762000"/>
            <a:ext cx="8077200" cy="914400"/>
          </a:xfrm>
        </p:spPr>
        <p:txBody>
          <a:bodyPr>
            <a:normAutofit fontScale="90000"/>
          </a:bodyPr>
          <a:lstStyle/>
          <a:p>
            <a:pPr algn="ctr">
              <a:defRPr/>
            </a:pPr>
            <a:r>
              <a:rPr lang="en-US" sz="3600" dirty="0"/>
              <a:t>Racial Disparities in CVD</a:t>
            </a:r>
            <a:br>
              <a:rPr lang="en-US" sz="3600" dirty="0"/>
            </a:br>
            <a:r>
              <a:rPr lang="en-US" sz="3200" dirty="0"/>
              <a:t>Clinical Implications</a:t>
            </a:r>
            <a:endParaRPr lang="en-US" sz="3600" dirty="0"/>
          </a:p>
        </p:txBody>
      </p:sp>
      <p:sp>
        <p:nvSpPr>
          <p:cNvPr id="3" name="Content Placeholder 2"/>
          <p:cNvSpPr>
            <a:spLocks noGrp="1"/>
          </p:cNvSpPr>
          <p:nvPr>
            <p:ph idx="1"/>
          </p:nvPr>
        </p:nvSpPr>
        <p:spPr>
          <a:xfrm>
            <a:off x="457200" y="1828800"/>
            <a:ext cx="8229600" cy="4267200"/>
          </a:xfrm>
        </p:spPr>
        <p:txBody>
          <a:bodyPr/>
          <a:lstStyle/>
          <a:p>
            <a:pPr marL="0" indent="0">
              <a:buFont typeface="Wingdings" charset="0"/>
              <a:buNone/>
              <a:defRPr/>
            </a:pPr>
            <a:r>
              <a:rPr lang="en-US" dirty="0"/>
              <a:t>Comorbidities with CVD</a:t>
            </a:r>
          </a:p>
          <a:p>
            <a:pPr>
              <a:buFont typeface="Wingdings" charset="2"/>
              <a:buChar char="§"/>
              <a:defRPr/>
            </a:pPr>
            <a:r>
              <a:rPr lang="en-US" sz="2800" dirty="0"/>
              <a:t>Hypertensive disorders of pregnancy are more prevalent among African-American women.*^</a:t>
            </a:r>
            <a:endParaRPr lang="en-US" sz="1200" dirty="0"/>
          </a:p>
          <a:p>
            <a:pPr>
              <a:buFont typeface="Wingdings" charset="2"/>
              <a:buChar char="§"/>
              <a:defRPr/>
            </a:pPr>
            <a:r>
              <a:rPr lang="en-US" sz="2800" dirty="0"/>
              <a:t>Hypertensive disorders are correlated with all types of CVD.* </a:t>
            </a:r>
            <a:endParaRPr lang="en-US" sz="1200" dirty="0"/>
          </a:p>
          <a:p>
            <a:pPr>
              <a:buFont typeface="Wingdings" charset="2"/>
              <a:buChar char="§"/>
              <a:defRPr/>
            </a:pPr>
            <a:r>
              <a:rPr lang="en-US" sz="2800" dirty="0"/>
              <a:t>African-American women have lower frequency of prenatal care visits and seek care later in pregnancy than non-African-American women.^ </a:t>
            </a:r>
          </a:p>
        </p:txBody>
      </p:sp>
      <p:sp>
        <p:nvSpPr>
          <p:cNvPr id="2" name="Rectangle 1"/>
          <p:cNvSpPr/>
          <p:nvPr/>
        </p:nvSpPr>
        <p:spPr>
          <a:xfrm>
            <a:off x="0" y="5849034"/>
            <a:ext cx="8610600" cy="646331"/>
          </a:xfrm>
          <a:prstGeom prst="rect">
            <a:avLst/>
          </a:prstGeom>
        </p:spPr>
        <p:txBody>
          <a:bodyPr wrap="square">
            <a:spAutoFit/>
          </a:bodyPr>
          <a:lstStyle/>
          <a:p>
            <a:pPr algn="l"/>
            <a:r>
              <a:rPr lang="en-US" sz="900" dirty="0"/>
              <a:t>*</a:t>
            </a:r>
            <a:r>
              <a:rPr lang="en-US" sz="900" dirty="0" err="1"/>
              <a:t>Creanga</a:t>
            </a:r>
            <a:r>
              <a:rPr lang="en-US" sz="900" dirty="0"/>
              <a:t> AA, Bateman BT, </a:t>
            </a:r>
            <a:r>
              <a:rPr lang="en-US" sz="900" dirty="0" err="1"/>
              <a:t>Kuklina</a:t>
            </a:r>
            <a:r>
              <a:rPr lang="en-US" sz="900" dirty="0"/>
              <a:t> EV, Callaghan WM. Racial and ethnic disparities in severe maternal morbidity: A multistate analysis, 2008-2010. </a:t>
            </a:r>
            <a:r>
              <a:rPr lang="en-US" sz="900" i="1" dirty="0"/>
              <a:t>American Journal of Obstetrics and Gynecology. </a:t>
            </a:r>
            <a:r>
              <a:rPr lang="en-US" sz="900" dirty="0"/>
              <a:t>May 2014;210(5):435 e431-438.</a:t>
            </a:r>
          </a:p>
          <a:p>
            <a:pPr algn="l"/>
            <a:r>
              <a:rPr lang="en-US" sz="900" dirty="0"/>
              <a:t>^Harper M, Dugan E, </a:t>
            </a:r>
            <a:r>
              <a:rPr lang="en-US" sz="900" dirty="0" err="1"/>
              <a:t>Espeland</a:t>
            </a:r>
            <a:r>
              <a:rPr lang="en-US" sz="900" dirty="0"/>
              <a:t> M, Martinez-Borges A, </a:t>
            </a:r>
            <a:r>
              <a:rPr lang="en-US" sz="900" dirty="0" err="1"/>
              <a:t>McQuellon</a:t>
            </a:r>
            <a:r>
              <a:rPr lang="en-US" sz="900" dirty="0"/>
              <a:t> C. Why African-American women are at greater risk for pregnancy-related death. </a:t>
            </a:r>
            <a:r>
              <a:rPr lang="en-US" sz="900" i="1" dirty="0"/>
              <a:t>Annals of Epidemiology. </a:t>
            </a:r>
            <a:r>
              <a:rPr lang="en-US" sz="900" dirty="0"/>
              <a:t>Mar 2007;17(3):180-185 </a:t>
            </a:r>
            <a:endParaRPr lang="en-US" altLang="x-none" sz="900" dirty="0">
              <a:ea typeface="ＭＳ Ｐゴシック" charset="-12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762000"/>
            <a:ext cx="8077200" cy="914400"/>
          </a:xfrm>
        </p:spPr>
        <p:txBody>
          <a:bodyPr>
            <a:normAutofit fontScale="90000"/>
          </a:bodyPr>
          <a:lstStyle/>
          <a:p>
            <a:pPr algn="ctr">
              <a:defRPr/>
            </a:pPr>
            <a:r>
              <a:rPr lang="en-US" sz="3600"/>
              <a:t>Racial Disparities in CVD</a:t>
            </a:r>
            <a:br>
              <a:rPr lang="en-US" sz="3600"/>
            </a:br>
            <a:r>
              <a:rPr lang="en-US" sz="3600"/>
              <a:t>Clinical Implications</a:t>
            </a:r>
          </a:p>
        </p:txBody>
      </p:sp>
      <p:sp>
        <p:nvSpPr>
          <p:cNvPr id="3" name="Content Placeholder 2"/>
          <p:cNvSpPr>
            <a:spLocks noGrp="1"/>
          </p:cNvSpPr>
          <p:nvPr>
            <p:ph idx="1"/>
          </p:nvPr>
        </p:nvSpPr>
        <p:spPr>
          <a:xfrm>
            <a:off x="347870" y="2057400"/>
            <a:ext cx="8229600" cy="4267200"/>
          </a:xfrm>
        </p:spPr>
        <p:txBody>
          <a:bodyPr/>
          <a:lstStyle/>
          <a:p>
            <a:pPr>
              <a:buFont typeface="Wingdings" charset="2"/>
              <a:buChar char="§"/>
              <a:defRPr/>
            </a:pPr>
            <a:r>
              <a:rPr lang="en-US" sz="2400" b="1" dirty="0"/>
              <a:t>Listen to women. </a:t>
            </a:r>
            <a:r>
              <a:rPr lang="en-US" sz="2400" dirty="0"/>
              <a:t>Take patient complaints seriously, and maintain a high index of suspicion for CVD especially in ALL African-American women.</a:t>
            </a:r>
            <a:endParaRPr lang="en-US" sz="1400" dirty="0"/>
          </a:p>
          <a:p>
            <a:pPr>
              <a:buFont typeface="Wingdings" charset="2"/>
              <a:buChar char="§"/>
              <a:defRPr/>
            </a:pPr>
            <a:r>
              <a:rPr lang="en-US" sz="2400" dirty="0"/>
              <a:t>Any co-morbidity should further heighten the clinical index of suspicion.</a:t>
            </a:r>
            <a:endParaRPr lang="en-US" sz="1400" dirty="0"/>
          </a:p>
          <a:p>
            <a:pPr>
              <a:buFont typeface="Wingdings" charset="2"/>
              <a:buChar char="§"/>
              <a:defRPr/>
            </a:pPr>
            <a:r>
              <a:rPr lang="en-US" sz="2400" dirty="0"/>
              <a:t>African-American women with chronic or gestational hypertension, high BMI (&gt;35) who present with symptoms suggestive of CVD or vital signs indicated in the CVD Assessment Algorithm should be evaluated carefully and thoroughly for potential CVD. </a:t>
            </a:r>
          </a:p>
        </p:txBody>
      </p:sp>
      <p:sp>
        <p:nvSpPr>
          <p:cNvPr id="6" name="Rectangle 5"/>
          <p:cNvSpPr/>
          <p:nvPr/>
        </p:nvSpPr>
        <p:spPr>
          <a:xfrm>
            <a:off x="0" y="6172200"/>
            <a:ext cx="8686800" cy="369332"/>
          </a:xfrm>
          <a:prstGeom prst="rect">
            <a:avLst/>
          </a:prstGeom>
        </p:spPr>
        <p:txBody>
          <a:bodyPr wrap="square">
            <a:spAutoFit/>
          </a:bodyPr>
          <a:lstStyle/>
          <a:p>
            <a:pPr algn="l"/>
            <a:r>
              <a:rPr lang="en-US" sz="900" dirty="0"/>
              <a:t>Hameed AB, Morton CH, and A Moore. Improving Health Care Response to Cardiovascular Disease in Pregnancy and Postpartum Developed under contract #11-10006 with the California Department of Public Health, Maternal, Child an Adolescent Health Division. Published by the California Department of Public Health, 2017.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181600"/>
          </a:xfrm>
        </p:spPr>
        <p:txBody>
          <a:bodyPr>
            <a:normAutofit/>
          </a:bodyPr>
          <a:lstStyle/>
          <a:p>
            <a:pPr marL="0" indent="0"/>
            <a:r>
              <a:rPr lang="en-US" dirty="0"/>
              <a:t>Guidelines for Adults with</a:t>
            </a:r>
            <a:br>
              <a:rPr lang="en-US" dirty="0"/>
            </a:br>
            <a:r>
              <a:rPr lang="en-US" dirty="0"/>
              <a:t> Heart </a:t>
            </a:r>
            <a:r>
              <a:rPr lang="en-US" dirty="0" smtClean="0"/>
              <a:t>Disease</a:t>
            </a:r>
            <a:endParaRPr lang="en-US" dirty="0"/>
          </a:p>
        </p:txBody>
      </p:sp>
    </p:spTree>
    <p:extLst>
      <p:ext uri="{BB962C8B-B14F-4D97-AF65-F5344CB8AC3E}">
        <p14:creationId xmlns:p14="http://schemas.microsoft.com/office/powerpoint/2010/main" val="331616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762000" y="2590800"/>
            <a:ext cx="7924800" cy="2209800"/>
          </a:xfrm>
        </p:spPr>
        <p:txBody>
          <a:bodyPr>
            <a:noAutofit/>
          </a:bodyPr>
          <a:lstStyle/>
          <a:p>
            <a:r>
              <a:rPr lang="en-US" sz="4800" dirty="0"/>
              <a:t>California Pregnancy Associated Mortality Review (CA-PAMR)</a:t>
            </a:r>
            <a:br>
              <a:rPr lang="en-US" sz="4800" dirty="0"/>
            </a:br>
            <a:r>
              <a:rPr lang="en-US" sz="4800" dirty="0"/>
              <a:t>Summary of Findings</a:t>
            </a:r>
            <a:br>
              <a:rPr lang="en-US" sz="4800" dirty="0"/>
            </a:br>
            <a:endParaRPr lang="en-US" sz="4800" dirty="0"/>
          </a:p>
        </p:txBody>
      </p:sp>
    </p:spTree>
    <p:extLst>
      <p:ext uri="{BB962C8B-B14F-4D97-AF65-F5344CB8AC3E}">
        <p14:creationId xmlns:p14="http://schemas.microsoft.com/office/powerpoint/2010/main" val="2993141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1295400"/>
          </a:xfrm>
          <a:noFill/>
        </p:spPr>
        <p:txBody>
          <a:bodyPr/>
          <a:lstStyle/>
          <a:p>
            <a:pPr algn="ctr">
              <a:defRPr/>
            </a:pPr>
            <a:r>
              <a:rPr lang="en-US" sz="3600" dirty="0"/>
              <a:t>OB Providers </a:t>
            </a:r>
            <a:br>
              <a:rPr lang="en-US" sz="3600" dirty="0"/>
            </a:br>
            <a:r>
              <a:rPr lang="en-US" sz="3600" dirty="0"/>
              <a:t>Adult </a:t>
            </a:r>
            <a:r>
              <a:rPr lang="en-US" sz="3600" dirty="0" err="1"/>
              <a:t>Valvular</a:t>
            </a:r>
            <a:r>
              <a:rPr lang="en-US" sz="3600" dirty="0"/>
              <a:t> Disease Guidelines</a:t>
            </a:r>
          </a:p>
        </p:txBody>
      </p:sp>
      <p:sp>
        <p:nvSpPr>
          <p:cNvPr id="3" name="Content Placeholder 2"/>
          <p:cNvSpPr>
            <a:spLocks noGrp="1"/>
          </p:cNvSpPr>
          <p:nvPr>
            <p:ph idx="1"/>
          </p:nvPr>
        </p:nvSpPr>
        <p:spPr>
          <a:xfrm>
            <a:off x="228600" y="1745343"/>
            <a:ext cx="8610600" cy="3886200"/>
          </a:xfrm>
        </p:spPr>
        <p:txBody>
          <a:bodyPr>
            <a:normAutofit lnSpcReduction="10000"/>
          </a:bodyPr>
          <a:lstStyle/>
          <a:p>
            <a:pPr marL="0" indent="0">
              <a:buFont typeface="Wingdings" charset="0"/>
              <a:buNone/>
              <a:defRPr/>
            </a:pPr>
            <a:r>
              <a:rPr lang="en-US" sz="2800" dirty="0"/>
              <a:t>Preconception Evaluation and Intrapartum Monitoring</a:t>
            </a:r>
          </a:p>
          <a:p>
            <a:pPr marL="230188" indent="-230188">
              <a:buSzPct val="100000"/>
              <a:buFont typeface="Wingdings" charset="2"/>
              <a:buChar char="§"/>
              <a:defRPr/>
            </a:pPr>
            <a:r>
              <a:rPr lang="en-US" sz="2400" dirty="0"/>
              <a:t>Prior to pregnancy all patients with known or suspected valve disease should be evaluated by a cardiologist with expertise in managing patients with </a:t>
            </a:r>
            <a:r>
              <a:rPr lang="en-US" sz="2400" dirty="0" err="1"/>
              <a:t>valvular</a:t>
            </a:r>
            <a:r>
              <a:rPr lang="en-US" sz="2400" dirty="0"/>
              <a:t> heart disease during pregnancy, who can provide pre-pregnancy counseling.</a:t>
            </a:r>
          </a:p>
          <a:p>
            <a:pPr marL="230188" indent="-230188">
              <a:buSzPct val="100000"/>
              <a:buFont typeface="Wingdings" charset="2"/>
              <a:buChar char="§"/>
              <a:defRPr/>
            </a:pPr>
            <a:r>
              <a:rPr lang="en-US" sz="2400" dirty="0"/>
              <a:t>Transthoracic echo (TTE) is recommended in the evaluation of all women with known or suspected </a:t>
            </a:r>
            <a:r>
              <a:rPr lang="en-US" sz="2400" dirty="0" err="1"/>
              <a:t>valvular</a:t>
            </a:r>
            <a:r>
              <a:rPr lang="en-US" sz="2400" dirty="0"/>
              <a:t> heart disease as part of pre-pregnancy counseling.</a:t>
            </a:r>
          </a:p>
          <a:p>
            <a:pPr marL="230188" indent="-230188">
              <a:buSzPct val="100000"/>
              <a:buFont typeface="Wingdings" charset="2"/>
              <a:buChar char="§"/>
              <a:defRPr/>
            </a:pPr>
            <a:r>
              <a:rPr lang="en-US" sz="2400" dirty="0"/>
              <a:t>Exercise testing is reasonable prior to pregnancy in patients with severe valve disease.</a:t>
            </a:r>
          </a:p>
        </p:txBody>
      </p:sp>
      <p:sp>
        <p:nvSpPr>
          <p:cNvPr id="4" name="Rectangle 3"/>
          <p:cNvSpPr/>
          <p:nvPr/>
        </p:nvSpPr>
        <p:spPr>
          <a:xfrm>
            <a:off x="10886" y="6096000"/>
            <a:ext cx="8904514" cy="369332"/>
          </a:xfrm>
          <a:prstGeom prst="rect">
            <a:avLst/>
          </a:prstGeom>
        </p:spPr>
        <p:txBody>
          <a:bodyPr wrap="square">
            <a:spAutoFit/>
          </a:bodyPr>
          <a:lstStyle/>
          <a:p>
            <a:pPr algn="l">
              <a:spcBef>
                <a:spcPct val="30000"/>
              </a:spcBef>
              <a:defRPr/>
            </a:pPr>
            <a:r>
              <a:rPr lang="en-US" sz="9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609600"/>
            <a:ext cx="8077200" cy="1295400"/>
          </a:xfrm>
          <a:noFill/>
        </p:spPr>
        <p:txBody>
          <a:bodyPr/>
          <a:lstStyle/>
          <a:p>
            <a:pPr algn="ctr">
              <a:defRPr/>
            </a:pPr>
            <a:r>
              <a:rPr lang="en-US" sz="3600"/>
              <a:t>OB Providers </a:t>
            </a:r>
            <a:br>
              <a:rPr lang="en-US" sz="3600"/>
            </a:br>
            <a:r>
              <a:rPr lang="en-US" sz="3600"/>
              <a:t>Adult Valvular Disease Guidelines</a:t>
            </a:r>
          </a:p>
        </p:txBody>
      </p:sp>
      <p:sp>
        <p:nvSpPr>
          <p:cNvPr id="3" name="Content Placeholder 2"/>
          <p:cNvSpPr>
            <a:spLocks noGrp="1"/>
          </p:cNvSpPr>
          <p:nvPr>
            <p:ph idx="1"/>
          </p:nvPr>
        </p:nvSpPr>
        <p:spPr>
          <a:xfrm>
            <a:off x="304800" y="1905000"/>
            <a:ext cx="8839200" cy="3886200"/>
          </a:xfrm>
        </p:spPr>
        <p:txBody>
          <a:bodyPr/>
          <a:lstStyle/>
          <a:p>
            <a:pPr marL="0" indent="0">
              <a:buNone/>
              <a:defRPr/>
            </a:pPr>
            <a:r>
              <a:rPr lang="en-US" sz="2800" dirty="0"/>
              <a:t>Preconception Evaluation and Intrapartum Monitoring:</a:t>
            </a:r>
          </a:p>
          <a:p>
            <a:pPr marL="230188" indent="-230188">
              <a:spcBef>
                <a:spcPts val="1080"/>
              </a:spcBef>
              <a:buSzPct val="100000"/>
              <a:buFont typeface="Wingdings" charset="2"/>
              <a:buChar char="§"/>
              <a:defRPr/>
            </a:pPr>
            <a:r>
              <a:rPr lang="en-US" sz="2000" dirty="0"/>
              <a:t>Symptomatic severe valve disease should be treated prior to pregnancy.</a:t>
            </a:r>
            <a:endParaRPr lang="en-US" sz="1200" dirty="0"/>
          </a:p>
          <a:p>
            <a:pPr marL="230188" indent="-230188">
              <a:spcBef>
                <a:spcPts val="1080"/>
              </a:spcBef>
              <a:buSzPct val="100000"/>
              <a:buFont typeface="Wingdings" charset="2"/>
              <a:buChar char="§"/>
              <a:defRPr/>
            </a:pPr>
            <a:r>
              <a:rPr lang="en-US" sz="2000" dirty="0"/>
              <a:t>Asymptomatic valve disease should be monitored by a cardiologist and may require additional testing during pregnancy.</a:t>
            </a:r>
            <a:endParaRPr lang="en-US" sz="1200" dirty="0"/>
          </a:p>
          <a:p>
            <a:pPr marL="230188" indent="-230188">
              <a:spcBef>
                <a:spcPts val="1080"/>
              </a:spcBef>
              <a:buSzPct val="100000"/>
              <a:buFont typeface="Wingdings" charset="2"/>
              <a:buChar char="§"/>
              <a:defRPr/>
            </a:pPr>
            <a:r>
              <a:rPr lang="en-US" sz="2000" dirty="0"/>
              <a:t>Pregnant patients with severe valve stenosis or regurgitation should be monitored in a tertiary care center with a dedicated heart team with expertise in the management of high-risk cardiac patients during pregnancy. </a:t>
            </a:r>
            <a:endParaRPr lang="en-US" sz="1200" dirty="0"/>
          </a:p>
          <a:p>
            <a:pPr marL="230188" indent="-230188">
              <a:spcBef>
                <a:spcPts val="1080"/>
              </a:spcBef>
              <a:buSzPct val="100000"/>
              <a:buFont typeface="Wingdings" charset="2"/>
              <a:buChar char="§"/>
              <a:defRPr/>
            </a:pPr>
            <a:r>
              <a:rPr lang="en-US" sz="2000" dirty="0"/>
              <a:t>Use of ace inhibitors and angiotensin receptor blockers is contraindicated in pregnant and breastfeeding patients, however the use of beta blockers, diuretics and maybe reasonable </a:t>
            </a:r>
            <a:r>
              <a:rPr lang="en-US" sz="1800" dirty="0"/>
              <a:t>for symptomatic relief.</a:t>
            </a:r>
          </a:p>
        </p:txBody>
      </p:sp>
      <p:sp>
        <p:nvSpPr>
          <p:cNvPr id="4" name="Rectangle 3"/>
          <p:cNvSpPr/>
          <p:nvPr/>
        </p:nvSpPr>
        <p:spPr>
          <a:xfrm>
            <a:off x="10886" y="6096000"/>
            <a:ext cx="8904514" cy="369332"/>
          </a:xfrm>
          <a:prstGeom prst="rect">
            <a:avLst/>
          </a:prstGeom>
        </p:spPr>
        <p:txBody>
          <a:bodyPr wrap="square">
            <a:spAutoFit/>
          </a:bodyPr>
          <a:lstStyle/>
          <a:p>
            <a:pPr algn="l">
              <a:spcBef>
                <a:spcPct val="30000"/>
              </a:spcBef>
              <a:defRPr/>
            </a:pPr>
            <a:r>
              <a:rPr lang="en-US" sz="9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a:noFill/>
        </p:spPr>
        <p:txBody>
          <a:bodyPr>
            <a:normAutofit fontScale="90000"/>
          </a:bodyPr>
          <a:lstStyle/>
          <a:p>
            <a:pPr algn="ctr">
              <a:defRPr/>
            </a:pPr>
            <a:r>
              <a:rPr lang="en-US" sz="3200"/>
              <a:t/>
            </a:r>
            <a:br>
              <a:rPr lang="en-US" sz="3200"/>
            </a:br>
            <a:r>
              <a:rPr lang="en-US" sz="3200"/>
              <a:t>OB Providers</a:t>
            </a:r>
            <a:br>
              <a:rPr lang="en-US" sz="3200"/>
            </a:br>
            <a:r>
              <a:rPr lang="en-US" sz="3200"/>
              <a:t>Adult Congenital Heart Disease Guidelines (ACHD)</a:t>
            </a:r>
            <a:br>
              <a:rPr lang="en-US" sz="3200"/>
            </a:br>
            <a:endParaRPr lang="en-US" sz="3200"/>
          </a:p>
        </p:txBody>
      </p:sp>
      <p:sp>
        <p:nvSpPr>
          <p:cNvPr id="3" name="Content Placeholder 2"/>
          <p:cNvSpPr>
            <a:spLocks noGrp="1"/>
          </p:cNvSpPr>
          <p:nvPr>
            <p:ph idx="1"/>
          </p:nvPr>
        </p:nvSpPr>
        <p:spPr>
          <a:xfrm>
            <a:off x="381000" y="2057400"/>
            <a:ext cx="8382000" cy="3886200"/>
          </a:xfrm>
        </p:spPr>
        <p:txBody>
          <a:bodyPr>
            <a:normAutofit lnSpcReduction="10000"/>
          </a:bodyPr>
          <a:lstStyle/>
          <a:p>
            <a:pPr marL="230188" indent="-230188">
              <a:buSzPct val="100000"/>
              <a:buFont typeface="Wingdings" charset="2"/>
              <a:buChar char="§"/>
              <a:defRPr/>
            </a:pPr>
            <a:r>
              <a:rPr lang="en-US" sz="2000" dirty="0"/>
              <a:t>Patients with ACHD should consult with an ACHD expert before pregnancy to develop a plan for management of labor and postpartum.</a:t>
            </a:r>
          </a:p>
          <a:p>
            <a:pPr marL="0" indent="0">
              <a:buSzPct val="100000"/>
              <a:buNone/>
              <a:defRPr/>
            </a:pPr>
            <a:endParaRPr lang="en-US" sz="1200" dirty="0"/>
          </a:p>
          <a:p>
            <a:pPr marL="230188" indent="-230188">
              <a:buSzPct val="100000"/>
              <a:buFont typeface="Wingdings" charset="2"/>
              <a:buChar char="§"/>
              <a:defRPr/>
            </a:pPr>
            <a:r>
              <a:rPr lang="en-US" sz="2000" dirty="0"/>
              <a:t>Pre-pregnancy counseling is recommended for women receiving chronic anticoagulation with warfarin.</a:t>
            </a:r>
          </a:p>
          <a:p>
            <a:pPr marL="0" indent="0">
              <a:buSzPct val="100000"/>
              <a:buNone/>
              <a:defRPr/>
            </a:pPr>
            <a:endParaRPr lang="en-US" sz="1200" dirty="0"/>
          </a:p>
          <a:p>
            <a:pPr marL="230188" indent="-230188">
              <a:buSzPct val="100000"/>
              <a:buFont typeface="Wingdings" charset="2"/>
              <a:buChar char="§"/>
              <a:defRPr/>
            </a:pPr>
            <a:r>
              <a:rPr lang="en-US" sz="2000" dirty="0"/>
              <a:t>Estrogen-containing oral contraceptives are not recommended for ACHD patients at risk of thromboembolism.</a:t>
            </a:r>
          </a:p>
          <a:p>
            <a:pPr marL="230188" indent="-230188">
              <a:buSzPct val="100000"/>
              <a:buFont typeface="Wingdings" charset="2"/>
              <a:buChar char="§"/>
              <a:defRPr/>
            </a:pPr>
            <a:endParaRPr lang="en-US" sz="1200" dirty="0"/>
          </a:p>
          <a:p>
            <a:pPr marL="230188" indent="-230188">
              <a:buSzPct val="100000"/>
              <a:buFont typeface="Wingdings" charset="2"/>
              <a:buChar char="§"/>
              <a:defRPr/>
            </a:pPr>
            <a:r>
              <a:rPr lang="en-US" sz="2000" dirty="0"/>
              <a:t>Patients with intra-cardiac right to left shunt should have fastidious care of IV lines to avoid air embolus.</a:t>
            </a:r>
          </a:p>
          <a:p>
            <a:pPr marL="0" indent="0">
              <a:buSzPct val="100000"/>
              <a:buNone/>
              <a:defRPr/>
            </a:pPr>
            <a:endParaRPr lang="en-US" sz="1200" dirty="0"/>
          </a:p>
          <a:p>
            <a:pPr marL="230188" indent="-230188">
              <a:buSzPct val="100000"/>
              <a:buFont typeface="Wingdings" charset="2"/>
              <a:buChar char="§"/>
              <a:defRPr/>
            </a:pPr>
            <a:r>
              <a:rPr lang="en-US" sz="2000" dirty="0"/>
              <a:t>Fetal echocardiography is recommended between 18 and 20 weeks in women with personal history of congenital heart disease.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685800"/>
            <a:ext cx="9144000" cy="1066800"/>
          </a:xfrm>
          <a:noFill/>
        </p:spPr>
        <p:txBody>
          <a:bodyPr>
            <a:normAutofit fontScale="90000"/>
          </a:bodyPr>
          <a:lstStyle/>
          <a:p>
            <a:pPr algn="ctr">
              <a:defRPr/>
            </a:pPr>
            <a:r>
              <a:rPr lang="en-US" sz="3200" dirty="0"/>
              <a:t/>
            </a:r>
            <a:br>
              <a:rPr lang="en-US" sz="3200" dirty="0"/>
            </a:br>
            <a:r>
              <a:rPr lang="en-US" sz="3200" dirty="0"/>
              <a:t>OB Providers</a:t>
            </a:r>
            <a:br>
              <a:rPr lang="en-US" sz="3200" dirty="0"/>
            </a:br>
            <a:r>
              <a:rPr lang="en-US" sz="3200" dirty="0"/>
              <a:t>Adult Congenital Heart Disease </a:t>
            </a:r>
            <a:br>
              <a:rPr lang="en-US" sz="3200" dirty="0"/>
            </a:br>
            <a:r>
              <a:rPr lang="en-US" sz="3200" dirty="0"/>
              <a:t>Resources for Care</a:t>
            </a:r>
            <a:br>
              <a:rPr lang="en-US" sz="3200" dirty="0"/>
            </a:br>
            <a:endParaRPr lang="en-US" sz="3200" dirty="0"/>
          </a:p>
        </p:txBody>
      </p:sp>
      <p:sp>
        <p:nvSpPr>
          <p:cNvPr id="3" name="Content Placeholder 2"/>
          <p:cNvSpPr>
            <a:spLocks noGrp="1"/>
          </p:cNvSpPr>
          <p:nvPr>
            <p:ph idx="1"/>
          </p:nvPr>
        </p:nvSpPr>
        <p:spPr>
          <a:xfrm>
            <a:off x="381000" y="2057400"/>
            <a:ext cx="8153400" cy="3886200"/>
          </a:xfrm>
        </p:spPr>
        <p:txBody>
          <a:bodyPr/>
          <a:lstStyle/>
          <a:p>
            <a:pPr marL="228600" indent="-228600">
              <a:buSzPct val="100000"/>
              <a:buFont typeface="Wingdings" charset="2"/>
              <a:buChar char="§"/>
              <a:defRPr/>
            </a:pPr>
            <a:r>
              <a:rPr lang="en-US" sz="2400" dirty="0"/>
              <a:t>Adolescents with congenital heart disease (CHD) should have a coordinated, collaborative and comprehensive healthcare transition to adult cardiac specialists with services similar to the level of care they received as children.</a:t>
            </a:r>
          </a:p>
          <a:p>
            <a:pPr marL="0" indent="0">
              <a:buSzPct val="100000"/>
              <a:buNone/>
              <a:defRPr/>
            </a:pPr>
            <a:endParaRPr lang="en-US" sz="1400" dirty="0"/>
          </a:p>
          <a:p>
            <a:pPr marL="228600" indent="-228600">
              <a:buSzPct val="100000"/>
              <a:buFont typeface="Wingdings" charset="2"/>
              <a:buChar char="§"/>
              <a:defRPr/>
            </a:pPr>
            <a:r>
              <a:rPr lang="en-US" sz="2400" dirty="0"/>
              <a:t>All adult congenital heart disease (ACHD) care providers and facilities where ACHD patients receive care should be in contact with a regional ACHD center of excellence.</a:t>
            </a:r>
          </a:p>
          <a:p>
            <a:pPr>
              <a:defRPr/>
            </a:pPr>
            <a:endParaRPr lang="en-US" dirty="0"/>
          </a:p>
          <a:p>
            <a:pPr marL="0" indent="0">
              <a:buFont typeface="Wingdings" charset="0"/>
              <a:buNone/>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077200" cy="1447800"/>
          </a:xfrm>
        </p:spPr>
        <p:txBody>
          <a:bodyPr/>
          <a:lstStyle/>
          <a:p>
            <a:pPr algn="ctr">
              <a:defRPr/>
            </a:pPr>
            <a:r>
              <a:rPr lang="en-US" sz="3200" dirty="0"/>
              <a:t>Guide to Cardiovascular Disease Medications for Pregnant and Breastfeeding Women </a:t>
            </a:r>
          </a:p>
        </p:txBody>
      </p:sp>
      <p:sp>
        <p:nvSpPr>
          <p:cNvPr id="3" name="Content Placeholder 2"/>
          <p:cNvSpPr>
            <a:spLocks noGrp="1"/>
          </p:cNvSpPr>
          <p:nvPr>
            <p:ph idx="1"/>
          </p:nvPr>
        </p:nvSpPr>
        <p:spPr>
          <a:xfrm>
            <a:off x="762000" y="2590800"/>
            <a:ext cx="7772400" cy="3886200"/>
          </a:xfrm>
        </p:spPr>
        <p:txBody>
          <a:bodyPr/>
          <a:lstStyle/>
          <a:p>
            <a:pPr marL="228600" indent="-228600">
              <a:buSzPct val="100000"/>
              <a:buFont typeface="Wingdings" charset="2"/>
              <a:buChar char="§"/>
              <a:defRPr/>
            </a:pPr>
            <a:r>
              <a:rPr lang="en-US" sz="2400" dirty="0"/>
              <a:t>As with any medication in pregnancy, a careful assessment of fetal risk to maternal benefit should be undertaken in regards to cardiovascular medications. </a:t>
            </a:r>
          </a:p>
          <a:p>
            <a:pPr marL="0" indent="0">
              <a:buSzPct val="100000"/>
              <a:buNone/>
              <a:defRPr/>
            </a:pPr>
            <a:endParaRPr lang="en-US" sz="1400" dirty="0"/>
          </a:p>
          <a:p>
            <a:pPr marL="228600" indent="-228600">
              <a:buSzPct val="100000"/>
              <a:buFont typeface="Wingdings" charset="2"/>
              <a:buChar char="§"/>
              <a:defRPr/>
            </a:pPr>
            <a:r>
              <a:rPr lang="en-US" sz="2400" dirty="0"/>
              <a:t>The Toolkit includes a short review of the physiology, indications and possible adverse effects of cardiovascular medications in pregnancy.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2" y="523874"/>
            <a:ext cx="7772400" cy="1371600"/>
          </a:xfrm>
        </p:spPr>
        <p:txBody>
          <a:bodyPr/>
          <a:lstStyle/>
          <a:p>
            <a:pPr algn="ctr">
              <a:defRPr/>
            </a:pPr>
            <a:r>
              <a:rPr lang="en-US" sz="3200" dirty="0"/>
              <a:t>Guide to Contraception Information for Women with Cardiovascular Disease</a:t>
            </a:r>
          </a:p>
        </p:txBody>
      </p:sp>
      <p:sp>
        <p:nvSpPr>
          <p:cNvPr id="3" name="Content Placeholder 2"/>
          <p:cNvSpPr>
            <a:spLocks noGrp="1"/>
          </p:cNvSpPr>
          <p:nvPr>
            <p:ph idx="1"/>
          </p:nvPr>
        </p:nvSpPr>
        <p:spPr>
          <a:xfrm>
            <a:off x="614362" y="1895474"/>
            <a:ext cx="8458200" cy="1981200"/>
          </a:xfrm>
        </p:spPr>
        <p:txBody>
          <a:bodyPr>
            <a:normAutofit fontScale="92500"/>
          </a:bodyPr>
          <a:lstStyle/>
          <a:p>
            <a:pPr marL="0" indent="0">
              <a:buNone/>
              <a:defRPr/>
            </a:pPr>
            <a:r>
              <a:rPr lang="en-US" sz="2800" dirty="0"/>
              <a:t>Patients with cardiovascular disease including hypertension, congenital heart defects, arrhythmia and heart failure should be educated about contraceptive choices to improve overall health and prevent unwanted pregnancy.</a:t>
            </a:r>
          </a:p>
        </p:txBody>
      </p:sp>
      <p:sp>
        <p:nvSpPr>
          <p:cNvPr id="5" name="TextBox 4"/>
          <p:cNvSpPr txBox="1"/>
          <p:nvPr/>
        </p:nvSpPr>
        <p:spPr>
          <a:xfrm>
            <a:off x="614362" y="4232611"/>
            <a:ext cx="7772400" cy="2246769"/>
          </a:xfrm>
          <a:prstGeom prst="rect">
            <a:avLst/>
          </a:prstGeom>
          <a:noFill/>
          <a:ln>
            <a:noFill/>
          </a:ln>
        </p:spPr>
        <p:txBody>
          <a:bodyPr wrap="square" rtlCol="0">
            <a:spAutoFit/>
          </a:bodyPr>
          <a:lstStyle/>
          <a:p>
            <a:pPr marL="688975" lvl="1" indent="-231775" algn="l">
              <a:buClr>
                <a:srgbClr val="FFC000"/>
              </a:buClr>
              <a:buFont typeface="Wingdings" charset="2"/>
              <a:buChar char="§"/>
              <a:defRPr/>
            </a:pPr>
            <a:r>
              <a:rPr lang="en-US" sz="2000" b="1" dirty="0"/>
              <a:t>Non-hormonal methods</a:t>
            </a:r>
            <a:r>
              <a:rPr lang="en-US" sz="2000" dirty="0"/>
              <a:t> are the preferred contraception in patients with cardiovascular disease, given the minimal risk of thromboembolism with their use. </a:t>
            </a:r>
          </a:p>
          <a:p>
            <a:pPr marL="688975" lvl="1" indent="-231775" algn="l">
              <a:buClr>
                <a:srgbClr val="FFC000"/>
              </a:buClr>
              <a:buFont typeface="Wingdings" charset="2"/>
              <a:buChar char="§"/>
              <a:defRPr/>
            </a:pPr>
            <a:r>
              <a:rPr lang="en-US" sz="2000" b="1" dirty="0"/>
              <a:t>Hormonal methods </a:t>
            </a:r>
            <a:r>
              <a:rPr lang="en-US" sz="2000" dirty="0"/>
              <a:t>containing estrogen products and depot medroxy-progesterone acetate injection should be used with caution in patients who have multiple risk factors or a history of cardiovascular disease.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72400" cy="914400"/>
          </a:xfrm>
          <a:noFill/>
        </p:spPr>
        <p:txBody>
          <a:bodyPr>
            <a:normAutofit fontScale="90000"/>
          </a:bodyPr>
          <a:lstStyle/>
          <a:p>
            <a:pPr algn="ctr">
              <a:defRPr/>
            </a:pPr>
            <a:r>
              <a:rPr lang="en-US" sz="3200" dirty="0"/>
              <a:t>Lifetime Risks of Heart Disease After Pregnancy Complications</a:t>
            </a:r>
          </a:p>
        </p:txBody>
      </p:sp>
      <p:sp>
        <p:nvSpPr>
          <p:cNvPr id="3" name="Content Placeholder 2"/>
          <p:cNvSpPr>
            <a:spLocks noGrp="1"/>
          </p:cNvSpPr>
          <p:nvPr>
            <p:ph idx="1"/>
          </p:nvPr>
        </p:nvSpPr>
        <p:spPr>
          <a:xfrm>
            <a:off x="609600" y="1682262"/>
            <a:ext cx="8229600" cy="3581400"/>
          </a:xfrm>
        </p:spPr>
        <p:txBody>
          <a:bodyPr>
            <a:normAutofit fontScale="92500" lnSpcReduction="20000"/>
          </a:bodyPr>
          <a:lstStyle/>
          <a:p>
            <a:pPr marL="228600" indent="-228600">
              <a:buSzPct val="100000"/>
              <a:buFont typeface="Wingdings" charset="2"/>
              <a:buChar char="§"/>
              <a:defRPr/>
            </a:pPr>
            <a:r>
              <a:rPr lang="en-US" sz="2400" dirty="0"/>
              <a:t>Pregnancy complications increase heart disease (CVD) risk:</a:t>
            </a:r>
          </a:p>
          <a:p>
            <a:pPr marL="688975" lvl="1" indent="-231775">
              <a:buFont typeface="Wingdings" charset="2"/>
              <a:buChar char="§"/>
              <a:defRPr/>
            </a:pPr>
            <a:r>
              <a:rPr lang="en-US" sz="2000" dirty="0"/>
              <a:t>Gestational hypertension, preeclampsia and HELLP syndrome </a:t>
            </a:r>
          </a:p>
          <a:p>
            <a:pPr marL="688975" lvl="1" indent="-231775">
              <a:buFont typeface="Wingdings" charset="2"/>
              <a:buChar char="§"/>
              <a:defRPr/>
            </a:pPr>
            <a:r>
              <a:rPr lang="en-US" sz="2000" dirty="0"/>
              <a:t>Gestational diabetes</a:t>
            </a:r>
          </a:p>
          <a:p>
            <a:pPr marL="688975" lvl="1" indent="-231775">
              <a:buFont typeface="Wingdings" charset="2"/>
              <a:buChar char="§"/>
              <a:defRPr/>
            </a:pPr>
            <a:r>
              <a:rPr lang="en-US" sz="2000" dirty="0"/>
              <a:t>Preterm birth.</a:t>
            </a:r>
          </a:p>
          <a:p>
            <a:pPr marL="228600" indent="-228600">
              <a:buSzPct val="100000"/>
              <a:buFont typeface="Wingdings" charset="2"/>
              <a:buChar char="§"/>
              <a:defRPr/>
            </a:pPr>
            <a:r>
              <a:rPr lang="en-US" sz="2400" dirty="0"/>
              <a:t>Women are often unaware of their CVD risk but are enthusiastic to learn more.</a:t>
            </a:r>
          </a:p>
          <a:p>
            <a:pPr marL="0" indent="0">
              <a:buSzPct val="100000"/>
              <a:buNone/>
              <a:defRPr/>
            </a:pPr>
            <a:endParaRPr lang="en-US" sz="1000" dirty="0"/>
          </a:p>
          <a:p>
            <a:pPr marL="228600" indent="-228600">
              <a:buSzPct val="100000"/>
              <a:buFont typeface="Wingdings" charset="2"/>
              <a:buChar char="§"/>
              <a:defRPr/>
            </a:pPr>
            <a:r>
              <a:rPr lang="en-US" sz="2400" dirty="0"/>
              <a:t>Hypertension and diabetes in pregnancy = wake-up call for women and families.</a:t>
            </a:r>
          </a:p>
          <a:p>
            <a:pPr marL="0" indent="0">
              <a:buSzPct val="100000"/>
              <a:buNone/>
              <a:defRPr/>
            </a:pPr>
            <a:endParaRPr lang="en-US" sz="1000" dirty="0"/>
          </a:p>
          <a:p>
            <a:pPr marL="228600" indent="-228600">
              <a:buSzPct val="100000"/>
              <a:buFont typeface="Wingdings" charset="2"/>
              <a:buChar char="§"/>
              <a:defRPr/>
            </a:pPr>
            <a:r>
              <a:rPr lang="en-US" sz="2400" dirty="0"/>
              <a:t>Future CVD risk can be reduced by 4-13% with healthy lifestyle changes.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75" y="1295400"/>
            <a:ext cx="3657600" cy="1828800"/>
          </a:xfrm>
        </p:spPr>
        <p:txBody>
          <a:bodyPr>
            <a:normAutofit fontScale="90000"/>
          </a:bodyPr>
          <a:lstStyle/>
          <a:p>
            <a:pPr algn="ctr">
              <a:defRPr/>
            </a:pPr>
            <a:r>
              <a:rPr lang="en-US" sz="2800" dirty="0">
                <a:ea typeface="ＭＳ Ｐゴシック" charset="0"/>
              </a:rPr>
              <a:t>For More Information and to </a:t>
            </a:r>
            <a:br>
              <a:rPr lang="en-US" sz="2800" dirty="0">
                <a:ea typeface="ＭＳ Ｐゴシック" charset="0"/>
              </a:rPr>
            </a:br>
            <a:r>
              <a:rPr lang="en-US" sz="3200" dirty="0">
                <a:ea typeface="ＭＳ Ｐゴシック" charset="0"/>
              </a:rPr>
              <a:t>Download the </a:t>
            </a:r>
            <a:br>
              <a:rPr lang="en-US" sz="3200" dirty="0">
                <a:ea typeface="ＭＳ Ｐゴシック" charset="0"/>
              </a:rPr>
            </a:br>
            <a:r>
              <a:rPr lang="en-US" sz="3200" dirty="0">
                <a:ea typeface="ＭＳ Ｐゴシック" charset="0"/>
              </a:rPr>
              <a:t>Toolkit</a:t>
            </a:r>
            <a:endParaRPr lang="en-US" sz="2000" dirty="0"/>
          </a:p>
        </p:txBody>
      </p:sp>
      <p:sp>
        <p:nvSpPr>
          <p:cNvPr id="3" name="Content Placeholder 2"/>
          <p:cNvSpPr>
            <a:spLocks noGrp="1"/>
          </p:cNvSpPr>
          <p:nvPr>
            <p:ph idx="1"/>
          </p:nvPr>
        </p:nvSpPr>
        <p:spPr>
          <a:xfrm>
            <a:off x="5664200" y="3124200"/>
            <a:ext cx="3479800" cy="1943100"/>
          </a:xfrm>
        </p:spPr>
        <p:txBody>
          <a:bodyPr>
            <a:normAutofit fontScale="92500" lnSpcReduction="20000"/>
          </a:bodyPr>
          <a:lstStyle/>
          <a:p>
            <a:pPr marL="0" indent="0">
              <a:buFont typeface="Wingdings" charset="0"/>
              <a:buNone/>
              <a:defRPr/>
            </a:pPr>
            <a:endParaRPr lang="en-US" sz="2000" dirty="0">
              <a:hlinkClick r:id="rId3"/>
            </a:endParaRPr>
          </a:p>
          <a:p>
            <a:pPr>
              <a:defRPr/>
            </a:pPr>
            <a:r>
              <a:rPr lang="en-US" sz="2400" dirty="0"/>
              <a:t>Visit </a:t>
            </a:r>
          </a:p>
          <a:p>
            <a:pPr>
              <a:defRPr/>
            </a:pPr>
            <a:r>
              <a:rPr lang="en-US" sz="2000" dirty="0">
                <a:hlinkClick r:id="rId4" tooltip="C M Q C C website"/>
              </a:rPr>
              <a:t>www.cmqcc.org</a:t>
            </a:r>
            <a:endParaRPr lang="en-US" sz="2000" dirty="0"/>
          </a:p>
          <a:p>
            <a:pPr>
              <a:defRPr/>
            </a:pPr>
            <a:r>
              <a:rPr lang="en-US" sz="2000" dirty="0">
                <a:hlinkClick r:id="rId5" tooltip="California Department of Public Health website"/>
              </a:rPr>
              <a:t>https://www.cdph.ca.gov</a:t>
            </a:r>
            <a:endParaRPr lang="en-US" sz="2000" dirty="0"/>
          </a:p>
          <a:p>
            <a:pPr>
              <a:defRPr/>
            </a:pPr>
            <a:r>
              <a:rPr lang="en-US" sz="2400" dirty="0"/>
              <a:t>Contact:</a:t>
            </a:r>
            <a:br>
              <a:rPr lang="en-US" sz="2400" dirty="0"/>
            </a:br>
            <a:r>
              <a:rPr lang="en-US" sz="2000" dirty="0">
                <a:hlinkClick r:id="rId6"/>
              </a:rPr>
              <a:t>info@cmqcc.org</a:t>
            </a:r>
            <a:endParaRPr lang="en-US" sz="2000" dirty="0"/>
          </a:p>
          <a:p>
            <a:pPr marL="0" indent="0">
              <a:buFont typeface="Wingdings" charset="0"/>
              <a:buNone/>
              <a:defRPr/>
            </a:pPr>
            <a:endParaRPr lang="en-US" sz="2000" dirty="0"/>
          </a:p>
        </p:txBody>
      </p:sp>
      <p:pic>
        <p:nvPicPr>
          <p:cNvPr id="99331" name="Picture 4" descr="Screen Shot 2015-02-18 at 5.38.16 PM.png" title="Tooklit Cover Page"/>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096187" y="838200"/>
            <a:ext cx="4287025" cy="55292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4"/>
          <p:cNvSpPr>
            <a:spLocks noGrp="1"/>
          </p:cNvSpPr>
          <p:nvPr>
            <p:ph type="title"/>
          </p:nvPr>
        </p:nvSpPr>
        <p:spPr>
          <a:xfrm>
            <a:off x="1066800" y="499929"/>
            <a:ext cx="6172200" cy="762000"/>
          </a:xfrm>
        </p:spPr>
        <p:txBody>
          <a:bodyPr>
            <a:normAutofit fontScale="90000"/>
          </a:bodyPr>
          <a:lstStyle/>
          <a:p>
            <a:pPr algn="ctr"/>
            <a:r>
              <a:rPr lang="en-US" altLang="x-none" sz="3200" dirty="0"/>
              <a:t>References Cited </a:t>
            </a:r>
            <a:r>
              <a:rPr lang="en-US" altLang="x-none" sz="2400" dirty="0"/>
              <a:t/>
            </a:r>
            <a:br>
              <a:rPr lang="en-US" altLang="x-none" sz="2400" dirty="0"/>
            </a:br>
            <a:r>
              <a:rPr lang="en-US" altLang="x-none" sz="2400" dirty="0"/>
              <a:t>(in order of presentation - 1)</a:t>
            </a:r>
          </a:p>
        </p:txBody>
      </p:sp>
      <p:sp>
        <p:nvSpPr>
          <p:cNvPr id="6" name="Content Placeholder 5"/>
          <p:cNvSpPr>
            <a:spLocks noGrp="1"/>
          </p:cNvSpPr>
          <p:nvPr>
            <p:ph idx="1"/>
          </p:nvPr>
        </p:nvSpPr>
        <p:spPr>
          <a:xfrm>
            <a:off x="228600" y="1371600"/>
            <a:ext cx="8915400" cy="3886200"/>
          </a:xfrm>
          <a:extLst>
            <a:ext uri="{909E8E84-426E-40dd-AFC4-6F175D3DCCD1}"/>
            <a:ext uri="{91240B29-F687-4f45-9708-019B960494DF}"/>
            <a:ext uri="{AF507438-7753-43e0-B8FC-AC1667EBCBE1}"/>
          </a:extLst>
        </p:spPr>
        <p:txBody>
          <a:bodyPr>
            <a:normAutofit fontScale="92500" lnSpcReduction="10000"/>
          </a:bodyPr>
          <a:lstStyle/>
          <a:p>
            <a:pPr marL="228600" indent="-228600">
              <a:buFont typeface="Wingdings" charset="0"/>
              <a:buChar char="n"/>
              <a:defRPr/>
            </a:pPr>
            <a:r>
              <a:rPr lang="en-US" sz="1400" dirty="0"/>
              <a:t>Hameed A, Lawton E, McCain CL, et al. Pregnancy-Related Cardiovascular Deaths in California: Beyond Peripartum Cardiomyopathy. </a:t>
            </a:r>
            <a:r>
              <a:rPr lang="en-US" sz="1400" i="1" dirty="0"/>
              <a:t>American Journal of Obstetrics and Gynecology</a:t>
            </a:r>
            <a:r>
              <a:rPr lang="en-US" sz="1400" dirty="0"/>
              <a:t> 2015; DOI: 10.1016/j.ajog.2015.05.008 </a:t>
            </a:r>
          </a:p>
          <a:p>
            <a:pPr marL="228600" indent="-228600">
              <a:buFont typeface="Wingdings" charset="0"/>
              <a:buChar char="n"/>
              <a:defRPr/>
            </a:pPr>
            <a:r>
              <a:rPr lang="en-US" sz="1400" dirty="0"/>
              <a:t>Gunderson EP, Croen LA, Chiang V, Yoshida CK, Walton D and Go AS. Epidemiology of </a:t>
            </a:r>
            <a:r>
              <a:rPr lang="en-US" sz="1400" dirty="0" err="1"/>
              <a:t>peripartum</a:t>
            </a:r>
            <a:r>
              <a:rPr lang="en-US" sz="1400" dirty="0"/>
              <a:t> cardiomyopathy: incidence, predictors, and outcomes. </a:t>
            </a:r>
            <a:r>
              <a:rPr lang="en-US" sz="1400" i="1" dirty="0"/>
              <a:t>Obstetrics and Gynecology</a:t>
            </a:r>
            <a:r>
              <a:rPr lang="en-US" sz="1400" dirty="0"/>
              <a:t>. 2011;118:583-91.</a:t>
            </a:r>
          </a:p>
          <a:p>
            <a:pPr marL="228600" indent="-228600">
              <a:buFont typeface="Wingdings" charset="0"/>
              <a:buChar char="n"/>
              <a:defRPr/>
            </a:pPr>
            <a:r>
              <a:rPr lang="en-US" sz="1400" kern="1200" dirty="0"/>
              <a:t>Lev-Sagie A, Bar-Oz B, Salpeter L, Hochner-Celnikier D, Arad I and Nir A. Plasma Concentrations of N-Terminal Pro-B-Type Natriuretic Peptide in Pregnant Women near Labor and during Early Puerperium.  </a:t>
            </a:r>
            <a:r>
              <a:rPr lang="en-US" sz="1400" i="1" kern="1200" dirty="0"/>
              <a:t>Clinical Chemistry</a:t>
            </a:r>
            <a:r>
              <a:rPr lang="en-US" sz="1400" kern="1200" dirty="0"/>
              <a:t>. October 2005; 51 (10):1909-10.</a:t>
            </a:r>
          </a:p>
          <a:p>
            <a:pPr marL="228600" indent="-228600">
              <a:buFont typeface="Wingdings" charset="0"/>
              <a:buChar char="n"/>
              <a:defRPr/>
            </a:pPr>
            <a:r>
              <a:rPr lang="en-US" sz="1400" kern="1200" dirty="0"/>
              <a:t>Katz R, Karliner JS, Resnik R. Effects of a natural volume overload state (pregnancy) on left ventricular performance in normal human subjects. </a:t>
            </a:r>
            <a:r>
              <a:rPr lang="en-US" sz="1400" i="1" kern="1200" dirty="0"/>
              <a:t>Circulation</a:t>
            </a:r>
            <a:r>
              <a:rPr lang="en-US" sz="1400" kern="1200" dirty="0"/>
              <a:t>. 1978;58(3 Pt 1):434-41.</a:t>
            </a:r>
            <a:endParaRPr lang="en-US" sz="1400" dirty="0"/>
          </a:p>
          <a:p>
            <a:pPr marL="228600" indent="-228600">
              <a:defRPr/>
            </a:pPr>
            <a:r>
              <a:rPr lang="en-US" sz="1400" dirty="0">
                <a:latin typeface="Helvetica" charset="0"/>
                <a:ea typeface="Helvetica" charset="0"/>
                <a:cs typeface="Helvetica" charset="0"/>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a:t>
            </a:r>
            <a:r>
              <a:rPr lang="en-US" sz="1400" dirty="0"/>
              <a:t> </a:t>
            </a:r>
          </a:p>
          <a:p>
            <a:pPr marL="228600" indent="-228600">
              <a:buFont typeface="Wingdings" charset="0"/>
              <a:buChar char="n"/>
              <a:defRPr/>
            </a:pPr>
            <a:r>
              <a:rPr lang="en-US" sz="1400" dirty="0"/>
              <a:t>Hameed AB, Chan K, Ghamsary M, Elkayam U. Longitudinal changes in the B-type natriuretic peptide levels in normal pregnancy and postpartum. </a:t>
            </a:r>
            <a:r>
              <a:rPr lang="en-US" sz="1400" i="1" dirty="0"/>
              <a:t>Clinical Cardiology. </a:t>
            </a:r>
            <a:r>
              <a:rPr lang="en-US" sz="1400" dirty="0"/>
              <a:t>Aug 2009;32(8):E60-62.</a:t>
            </a:r>
          </a:p>
          <a:p>
            <a:pPr marL="228600" indent="-228600">
              <a:buFont typeface="Wingdings" charset="0"/>
              <a:buChar char="n"/>
              <a:defRPr/>
            </a:pPr>
            <a:r>
              <a:rPr lang="en-US" sz="1400" dirty="0"/>
              <a:t>Blatt A, Svirski R, Morawsky G, et al. Short and long-term outcome of pregnant women with preexisting dilated cardiomypathy: An NTproBNP and echocardiography-guided study. </a:t>
            </a:r>
            <a:r>
              <a:rPr lang="en-US" sz="1400" i="1" dirty="0"/>
              <a:t>The Israel Medical Association journal : IMAJ. </a:t>
            </a:r>
            <a:r>
              <a:rPr lang="en-US" sz="1400" dirty="0"/>
              <a:t>Oct 2010;12(10):613-616.</a:t>
            </a:r>
          </a:p>
          <a:p>
            <a:pPr marL="228600" indent="-228600">
              <a:buFont typeface="Wingdings" charset="0"/>
              <a:buChar char="n"/>
              <a:defRPr/>
            </a:pPr>
            <a:r>
              <a:rPr lang="en-US" sz="1400" dirty="0"/>
              <a:t>Tanous D, Siu SC, Mason J, et al. B-type natriuretic peptide in pregnant women with heart disease. </a:t>
            </a:r>
            <a:r>
              <a:rPr lang="en-US" sz="1400" i="1" dirty="0"/>
              <a:t>J Am Coll Cardiol. </a:t>
            </a:r>
            <a:r>
              <a:rPr lang="en-US" sz="1400" dirty="0"/>
              <a:t>Oct 5 2010;56(15):1247-1253.</a:t>
            </a:r>
          </a:p>
          <a:p>
            <a:pPr>
              <a:buFont typeface="Wingdings" charset="0"/>
              <a:buChar char="n"/>
              <a:defRPr/>
            </a:pPr>
            <a:endParaRPr lang="en-US" sz="3600" dirty="0"/>
          </a:p>
          <a:p>
            <a:pPr>
              <a:buFont typeface="Wingdings" charset="0"/>
              <a:buChar char="n"/>
              <a:defRPr/>
            </a:pPr>
            <a:endParaRPr lang="en-US" sz="3600" dirty="0"/>
          </a:p>
        </p:txBody>
      </p:sp>
    </p:spTree>
    <p:extLst>
      <p:ext uri="{BB962C8B-B14F-4D97-AF65-F5344CB8AC3E}">
        <p14:creationId xmlns:p14="http://schemas.microsoft.com/office/powerpoint/2010/main" val="16918426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4"/>
          <p:cNvSpPr>
            <a:spLocks noGrp="1"/>
          </p:cNvSpPr>
          <p:nvPr>
            <p:ph type="title"/>
          </p:nvPr>
        </p:nvSpPr>
        <p:spPr>
          <a:xfrm>
            <a:off x="1066800" y="499929"/>
            <a:ext cx="6172200" cy="762000"/>
          </a:xfrm>
        </p:spPr>
        <p:txBody>
          <a:bodyPr>
            <a:normAutofit fontScale="90000"/>
          </a:bodyPr>
          <a:lstStyle/>
          <a:p>
            <a:pPr algn="ctr"/>
            <a:r>
              <a:rPr lang="en-US" altLang="x-none" sz="3200" dirty="0"/>
              <a:t>References Cited </a:t>
            </a:r>
            <a:r>
              <a:rPr lang="en-US" altLang="x-none" sz="2400" dirty="0"/>
              <a:t/>
            </a:r>
            <a:br>
              <a:rPr lang="en-US" altLang="x-none" sz="2400" dirty="0"/>
            </a:br>
            <a:r>
              <a:rPr lang="en-US" altLang="x-none" sz="2400" dirty="0"/>
              <a:t>(in order </a:t>
            </a:r>
            <a:r>
              <a:rPr lang="en-US" altLang="x-none" sz="2400"/>
              <a:t>of presentation - 2)</a:t>
            </a:r>
            <a:endParaRPr lang="en-US" altLang="x-none" sz="2400" dirty="0"/>
          </a:p>
        </p:txBody>
      </p:sp>
      <p:sp>
        <p:nvSpPr>
          <p:cNvPr id="6" name="Content Placeholder 5"/>
          <p:cNvSpPr>
            <a:spLocks noGrp="1"/>
          </p:cNvSpPr>
          <p:nvPr>
            <p:ph idx="1"/>
          </p:nvPr>
        </p:nvSpPr>
        <p:spPr>
          <a:xfrm>
            <a:off x="228600" y="1371600"/>
            <a:ext cx="8915400" cy="3886200"/>
          </a:xfrm>
          <a:extLst>
            <a:ext uri="{909E8E84-426E-40dd-AFC4-6F175D3DCCD1}"/>
            <a:ext uri="{91240B29-F687-4f45-9708-019B960494DF}"/>
            <a:ext uri="{AF507438-7753-43e0-B8FC-AC1667EBCBE1}"/>
          </a:extLst>
        </p:spPr>
        <p:txBody>
          <a:bodyPr/>
          <a:lstStyle/>
          <a:p>
            <a:pPr marL="228600" indent="-228600">
              <a:buFont typeface="Wingdings" charset="0"/>
              <a:buChar char="n"/>
              <a:defRPr/>
            </a:pPr>
            <a:r>
              <a:rPr lang="en-US" sz="1400" dirty="0" err="1"/>
              <a:t>Kansal</a:t>
            </a:r>
            <a:r>
              <a:rPr lang="en-US" sz="1400" dirty="0"/>
              <a:t> M, Hibbard JU, Briller J. Diastolic function in pregnant patients with cardiac symptoms. </a:t>
            </a:r>
            <a:r>
              <a:rPr lang="en-US" sz="1400" i="1" dirty="0"/>
              <a:t>Hypertens Pregnancy. </a:t>
            </a:r>
            <a:r>
              <a:rPr lang="en-US" sz="1400" dirty="0"/>
              <a:t>2012;31(3):367-374.</a:t>
            </a:r>
          </a:p>
          <a:p>
            <a:pPr marL="228600" indent="-228600">
              <a:buFont typeface="Wingdings" charset="0"/>
              <a:buChar char="n"/>
              <a:defRPr/>
            </a:pPr>
            <a:r>
              <a:rPr lang="en-US" sz="1400" dirty="0"/>
              <a:t>Berks D, Hoedjes M, Raat H, Duvekot JJ, Steegers EA and Habbema JD. Risk of cardiovascular disease after pre-eclampsia and the effect of lifestyle interventions: A literature-based study. </a:t>
            </a:r>
            <a:r>
              <a:rPr lang="en-US" sz="1400" i="1" dirty="0"/>
              <a:t>British Journal of Obstetrics and Gynaecology</a:t>
            </a:r>
            <a:r>
              <a:rPr lang="en-US" sz="1400" dirty="0"/>
              <a:t>. 2013;120:924-31. </a:t>
            </a:r>
          </a:p>
          <a:p>
            <a:pPr marL="238125" indent="-238125"/>
            <a:r>
              <a:rPr lang="en-US" sz="1400" dirty="0" err="1"/>
              <a:t>Creanga</a:t>
            </a:r>
            <a:r>
              <a:rPr lang="en-US" sz="1400" dirty="0"/>
              <a:t> AA, Berg CJ, </a:t>
            </a:r>
            <a:r>
              <a:rPr lang="en-US" sz="1400" dirty="0" err="1"/>
              <a:t>Syverson</a:t>
            </a:r>
            <a:r>
              <a:rPr lang="en-US" sz="1400" dirty="0"/>
              <a:t> C, Seed K, Bruce FC, Callaghan WM. Pregnancy-related mortality in the United States, 2006-2010. </a:t>
            </a:r>
            <a:r>
              <a:rPr lang="en-US" sz="1400" i="1" dirty="0"/>
              <a:t>Obstetrics and Gynecology.</a:t>
            </a:r>
            <a:r>
              <a:rPr lang="en-US" sz="1400" dirty="0"/>
              <a:t> 2015;125:5-12.</a:t>
            </a:r>
          </a:p>
          <a:p>
            <a:pPr marL="238125" indent="-238125"/>
            <a:r>
              <a:rPr lang="en-US" sz="1400" dirty="0" err="1"/>
              <a:t>Creanga</a:t>
            </a:r>
            <a:r>
              <a:rPr lang="en-US" sz="1400" dirty="0"/>
              <a:t> AA, Bateman BT, </a:t>
            </a:r>
            <a:r>
              <a:rPr lang="en-US" sz="1400" dirty="0" err="1"/>
              <a:t>Kuklina</a:t>
            </a:r>
            <a:r>
              <a:rPr lang="en-US" sz="1400" dirty="0"/>
              <a:t> EV, Callaghan WM. Racial and ethnic disparities in severe maternal morbidity: A multistate analysis, 2008-2010. </a:t>
            </a:r>
            <a:r>
              <a:rPr lang="en-US" sz="1400" i="1" dirty="0"/>
              <a:t>American Journal of Obstetrics and Gynecology. </a:t>
            </a:r>
            <a:r>
              <a:rPr lang="en-US" sz="1400" dirty="0"/>
              <a:t>May 2014;210(5):435 e431-438.</a:t>
            </a:r>
          </a:p>
          <a:p>
            <a:pPr marL="238125" indent="-238125"/>
            <a:r>
              <a:rPr lang="en-US" sz="1400" dirty="0"/>
              <a:t>Harper M, Dugan E, </a:t>
            </a:r>
            <a:r>
              <a:rPr lang="en-US" sz="1400" dirty="0" err="1"/>
              <a:t>Espeland</a:t>
            </a:r>
            <a:r>
              <a:rPr lang="en-US" sz="1400" dirty="0"/>
              <a:t> M, Martinez-Borges A, </a:t>
            </a:r>
            <a:r>
              <a:rPr lang="en-US" sz="1400" dirty="0" err="1"/>
              <a:t>McQuellon</a:t>
            </a:r>
            <a:r>
              <a:rPr lang="en-US" sz="1400" dirty="0"/>
              <a:t> C. Why African-American women are at greater risk for pregnancy-related death. </a:t>
            </a:r>
            <a:r>
              <a:rPr lang="en-US" sz="1400" i="1" dirty="0"/>
              <a:t>Annals of Epidemiology. </a:t>
            </a:r>
            <a:r>
              <a:rPr lang="en-US" sz="1400" dirty="0"/>
              <a:t>Mar 2007;17(3):180-185 </a:t>
            </a:r>
            <a:endParaRPr lang="en-US" altLang="x-none" sz="1400" dirty="0">
              <a:ea typeface="ＭＳ Ｐゴシック" charset="-128"/>
            </a:endParaRPr>
          </a:p>
          <a:p>
            <a:pPr marL="228600" indent="-228600">
              <a:buFont typeface="Wingdings" charset="0"/>
              <a:buChar char="n"/>
              <a:defRPr/>
            </a:pPr>
            <a:endParaRPr lang="en-US" sz="1400" dirty="0"/>
          </a:p>
          <a:p>
            <a:pPr marL="228600" indent="-228600">
              <a:buFont typeface="Wingdings" charset="0"/>
              <a:buChar char="n"/>
              <a:defRPr/>
            </a:pPr>
            <a:endParaRPr lang="en-US" sz="1600" dirty="0"/>
          </a:p>
          <a:p>
            <a:pPr>
              <a:buFont typeface="Wingdings" charset="0"/>
              <a:buChar char="n"/>
              <a:defRPr/>
            </a:pPr>
            <a:endParaRPr lang="en-US" sz="3600" dirty="0"/>
          </a:p>
          <a:p>
            <a:pPr>
              <a:buFont typeface="Wingdings" charset="0"/>
              <a:buChar char="n"/>
              <a:defRPr/>
            </a:pPr>
            <a:endParaRPr lang="en-US" sz="3600" dirty="0"/>
          </a:p>
        </p:txBody>
      </p:sp>
    </p:spTree>
    <p:extLst>
      <p:ext uri="{BB962C8B-B14F-4D97-AF65-F5344CB8AC3E}">
        <p14:creationId xmlns:p14="http://schemas.microsoft.com/office/powerpoint/2010/main" val="20618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6" name="Object 1" descr="A chart of California's maternal deaths per 100,000 live births over the period of 1999 to 2013 as compared to U. S. rates" title="Maternal Mortality Rates"/>
          <p:cNvGraphicFramePr>
            <a:graphicFrameLocks noChangeAspect="1"/>
          </p:cNvGraphicFramePr>
          <p:nvPr>
            <p:extLst>
              <p:ext uri="{D42A27DB-BD31-4B8C-83A1-F6EECF244321}">
                <p14:modId xmlns:p14="http://schemas.microsoft.com/office/powerpoint/2010/main" val="3263500301"/>
              </p:ext>
            </p:extLst>
          </p:nvPr>
        </p:nvGraphicFramePr>
        <p:xfrm>
          <a:off x="387350" y="1377950"/>
          <a:ext cx="8221663" cy="4159250"/>
        </p:xfrm>
        <a:graphic>
          <a:graphicData uri="http://schemas.openxmlformats.org/presentationml/2006/ole">
            <mc:AlternateContent xmlns:mc="http://schemas.openxmlformats.org/markup-compatibility/2006">
              <mc:Choice xmlns:v="urn:schemas-microsoft-com:vml" Requires="v">
                <p:oleObj spid="_x0000_s148667" name="Chart" r:id="rId4" imgW="7917272" imgH="4008096" progId="MSGraph.Chart.8">
                  <p:embed followColorScheme="full"/>
                </p:oleObj>
              </mc:Choice>
              <mc:Fallback>
                <p:oleObj name="Chart" r:id="rId4" imgW="7917272" imgH="4008096" progId="MSGraph.Chart.8">
                  <p:embed followColorScheme="full"/>
                  <p:pic>
                    <p:nvPicPr>
                      <p:cNvPr id="0" name=""/>
                      <p:cNvPicPr>
                        <a:picLocks noChangeAspect="1" noChangeArrowheads="1"/>
                      </p:cNvPicPr>
                      <p:nvPr/>
                    </p:nvPicPr>
                    <p:blipFill>
                      <a:blip r:embed="rId5"/>
                      <a:srcRect/>
                      <a:stretch>
                        <a:fillRect/>
                      </a:stretch>
                    </p:blipFill>
                    <p:spPr bwMode="auto">
                      <a:xfrm>
                        <a:off x="387350" y="1377950"/>
                        <a:ext cx="8221663" cy="415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9510" name="Text Box 27"/>
          <p:cNvSpPr txBox="1">
            <a:spLocks noChangeArrowheads="1"/>
          </p:cNvSpPr>
          <p:nvPr/>
        </p:nvSpPr>
        <p:spPr bwMode="auto">
          <a:xfrm rot="-5400000">
            <a:off x="-1158081" y="3139281"/>
            <a:ext cx="33528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Aft>
                <a:spcPct val="0"/>
              </a:spcAft>
              <a:buFont typeface="Arial" charset="0"/>
              <a:buChar char="»"/>
              <a:defRPr sz="2400">
                <a:solidFill>
                  <a:schemeClr val="tx1"/>
                </a:solidFill>
                <a:latin typeface="Arial" charset="0"/>
                <a:ea typeface="ＭＳ Ｐゴシック" charset="0"/>
              </a:defRPr>
            </a:lvl6pPr>
            <a:lvl7pPr eaLnBrk="0" fontAlgn="base" hangingPunct="0">
              <a:spcAft>
                <a:spcPct val="0"/>
              </a:spcAft>
              <a:buFont typeface="Arial" charset="0"/>
              <a:buChar char="»"/>
              <a:defRPr sz="2400">
                <a:solidFill>
                  <a:schemeClr val="tx1"/>
                </a:solidFill>
                <a:latin typeface="Arial" charset="0"/>
                <a:ea typeface="ＭＳ Ｐゴシック" charset="0"/>
              </a:defRPr>
            </a:lvl7pPr>
            <a:lvl8pPr eaLnBrk="0" fontAlgn="base" hangingPunct="0">
              <a:spcAft>
                <a:spcPct val="0"/>
              </a:spcAft>
              <a:buFont typeface="Arial" charset="0"/>
              <a:buChar char="»"/>
              <a:defRPr sz="2400">
                <a:solidFill>
                  <a:schemeClr val="tx1"/>
                </a:solidFill>
                <a:latin typeface="Arial" charset="0"/>
                <a:ea typeface="ＭＳ Ｐゴシック" charset="0"/>
              </a:defRPr>
            </a:lvl8pPr>
            <a:lvl9pPr eaLnBrk="0" fontAlgn="base" hangingPunct="0">
              <a:spcAft>
                <a:spcPct val="0"/>
              </a:spcAft>
              <a:buFont typeface="Arial" charset="0"/>
              <a:buChar char="»"/>
              <a:defRPr sz="2400">
                <a:solidFill>
                  <a:schemeClr val="tx1"/>
                </a:solidFill>
                <a:latin typeface="Arial" charset="0"/>
                <a:ea typeface="ＭＳ Ｐゴシック" charset="0"/>
              </a:defRPr>
            </a:lvl9pPr>
          </a:lstStyle>
          <a:p>
            <a:pPr>
              <a:defRPr/>
            </a:pPr>
            <a:r>
              <a:rPr lang="en-US" sz="1200" b="1" dirty="0">
                <a:solidFill>
                  <a:srgbClr val="000000"/>
                </a:solidFill>
              </a:rPr>
              <a:t>Maternal Deaths per 100,000 Live Births</a:t>
            </a:r>
          </a:p>
        </p:txBody>
      </p:sp>
      <p:sp>
        <p:nvSpPr>
          <p:cNvPr id="177158" name="Text Box 12"/>
          <p:cNvSpPr txBox="1">
            <a:spLocks noChangeArrowheads="1"/>
          </p:cNvSpPr>
          <p:nvPr/>
        </p:nvSpPr>
        <p:spPr bwMode="auto">
          <a:xfrm>
            <a:off x="2333625" y="4343400"/>
            <a:ext cx="4111625" cy="27622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400">
                <a:solidFill>
                  <a:schemeClr val="bg2"/>
                </a:solidFill>
                <a:latin typeface="Arial" charset="0"/>
                <a:ea typeface="ＭＳ Ｐゴシック" charset="0"/>
                <a:cs typeface="ＭＳ Ｐゴシック" charset="0"/>
              </a:defRPr>
            </a:lvl1pPr>
            <a:lvl2pPr marL="742950" indent="-285750" eaLnBrk="0" hangingPunct="0">
              <a:defRPr sz="1400">
                <a:solidFill>
                  <a:schemeClr val="bg2"/>
                </a:solidFill>
                <a:latin typeface="Arial" charset="0"/>
                <a:ea typeface="ＭＳ Ｐゴシック" charset="0"/>
              </a:defRPr>
            </a:lvl2pPr>
            <a:lvl3pPr marL="1143000" indent="-228600" eaLnBrk="0" hangingPunct="0">
              <a:defRPr sz="1400">
                <a:solidFill>
                  <a:schemeClr val="bg2"/>
                </a:solidFill>
                <a:latin typeface="Arial" charset="0"/>
                <a:ea typeface="ＭＳ Ｐゴシック" charset="0"/>
              </a:defRPr>
            </a:lvl3pPr>
            <a:lvl4pPr marL="1600200" indent="-228600" eaLnBrk="0" hangingPunct="0">
              <a:defRPr sz="1400">
                <a:solidFill>
                  <a:schemeClr val="bg2"/>
                </a:solidFill>
                <a:latin typeface="Arial" charset="0"/>
                <a:ea typeface="ＭＳ Ｐゴシック" charset="0"/>
              </a:defRPr>
            </a:lvl4pPr>
            <a:lvl5pPr marL="2057400" indent="-228600" eaLnBrk="0" hangingPunct="0">
              <a:defRPr sz="1400">
                <a:solidFill>
                  <a:schemeClr val="bg2"/>
                </a:solidFill>
                <a:latin typeface="Arial" charset="0"/>
                <a:ea typeface="ＭＳ Ｐゴシック" charset="0"/>
              </a:defRPr>
            </a:lvl5pPr>
            <a:lvl6pPr marL="2514600" indent="-228600" eaLnBrk="0" fontAlgn="base" hangingPunct="0">
              <a:spcBef>
                <a:spcPct val="50000"/>
              </a:spcBef>
              <a:spcAft>
                <a:spcPct val="0"/>
              </a:spcAft>
              <a:defRPr sz="1400">
                <a:solidFill>
                  <a:schemeClr val="bg2"/>
                </a:solidFill>
                <a:latin typeface="Arial" charset="0"/>
                <a:ea typeface="ＭＳ Ｐゴシック" charset="0"/>
              </a:defRPr>
            </a:lvl6pPr>
            <a:lvl7pPr marL="2971800" indent="-228600" eaLnBrk="0" fontAlgn="base" hangingPunct="0">
              <a:spcBef>
                <a:spcPct val="50000"/>
              </a:spcBef>
              <a:spcAft>
                <a:spcPct val="0"/>
              </a:spcAft>
              <a:defRPr sz="1400">
                <a:solidFill>
                  <a:schemeClr val="bg2"/>
                </a:solidFill>
                <a:latin typeface="Arial" charset="0"/>
                <a:ea typeface="ＭＳ Ｐゴシック" charset="0"/>
              </a:defRPr>
            </a:lvl7pPr>
            <a:lvl8pPr marL="3429000" indent="-228600" eaLnBrk="0" fontAlgn="base" hangingPunct="0">
              <a:spcBef>
                <a:spcPct val="50000"/>
              </a:spcBef>
              <a:spcAft>
                <a:spcPct val="0"/>
              </a:spcAft>
              <a:defRPr sz="1400">
                <a:solidFill>
                  <a:schemeClr val="bg2"/>
                </a:solidFill>
                <a:latin typeface="Arial" charset="0"/>
                <a:ea typeface="ＭＳ Ｐゴシック" charset="0"/>
              </a:defRPr>
            </a:lvl8pPr>
            <a:lvl9pPr marL="3886200" indent="-228600" eaLnBrk="0" fontAlgn="base" hangingPunct="0">
              <a:spcBef>
                <a:spcPct val="50000"/>
              </a:spcBef>
              <a:spcAft>
                <a:spcPct val="0"/>
              </a:spcAft>
              <a:defRPr sz="1400">
                <a:solidFill>
                  <a:schemeClr val="bg2"/>
                </a:solidFill>
                <a:latin typeface="Arial" charset="0"/>
                <a:ea typeface="ＭＳ Ｐゴシック" charset="0"/>
              </a:defRPr>
            </a:lvl9pPr>
          </a:lstStyle>
          <a:p>
            <a:pPr eaLnBrk="1" hangingPunct="1"/>
            <a:r>
              <a:rPr lang="en-US" sz="1200" i="1" dirty="0">
                <a:solidFill>
                  <a:srgbClr val="7F7F7F"/>
                </a:solidFill>
              </a:rPr>
              <a:t>HP 2020 Objective – 11.4 Deaths per 100,000 Live Births</a:t>
            </a:r>
          </a:p>
        </p:txBody>
      </p:sp>
      <p:sp>
        <p:nvSpPr>
          <p:cNvPr id="149512" name="Text Box 4"/>
          <p:cNvSpPr txBox="1">
            <a:spLocks noChangeArrowheads="1"/>
          </p:cNvSpPr>
          <p:nvPr/>
        </p:nvSpPr>
        <p:spPr bwMode="auto">
          <a:xfrm>
            <a:off x="88900" y="5596920"/>
            <a:ext cx="79883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Aft>
                <a:spcPct val="0"/>
              </a:spcAft>
              <a:buFont typeface="Arial" charset="0"/>
              <a:buChar char="»"/>
              <a:defRPr sz="2400">
                <a:solidFill>
                  <a:schemeClr val="tx1"/>
                </a:solidFill>
                <a:latin typeface="Arial" charset="0"/>
                <a:ea typeface="ＭＳ Ｐゴシック" charset="0"/>
              </a:defRPr>
            </a:lvl6pPr>
            <a:lvl7pPr eaLnBrk="0" fontAlgn="base" hangingPunct="0">
              <a:spcAft>
                <a:spcPct val="0"/>
              </a:spcAft>
              <a:buFont typeface="Arial" charset="0"/>
              <a:buChar char="»"/>
              <a:defRPr sz="2400">
                <a:solidFill>
                  <a:schemeClr val="tx1"/>
                </a:solidFill>
                <a:latin typeface="Arial" charset="0"/>
                <a:ea typeface="ＭＳ Ｐゴシック" charset="0"/>
              </a:defRPr>
            </a:lvl7pPr>
            <a:lvl8pPr eaLnBrk="0" fontAlgn="base" hangingPunct="0">
              <a:spcAft>
                <a:spcPct val="0"/>
              </a:spcAft>
              <a:buFont typeface="Arial" charset="0"/>
              <a:buChar char="»"/>
              <a:defRPr sz="2400">
                <a:solidFill>
                  <a:schemeClr val="tx1"/>
                </a:solidFill>
                <a:latin typeface="Arial" charset="0"/>
                <a:ea typeface="ＭＳ Ｐゴシック" charset="0"/>
              </a:defRPr>
            </a:lvl8pPr>
            <a:lvl9pPr eaLnBrk="0" fontAlgn="base" hangingPunct="0">
              <a:spcAft>
                <a:spcPct val="0"/>
              </a:spcAft>
              <a:buFont typeface="Arial" charset="0"/>
              <a:buChar char="»"/>
              <a:defRPr sz="2400">
                <a:solidFill>
                  <a:schemeClr val="tx1"/>
                </a:solidFill>
                <a:latin typeface="Arial" charset="0"/>
                <a:ea typeface="ＭＳ Ｐゴシック" charset="0"/>
              </a:defRPr>
            </a:lvl9pPr>
          </a:lstStyle>
          <a:p>
            <a:pPr algn="l">
              <a:defRPr/>
            </a:pPr>
            <a:r>
              <a:rPr lang="en-US" sz="900" dirty="0">
                <a:solidFill>
                  <a:srgbClr val="000000"/>
                </a:solidFill>
              </a:rPr>
              <a:t>SOURCE: State of California, Department of Public Health, California Birth and Death Statistical Master Files, 1999-2013.  Maternal mortality for California (deaths ≤ 42 days postpartum) was calculated using ICD-10 cause of death classification (codes A34, O00-O95,O98-O99). United States data and HP2020 Objective use the same codes. U.S. maternal mortality data is published by the National Center for Health Statistics (NCHS) through 2007 only.  U.S. maternal mortality rates from 2008 through</a:t>
            </a:r>
            <a:r>
              <a:rPr lang="en-US" sz="900" dirty="0">
                <a:solidFill>
                  <a:srgbClr val="FFFF00"/>
                </a:solidFill>
              </a:rPr>
              <a:t>-</a:t>
            </a:r>
            <a:r>
              <a:rPr lang="en-US" sz="900" dirty="0">
                <a:solidFill>
                  <a:srgbClr val="000000"/>
                </a:solidFill>
              </a:rPr>
              <a:t>2013 were calculated using CDC Wonder Online Database, accessed at </a:t>
            </a:r>
            <a:r>
              <a:rPr lang="en-US" sz="900" dirty="0">
                <a:solidFill>
                  <a:srgbClr val="000000"/>
                </a:solidFill>
                <a:hlinkClick r:id="rId6"/>
              </a:rPr>
              <a:t>Center for Disease Control</a:t>
            </a:r>
            <a:r>
              <a:rPr lang="en-US" sz="900" dirty="0">
                <a:solidFill>
                  <a:srgbClr val="000000"/>
                </a:solidFill>
              </a:rPr>
              <a:t> March 11, 2015. Produced by California Department of Public Health, Center for Family Health, Maternal, Child and Adolescent Health Division, March, 2015.</a:t>
            </a:r>
            <a:endParaRPr lang="en-US" sz="1100" dirty="0">
              <a:solidFill>
                <a:srgbClr val="FF0000"/>
              </a:solidFill>
            </a:endParaRPr>
          </a:p>
        </p:txBody>
      </p:sp>
      <p:sp>
        <p:nvSpPr>
          <p:cNvPr id="3" name="Title 2"/>
          <p:cNvSpPr>
            <a:spLocks noGrp="1"/>
          </p:cNvSpPr>
          <p:nvPr>
            <p:ph type="title"/>
          </p:nvPr>
        </p:nvSpPr>
        <p:spPr>
          <a:xfrm>
            <a:off x="762000" y="533400"/>
            <a:ext cx="7772400" cy="609600"/>
          </a:xfrm>
        </p:spPr>
        <p:txBody>
          <a:bodyPr>
            <a:normAutofit fontScale="90000"/>
          </a:bodyPr>
          <a:lstStyle/>
          <a:p>
            <a:pPr algn="ctr"/>
            <a:r>
              <a:rPr lang="en-US" sz="2800" dirty="0"/>
              <a:t>Maternal Mortality Rate</a:t>
            </a:r>
            <a:br>
              <a:rPr lang="en-US" sz="2800" dirty="0"/>
            </a:br>
            <a:r>
              <a:rPr lang="en-US" sz="2800" dirty="0"/>
              <a:t>California and United States- 1999-2013</a:t>
            </a:r>
          </a:p>
        </p:txBody>
      </p:sp>
    </p:spTree>
    <p:extLst>
      <p:ext uri="{BB962C8B-B14F-4D97-AF65-F5344CB8AC3E}">
        <p14:creationId xmlns:p14="http://schemas.microsoft.com/office/powerpoint/2010/main" val="259383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38199" y="762000"/>
            <a:ext cx="7805811" cy="747713"/>
          </a:xfrm>
        </p:spPr>
        <p:txBody>
          <a:bodyPr>
            <a:normAutofit fontScale="90000"/>
          </a:bodyPr>
          <a:lstStyle/>
          <a:p>
            <a:pPr algn="ctr" eaLnBrk="1" hangingPunct="1">
              <a:defRPr/>
            </a:pPr>
            <a:r>
              <a:rPr lang="en-US" sz="2800" dirty="0">
                <a:solidFill>
                  <a:schemeClr val="tx1"/>
                </a:solidFill>
                <a:ea typeface="+mj-ea"/>
                <a:cs typeface="+mj-cs"/>
              </a:rPr>
              <a:t>Maternal Mortality Rate (early and late deaths)</a:t>
            </a:r>
            <a:br>
              <a:rPr lang="en-US" sz="2800" dirty="0">
                <a:solidFill>
                  <a:schemeClr val="tx1"/>
                </a:solidFill>
                <a:ea typeface="+mj-ea"/>
                <a:cs typeface="+mj-cs"/>
              </a:rPr>
            </a:br>
            <a:r>
              <a:rPr lang="en-US" sz="2800" dirty="0">
                <a:solidFill>
                  <a:schemeClr val="tx1"/>
                </a:solidFill>
                <a:ea typeface="+mj-ea"/>
                <a:cs typeface="+mj-cs"/>
              </a:rPr>
              <a:t>California Residents</a:t>
            </a:r>
            <a:r>
              <a:rPr lang="en-US" sz="2800" dirty="0">
                <a:cs typeface="+mj-cs"/>
              </a:rPr>
              <a:t> -</a:t>
            </a:r>
            <a:r>
              <a:rPr lang="en-US" sz="2800" dirty="0">
                <a:solidFill>
                  <a:schemeClr val="tx1"/>
                </a:solidFill>
                <a:ea typeface="+mj-ea"/>
                <a:cs typeface="+mj-cs"/>
              </a:rPr>
              <a:t> </a:t>
            </a:r>
            <a:r>
              <a:rPr lang="en-US" sz="2800" kern="1200" dirty="0">
                <a:solidFill>
                  <a:srgbClr val="000000"/>
                </a:solidFill>
                <a:ea typeface="+mj-ea"/>
                <a:cs typeface="+mj-cs"/>
              </a:rPr>
              <a:t>1999-2013</a:t>
            </a:r>
          </a:p>
        </p:txBody>
      </p:sp>
      <p:graphicFrame>
        <p:nvGraphicFramePr>
          <p:cNvPr id="175106" name="Object 3" descr="A chart of California early maternal deaths per 100,000 live births &lt;=42 days postpartum versus late maternal deaths up to one year postpartum" title="Maternal Mortality Rates"/>
          <p:cNvGraphicFramePr>
            <a:graphicFrameLocks noChangeAspect="1"/>
          </p:cNvGraphicFramePr>
          <p:nvPr>
            <p:extLst>
              <p:ext uri="{D42A27DB-BD31-4B8C-83A1-F6EECF244321}">
                <p14:modId xmlns:p14="http://schemas.microsoft.com/office/powerpoint/2010/main" val="1189539723"/>
              </p:ext>
            </p:extLst>
          </p:nvPr>
        </p:nvGraphicFramePr>
        <p:xfrm>
          <a:off x="396948" y="1698625"/>
          <a:ext cx="8247063" cy="4168775"/>
        </p:xfrm>
        <a:graphic>
          <a:graphicData uri="http://schemas.openxmlformats.org/presentationml/2006/ole">
            <mc:AlternateContent xmlns:mc="http://schemas.openxmlformats.org/markup-compatibility/2006">
              <mc:Choice xmlns:v="urn:schemas-microsoft-com:vml" Requires="v">
                <p:oleObj spid="_x0000_s152759" name="Chart" r:id="rId4" imgW="7917272" imgH="4008096" progId="MSGraph.Chart.8">
                  <p:embed followColorScheme="full"/>
                </p:oleObj>
              </mc:Choice>
              <mc:Fallback>
                <p:oleObj name="Chart" r:id="rId4" imgW="7917272" imgH="4008096" progId="MSGraph.Chart.8">
                  <p:embed followColorScheme="full"/>
                  <p:pic>
                    <p:nvPicPr>
                      <p:cNvPr id="0" name=""/>
                      <p:cNvPicPr>
                        <a:picLocks noChangeAspect="1" noChangeArrowheads="1"/>
                      </p:cNvPicPr>
                      <p:nvPr/>
                    </p:nvPicPr>
                    <p:blipFill>
                      <a:blip r:embed="rId5"/>
                      <a:srcRect/>
                      <a:stretch>
                        <a:fillRect/>
                      </a:stretch>
                    </p:blipFill>
                    <p:spPr bwMode="auto">
                      <a:xfrm>
                        <a:off x="396948" y="1698625"/>
                        <a:ext cx="8247063" cy="416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8484" name="Text Box 4"/>
          <p:cNvSpPr txBox="1">
            <a:spLocks noChangeArrowheads="1"/>
          </p:cNvSpPr>
          <p:nvPr/>
        </p:nvSpPr>
        <p:spPr bwMode="auto">
          <a:xfrm>
            <a:off x="76200" y="5733255"/>
            <a:ext cx="79248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defRPr/>
            </a:pPr>
            <a:r>
              <a:rPr lang="en-US" sz="900" dirty="0">
                <a:solidFill>
                  <a:srgbClr val="000000"/>
                </a:solidFill>
                <a:cs typeface="+mn-cs"/>
              </a:rPr>
              <a:t>SOURCE: State of California, Department of Public Health, California Birth and Death Statistical Master Files, 1999-2013.  Maternal mortality for California (Early maternal deaths ≤ 42 days postpartum) was calculated using ICD-10 cause of death classification (codes A34, O00-O95,O98-O99) and code O96 is also included when calculating Early and Late Maternal Deaths up to one year postpartum.  Produced by California Department of Public Health, Center for Family Health, Maternal, Child and Adolescent Health Division, March, 2015.</a:t>
            </a:r>
            <a:endParaRPr lang="en-US" sz="1100" dirty="0">
              <a:solidFill>
                <a:srgbClr val="FF0000"/>
              </a:solidFill>
              <a:cs typeface="+mn-cs"/>
            </a:endParaRPr>
          </a:p>
        </p:txBody>
      </p:sp>
      <p:sp>
        <p:nvSpPr>
          <p:cNvPr id="148485" name="Text Box 12"/>
          <p:cNvSpPr txBox="1">
            <a:spLocks noChangeArrowheads="1"/>
          </p:cNvSpPr>
          <p:nvPr/>
        </p:nvSpPr>
        <p:spPr bwMode="auto">
          <a:xfrm>
            <a:off x="2333625" y="4343400"/>
            <a:ext cx="4111625" cy="27622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en-US" sz="1200" i="1" dirty="0">
                <a:solidFill>
                  <a:schemeClr val="tx1">
                    <a:lumMod val="50000"/>
                    <a:lumOff val="50000"/>
                  </a:schemeClr>
                </a:solidFill>
                <a:cs typeface="+mn-cs"/>
              </a:rPr>
              <a:t>HP 2020 Objective – 11.4 Deaths per 100,000 Live Births</a:t>
            </a:r>
          </a:p>
        </p:txBody>
      </p:sp>
      <p:sp>
        <p:nvSpPr>
          <p:cNvPr id="148486" name="Text Box 27"/>
          <p:cNvSpPr txBox="1">
            <a:spLocks noChangeArrowheads="1"/>
          </p:cNvSpPr>
          <p:nvPr/>
        </p:nvSpPr>
        <p:spPr bwMode="auto">
          <a:xfrm rot="-5400000">
            <a:off x="-1158081" y="3139281"/>
            <a:ext cx="33528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en-US" sz="1200" b="1" dirty="0">
                <a:solidFill>
                  <a:srgbClr val="000000"/>
                </a:solidFill>
                <a:cs typeface="+mn-cs"/>
              </a:rPr>
              <a:t>Maternal Deaths per 100,000 Live Births</a:t>
            </a:r>
          </a:p>
        </p:txBody>
      </p:sp>
    </p:spTree>
    <p:extLst>
      <p:ext uri="{BB962C8B-B14F-4D97-AF65-F5344CB8AC3E}">
        <p14:creationId xmlns:p14="http://schemas.microsoft.com/office/powerpoint/2010/main" val="316616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title="Disparities in Maternal Mortality by Race and Ethnicity"/>
          <p:cNvCxnSpPr/>
          <p:nvPr/>
        </p:nvCxnSpPr>
        <p:spPr>
          <a:xfrm>
            <a:off x="327025" y="1066800"/>
            <a:ext cx="80772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51203" name="Object 1" descr="by Race and Ethnicity in California between 1999-2013" title="Disparities in Maternal Mortality "/>
          <p:cNvGraphicFramePr>
            <a:graphicFrameLocks noChangeAspect="1"/>
          </p:cNvGraphicFramePr>
          <p:nvPr>
            <p:extLst>
              <p:ext uri="{D42A27DB-BD31-4B8C-83A1-F6EECF244321}">
                <p14:modId xmlns:p14="http://schemas.microsoft.com/office/powerpoint/2010/main" val="3599379299"/>
              </p:ext>
            </p:extLst>
          </p:nvPr>
        </p:nvGraphicFramePr>
        <p:xfrm>
          <a:off x="228600" y="1219200"/>
          <a:ext cx="8686800" cy="4746625"/>
        </p:xfrm>
        <a:graphic>
          <a:graphicData uri="http://schemas.openxmlformats.org/presentationml/2006/ole">
            <mc:AlternateContent xmlns:mc="http://schemas.openxmlformats.org/markup-compatibility/2006">
              <mc:Choice xmlns:v="urn:schemas-microsoft-com:vml" Requires="v">
                <p:oleObj spid="_x0000_s153688" name="Chart" r:id="rId4" imgW="10477484" imgH="5402592" progId="MSGraph.Chart.8">
                  <p:embed followColorScheme="full"/>
                </p:oleObj>
              </mc:Choice>
              <mc:Fallback>
                <p:oleObj name="Chart" r:id="rId4" imgW="10477484" imgH="5402592" progId="MSGraph.Chart.8">
                  <p:embed followColorScheme="full"/>
                  <p:pic>
                    <p:nvPicPr>
                      <p:cNvPr id="0" name=""/>
                      <p:cNvPicPr>
                        <a:picLocks noChangeAspect="1" noChangeArrowheads="1"/>
                      </p:cNvPicPr>
                      <p:nvPr/>
                    </p:nvPicPr>
                    <p:blipFill>
                      <a:blip r:embed="rId5"/>
                      <a:srcRect/>
                      <a:stretch>
                        <a:fillRect/>
                      </a:stretch>
                    </p:blipFill>
                    <p:spPr bwMode="auto">
                      <a:xfrm>
                        <a:off x="228600" y="1219200"/>
                        <a:ext cx="86868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7"/>
          <p:cNvSpPr txBox="1">
            <a:spLocks noChangeArrowheads="1"/>
          </p:cNvSpPr>
          <p:nvPr/>
        </p:nvSpPr>
        <p:spPr bwMode="auto">
          <a:xfrm rot="16200000">
            <a:off x="-1474787" y="3151187"/>
            <a:ext cx="3562350" cy="30797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fontAlgn="auto">
              <a:spcAft>
                <a:spcPts val="0"/>
              </a:spcAft>
              <a:defRPr/>
            </a:pPr>
            <a:r>
              <a:rPr lang="en-US" sz="1400" b="1" kern="0">
                <a:solidFill>
                  <a:sysClr val="windowText" lastClr="000000"/>
                </a:solidFill>
                <a:ea typeface="+mn-ea"/>
                <a:cs typeface="ＭＳ Ｐゴシック" charset="0"/>
              </a:rPr>
              <a:t>Maternal Deaths per 100,000 Live Births</a:t>
            </a:r>
          </a:p>
        </p:txBody>
      </p:sp>
      <p:sp>
        <p:nvSpPr>
          <p:cNvPr id="7" name="Text Box 8"/>
          <p:cNvSpPr txBox="1">
            <a:spLocks noChangeArrowheads="1"/>
          </p:cNvSpPr>
          <p:nvPr/>
        </p:nvSpPr>
        <p:spPr bwMode="auto">
          <a:xfrm rot="5400000">
            <a:off x="6742113" y="3289300"/>
            <a:ext cx="3810000" cy="584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fontAlgn="auto">
              <a:spcAft>
                <a:spcPts val="0"/>
              </a:spcAft>
              <a:defRPr/>
            </a:pPr>
            <a:r>
              <a:rPr lang="en-US" sz="1600" b="1" kern="0">
                <a:solidFill>
                  <a:sysClr val="windowText" lastClr="000000"/>
                </a:solidFill>
                <a:ea typeface="+mn-ea"/>
                <a:cs typeface="ＭＳ Ｐゴシック" charset="0"/>
              </a:rPr>
              <a:t>Ratio of African-American to White Maternal Mortality</a:t>
            </a:r>
          </a:p>
        </p:txBody>
      </p:sp>
      <p:sp>
        <p:nvSpPr>
          <p:cNvPr id="51206" name="Text Box 9"/>
          <p:cNvSpPr txBox="1">
            <a:spLocks noChangeArrowheads="1"/>
          </p:cNvSpPr>
          <p:nvPr/>
        </p:nvSpPr>
        <p:spPr bwMode="auto">
          <a:xfrm>
            <a:off x="76200" y="5965825"/>
            <a:ext cx="7696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eaLnBrk="1" hangingPunct="1">
              <a:spcBef>
                <a:spcPct val="0"/>
              </a:spcBef>
              <a:buClrTx/>
              <a:buSzTx/>
              <a:buFontTx/>
              <a:buNone/>
            </a:pPr>
            <a:r>
              <a:rPr lang="en-US" altLang="en-US" sz="900">
                <a:solidFill>
                  <a:srgbClr val="000000"/>
                </a:solidFill>
              </a:rPr>
              <a:t>SOURCE:   State of California, Department of Public Health, California Birth and Death Statistical Master Files, 1999-2013.  Maternal mortality rates for California (deaths ≤ 42 days postpartum) were calculated using ICD-10 cause of death classification (codes A34, O00-O95,O98-O99). Produced by California Department of Public Health, Center for Family Health, Maternal, Child and Adolescent Health Division, </a:t>
            </a:r>
            <a:r>
              <a:rPr lang="en-US" altLang="en-US" sz="1000">
                <a:solidFill>
                  <a:srgbClr val="595959"/>
                </a:solidFill>
              </a:rPr>
              <a:t>May</a:t>
            </a:r>
            <a:r>
              <a:rPr lang="en-US" altLang="en-US" sz="900">
                <a:solidFill>
                  <a:srgbClr val="000000"/>
                </a:solidFill>
              </a:rPr>
              <a:t>, 2015. </a:t>
            </a:r>
            <a:endParaRPr lang="en-US" altLang="en-US" sz="1100">
              <a:solidFill>
                <a:srgbClr val="FF0000"/>
              </a:solidFill>
            </a:endParaRPr>
          </a:p>
        </p:txBody>
      </p:sp>
      <p:sp>
        <p:nvSpPr>
          <p:cNvPr id="2" name="Title 1"/>
          <p:cNvSpPr>
            <a:spLocks noGrp="1"/>
          </p:cNvSpPr>
          <p:nvPr>
            <p:ph type="title"/>
          </p:nvPr>
        </p:nvSpPr>
        <p:spPr>
          <a:xfrm>
            <a:off x="76200" y="381000"/>
            <a:ext cx="8458200" cy="685800"/>
          </a:xfrm>
        </p:spPr>
        <p:txBody>
          <a:bodyPr>
            <a:normAutofit fontScale="90000"/>
          </a:bodyPr>
          <a:lstStyle/>
          <a:p>
            <a:pPr algn="ctr"/>
            <a:r>
              <a:rPr lang="en-US" sz="2000" dirty="0"/>
              <a:t>Disparities in Maternal Mortality by Race/Ethnicity, </a:t>
            </a:r>
            <a:br>
              <a:rPr lang="en-US" sz="2000" dirty="0"/>
            </a:br>
            <a:r>
              <a:rPr lang="en-US" sz="2000" dirty="0"/>
              <a:t>California Residents; 1999-2013</a:t>
            </a:r>
          </a:p>
        </p:txBody>
      </p:sp>
    </p:spTree>
    <p:extLst>
      <p:ext uri="{BB962C8B-B14F-4D97-AF65-F5344CB8AC3E}">
        <p14:creationId xmlns:p14="http://schemas.microsoft.com/office/powerpoint/2010/main" val="735292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Maternal, Child, and Adolescent Health</TermName>
          <TermId xmlns="http://schemas.microsoft.com/office/infopath/2007/PartnerControls">9f0ed868-60d0-412a-904d-9f1a17133701</TermId>
        </TermInfo>
      </Terms>
    </bb1a85d7c91c4659b60f056ef7672151>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Pregnancy</TermName>
          <TermId xmlns="http://schemas.microsoft.com/office/infopath/2007/PartnerControls">a57dbbbf-9a39-4c8e-9aa2-f8e97cea47b8</TermId>
        </TermInfo>
        <TermInfo xmlns="http://schemas.microsoft.com/office/infopath/2007/PartnerControls">
          <TermName xmlns="http://schemas.microsoft.com/office/infopath/2007/PartnerControls"> Nutrition</TermName>
          <TermId xmlns="http://schemas.microsoft.com/office/infopath/2007/PartnerControls">9dedf872-475c-47a0-8689-4d28a533b254</TermId>
        </TermInfo>
        <TermInfo xmlns="http://schemas.microsoft.com/office/infopath/2007/PartnerControls">
          <TermName xmlns="http://schemas.microsoft.com/office/infopath/2007/PartnerControls"> Heart Disease</TermName>
          <TermId xmlns="http://schemas.microsoft.com/office/infopath/2007/PartnerControls">e785d918-4aa7-4597-932c-ade8d7aa98a3</TermId>
        </TermInfo>
      </Terms>
    </kcdf3820fa7642e8be4bb4902ce9671f>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25e340a5-d50c-48d7-adc0-a905fb7bff5c</TermId>
        </TermInfo>
      </Terms>
    </e703b7d8b6284097bcc8d89d108ab72a>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Women’s Health</TermName>
          <TermId xmlns="http://schemas.microsoft.com/office/infopath/2007/PartnerControls">b35500ca-13a2-4e36-a438-e6f1a83ee180</TermId>
        </TermInfo>
      </Terms>
    </off2d280d04f435e8ad65f64297220d7>
    <TaxCatchAll xmlns="a48324c4-7d20-48d3-8188-32763737222b">
      <Value>97</Value>
      <Value>113</Value>
      <Value>127</Value>
      <Value>177</Value>
      <Value>259</Value>
      <Value>323</Value>
    </TaxCatchAll>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CDPH Document" ma:contentTypeID="0x0101002CC577673628EB48993F371F1850BF7D0055275B86F59A24499F4D20FD5586605D" ma:contentTypeVersion="3" ma:contentTypeDescription="Create a new document." ma:contentTypeScope="" ma:versionID="40f440f6bbca32a20056cfdb4195ec2e">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9dfa2d2deb37061876302493c8cf873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872170-BB97-4169-B420-0B9CC26C70E0}"/>
</file>

<file path=customXml/itemProps2.xml><?xml version="1.0" encoding="utf-8"?>
<ds:datastoreItem xmlns:ds="http://schemas.openxmlformats.org/officeDocument/2006/customXml" ds:itemID="{EF08E960-842F-4303-8CD8-8A39BF27545C}"/>
</file>

<file path=customXml/itemProps3.xml><?xml version="1.0" encoding="utf-8"?>
<ds:datastoreItem xmlns:ds="http://schemas.openxmlformats.org/officeDocument/2006/customXml" ds:itemID="{B9017AAF-4EE5-483F-8178-300BBBC7C368}"/>
</file>

<file path=docProps/app.xml><?xml version="1.0" encoding="utf-8"?>
<Properties xmlns="http://schemas.openxmlformats.org/officeDocument/2006/extended-properties" xmlns:vt="http://schemas.openxmlformats.org/officeDocument/2006/docPropsVTypes">
  <Template>Pixel</Template>
  <TotalTime>42658</TotalTime>
  <Words>11566</Words>
  <Application>Microsoft Office PowerPoint</Application>
  <PresentationFormat>On-screen Show (4:3)</PresentationFormat>
  <Paragraphs>1154</Paragraphs>
  <Slides>69</Slides>
  <Notes>69</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69</vt:i4>
      </vt:variant>
    </vt:vector>
  </HeadingPairs>
  <TitlesOfParts>
    <vt:vector size="84" baseType="lpstr">
      <vt:lpstr>MS Mincho</vt:lpstr>
      <vt:lpstr>MS PGothic</vt:lpstr>
      <vt:lpstr>MS PGothic</vt:lpstr>
      <vt:lpstr>SimSun</vt:lpstr>
      <vt:lpstr>Arial</vt:lpstr>
      <vt:lpstr>Arial Black</vt:lpstr>
      <vt:lpstr>Calibri</vt:lpstr>
      <vt:lpstr>Calibri Light</vt:lpstr>
      <vt:lpstr>Helvetica</vt:lpstr>
      <vt:lpstr>Times New Roman</vt:lpstr>
      <vt:lpstr>Wingdings</vt:lpstr>
      <vt:lpstr>Office Theme</vt:lpstr>
      <vt:lpstr>Custom Design</vt:lpstr>
      <vt:lpstr>Microsoft PowerPoint 97-2003 Presentation</vt:lpstr>
      <vt:lpstr>Chart</vt:lpstr>
      <vt:lpstr>Instructions</vt:lpstr>
      <vt:lpstr>Improving Health Care Response to Cardiovascular Disease  in Pregnancy and Postpartum:  A California Quality Improvement Toolkit </vt:lpstr>
      <vt:lpstr>Cardiovascular Disease in Pregnancy and Postpartum Task Force</vt:lpstr>
      <vt:lpstr>Disclaimer</vt:lpstr>
      <vt:lpstr>Presentation Topics</vt:lpstr>
      <vt:lpstr>California Pregnancy Associated Mortality Review (CA-PAMR) Summary of Findings </vt:lpstr>
      <vt:lpstr>Maternal Mortality Rate California and United States- 1999-2013</vt:lpstr>
      <vt:lpstr>Maternal Mortality Rate (early and late deaths) California Residents - 1999-2013</vt:lpstr>
      <vt:lpstr>Disparities in Maternal Mortality by Race/Ethnicity,  California Residents; 1999-2013</vt:lpstr>
      <vt:lpstr>Background</vt:lpstr>
      <vt:lpstr>CA-PAMR Quality Improvement Review Cycle </vt:lpstr>
      <vt:lpstr>CA-PAMR   Cardiovascular Disease (CVD) Findings </vt:lpstr>
      <vt:lpstr>CA-PAMR Findings Identification and Confirmation of CVD Pregnancy-Related Deaths 2002-2006</vt:lpstr>
      <vt:lpstr>CA-PAMR Top 5 Causes of Death   2002-2006 (N=257)</vt:lpstr>
      <vt:lpstr>CA-PAMR Pregnancy-Related Deaths Causes of Death, by Race/Ethnicity  2002-2006 (N=257)</vt:lpstr>
      <vt:lpstr>CA-PAMR Pregnancy-Related Deaths Chance to Alter Outcome by Grouped Cause of Death 2002-2006 (N=257)</vt:lpstr>
      <vt:lpstr>CA-PAMR Findings Cardiomyopathy Subtypes  2002-2006</vt:lpstr>
      <vt:lpstr>CA-PAMR Findings Cardiomyopathy Subtypes, 2002-2006</vt:lpstr>
      <vt:lpstr>CA-PAMR Findings Cardiomyopathy Subtypes, 2002-2006</vt:lpstr>
      <vt:lpstr>CA-PAMR Findings Other Cardiovascular Disease Subtypes  2002-2006</vt:lpstr>
      <vt:lpstr>CA-PAMR Findings Characteristics and Risk Factors  2002-2006 </vt:lpstr>
      <vt:lpstr>CA-PAMR Findings Presentation of Women with CVD 2002 - 2006 </vt:lpstr>
      <vt:lpstr>CA-PAMR Findings Presentation of Women with CVD 2002 - 2006</vt:lpstr>
      <vt:lpstr>CA-PAMR Findings Timing of Diagnosis and Death 2002-2006</vt:lpstr>
      <vt:lpstr>CA-PAMR Findings Contributing Factors &amp; Quality Improvement Opportunities (2002-2006) for CVD</vt:lpstr>
      <vt:lpstr>CA-PAMR Findings Contributing Factors &amp; Quality Improvement Opportunities (2002-2006) for CVD </vt:lpstr>
      <vt:lpstr>CA-PAMR Findings Preventability 2002-2006 </vt:lpstr>
      <vt:lpstr>CA-PAMR Conclusions</vt:lpstr>
      <vt:lpstr>CA-PAMR Conclusions</vt:lpstr>
      <vt:lpstr>Introduction to the CVD Toolkit</vt:lpstr>
      <vt:lpstr>Rationale for Toolkit</vt:lpstr>
      <vt:lpstr>Maternal Morbidity and Mortality  related to CVD</vt:lpstr>
      <vt:lpstr>CVD Toolkit Goals</vt:lpstr>
      <vt:lpstr>CVD Toolkit Audience</vt:lpstr>
      <vt:lpstr>CVD Toolkit Components (1)</vt:lpstr>
      <vt:lpstr>CVD Toolkit Components (2)</vt:lpstr>
      <vt:lpstr>CVD Toolkit Components (3)</vt:lpstr>
      <vt:lpstr>Proposed CVD Evaluation with Algorithms,  B-Type Natriuretic Peptide (BNP), and Clinical Pearls</vt:lpstr>
      <vt:lpstr>CVD Case Presentation</vt:lpstr>
      <vt:lpstr>CVD Case Presentation (CONTINUED)</vt:lpstr>
      <vt:lpstr>CVD Algorithm Validation</vt:lpstr>
      <vt:lpstr>CVD Assessment Algorithm  For Pregnant and Postpartum Women</vt:lpstr>
      <vt:lpstr>cardiovascular disease assessment in pregnant and postpartum women</vt:lpstr>
      <vt:lpstr>B Type Natriuretic Peptide (BNP)</vt:lpstr>
      <vt:lpstr>BNP in Pregnancy</vt:lpstr>
      <vt:lpstr>BNP Levels in Normal Pregnancy</vt:lpstr>
      <vt:lpstr>Clinical Uses of BNP in Pregnancy</vt:lpstr>
      <vt:lpstr>Key Clinical Pearls</vt:lpstr>
      <vt:lpstr>Key Clinical Pearls (continued)</vt:lpstr>
      <vt:lpstr>Postpartum Presentations  (Emergency Department [ED], Primary Care Provider [PCP], or Obstetric [OB] Setting)</vt:lpstr>
      <vt:lpstr>Postpartum Presentations to the  ED, PCP or OB Provider</vt:lpstr>
      <vt:lpstr>Postpartum Presentations to the  ED, PCP or OB Provider</vt:lpstr>
      <vt:lpstr>Postpartum Presentations to the  ED, PCP or OB Provider</vt:lpstr>
      <vt:lpstr>Postpartum Presentations to the  ED, PCP or OB Provider</vt:lpstr>
      <vt:lpstr>Racial Disparities in CVD</vt:lpstr>
      <vt:lpstr>Racial Disparities in CVD Clinical Implications</vt:lpstr>
      <vt:lpstr>Racial Disparities in CVD Clinical Implications</vt:lpstr>
      <vt:lpstr>Racial Disparities in CVD Clinical Implications</vt:lpstr>
      <vt:lpstr>Guidelines for Adults with  Heart Disease</vt:lpstr>
      <vt:lpstr>OB Providers  Adult Valvular Disease Guidelines</vt:lpstr>
      <vt:lpstr>OB Providers  Adult Valvular Disease Guidelines</vt:lpstr>
      <vt:lpstr> OB Providers Adult Congenital Heart Disease Guidelines (ACHD) </vt:lpstr>
      <vt:lpstr> OB Providers Adult Congenital Heart Disease  Resources for Care </vt:lpstr>
      <vt:lpstr>Guide to Cardiovascular Disease Medications for Pregnant and Breastfeeding Women </vt:lpstr>
      <vt:lpstr>Guide to Contraception Information for Women with Cardiovascular Disease</vt:lpstr>
      <vt:lpstr>Lifetime Risks of Heart Disease After Pregnancy Complications</vt:lpstr>
      <vt:lpstr>For More Information and to  Download the  Toolkit</vt:lpstr>
      <vt:lpstr>References Cited  (in order of presentation - 1)</vt:lpstr>
      <vt:lpstr>References Cited  (in order of presentation - 2)</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DBingham</dc:creator>
  <cp:lastModifiedBy>Lee, Stefanie@CDPH</cp:lastModifiedBy>
  <cp:revision>313</cp:revision>
  <cp:lastPrinted>2017-11-09T17:36:06Z</cp:lastPrinted>
  <dcterms:created xsi:type="dcterms:W3CDTF">2007-12-18T16:50:54Z</dcterms:created>
  <dcterms:modified xsi:type="dcterms:W3CDTF">2018-06-19T15:30:58Z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 Language">
    <vt:lpwstr>97;#English|25e340a5-d50c-48d7-adc0-a905fb7bff5c</vt:lpwstr>
  </property>
  <property fmtid="{D5CDD505-2E9C-101B-9397-08002B2CF9AE}" pid="3" name="CDPH Audience">
    <vt:lpwstr>113;#Women’s Health|b35500ca-13a2-4e36-a438-e6f1a83ee180</vt:lpwstr>
  </property>
  <property fmtid="{D5CDD505-2E9C-101B-9397-08002B2CF9AE}" pid="4" name="Topic">
    <vt:lpwstr>323;#Pregnancy|a57dbbbf-9a39-4c8e-9aa2-f8e97cea47b8;#177;# Nutrition|9dedf872-475c-47a0-8689-4d28a533b254;#259;# Heart Disease|e785d918-4aa7-4597-932c-ade8d7aa98a3</vt:lpwstr>
  </property>
  <property fmtid="{D5CDD505-2E9C-101B-9397-08002B2CF9AE}" pid="5" name="Program">
    <vt:lpwstr>127;#Maternal, Child, and Adolescent Health|9f0ed868-60d0-412a-904d-9f1a17133701</vt:lpwstr>
  </property>
  <property fmtid="{D5CDD505-2E9C-101B-9397-08002B2CF9AE}" pid="6" name="ContentTypeId">
    <vt:lpwstr>0x0101002CC577673628EB48993F371F1850BF7D0055275B86F59A24499F4D20FD5586605D</vt:lpwstr>
  </property>
</Properties>
</file>